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623" r:id="rId2"/>
    <p:sldId id="1625" r:id="rId3"/>
    <p:sldId id="1624" r:id="rId4"/>
    <p:sldId id="1626" r:id="rId5"/>
    <p:sldId id="1622" r:id="rId6"/>
    <p:sldId id="1559" r:id="rId7"/>
    <p:sldId id="1629" r:id="rId8"/>
    <p:sldId id="1630" r:id="rId9"/>
    <p:sldId id="1631" r:id="rId10"/>
    <p:sldId id="1560" r:id="rId11"/>
    <p:sldId id="1561" r:id="rId12"/>
    <p:sldId id="1563" r:id="rId13"/>
    <p:sldId id="1564" r:id="rId14"/>
    <p:sldId id="1565" r:id="rId15"/>
    <p:sldId id="1634" r:id="rId16"/>
    <p:sldId id="1635" r:id="rId17"/>
    <p:sldId id="1636" r:id="rId18"/>
    <p:sldId id="1637" r:id="rId19"/>
    <p:sldId id="1638" r:id="rId20"/>
    <p:sldId id="1639" r:id="rId21"/>
    <p:sldId id="1566" r:id="rId22"/>
    <p:sldId id="1627" r:id="rId23"/>
    <p:sldId id="1586" r:id="rId24"/>
    <p:sldId id="1588" r:id="rId25"/>
    <p:sldId id="1640" r:id="rId26"/>
    <p:sldId id="1632" r:id="rId27"/>
    <p:sldId id="1633" r:id="rId28"/>
    <p:sldId id="1641" r:id="rId29"/>
    <p:sldId id="1527" r:id="rId30"/>
    <p:sldId id="1628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257400-1157-407C-84B9-E67587F1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0867F36A-F404-4E03-B614-B1A977A8F6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696" y="0"/>
            <a:ext cx="121166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DC21B-103D-4981-B336-0DBAF598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F7490F3-23FB-4721-9042-7401FD1BD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6DAF30-B0EB-4DAC-9A09-23960D820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3BD3E7-A0BE-46F0-9CA4-07DEF038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355032-1D58-4FF8-83F1-DD8199F12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0F6C98-32B8-4685-B3D3-7A36EE94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82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664686-3E07-4FFF-BB2D-699EC836C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8EE104-6316-4424-91D0-9790493A2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DEED0-7CEA-4E99-ACA4-EEF9049F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3D1F5F-D37C-4EA0-8723-80DD2B4F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906BED-FF77-4AF2-B946-9CA5AD37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45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DE720B-E168-42B1-A57A-F2BE9A99E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EC2E3C5-B08D-4A14-B3F4-188551669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5ED019-837E-4F44-B9DF-2629FA1F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1B8693-23B5-417C-A9BF-48F55175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1FCC3-37BC-4369-9564-F5CE6598D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314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185" y="956917"/>
            <a:ext cx="12957115" cy="1006429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US" sz="6600" dirty="0">
                <a:solidFill>
                  <a:srgbClr val="00206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defTabSz="304815"/>
            <a:r>
              <a:rPr lang="pt-BR"/>
              <a:t>Clique para editar o título Mestre</a:t>
            </a:r>
            <a:endParaRPr lang="en-US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484C92EC-9FFF-4476-9F96-E0A4494FBFFC}"/>
              </a:ext>
            </a:extLst>
          </p:cNvPr>
          <p:cNvGrpSpPr/>
          <p:nvPr userDrawn="1"/>
        </p:nvGrpSpPr>
        <p:grpSpPr>
          <a:xfrm>
            <a:off x="0" y="-1"/>
            <a:ext cx="7670800" cy="1917701"/>
            <a:chOff x="0" y="-1"/>
            <a:chExt cx="11506200" cy="2876551"/>
          </a:xfrm>
        </p:grpSpPr>
        <p:pic>
          <p:nvPicPr>
            <p:cNvPr id="8" name="Gráfico 7">
              <a:extLst>
                <a:ext uri="{FF2B5EF4-FFF2-40B4-BE49-F238E27FC236}">
                  <a16:creationId xmlns:a16="http://schemas.microsoft.com/office/drawing/2014/main" id="{43B575B3-915A-45EC-A403-FFD7F7688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2343150" cy="2876550"/>
            </a:xfrm>
            <a:prstGeom prst="rect">
              <a:avLst/>
            </a:prstGeom>
          </p:spPr>
        </p:pic>
        <p:pic>
          <p:nvPicPr>
            <p:cNvPr id="9" name="Gráfico 8">
              <a:extLst>
                <a:ext uri="{FF2B5EF4-FFF2-40B4-BE49-F238E27FC236}">
                  <a16:creationId xmlns:a16="http://schemas.microsoft.com/office/drawing/2014/main" id="{F9E21028-F021-4C9C-8EB7-737A0F056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0"/>
              <a:ext cx="11506200" cy="1438275"/>
            </a:xfrm>
            <a:prstGeom prst="rect">
              <a:avLst/>
            </a:prstGeom>
          </p:spPr>
        </p:pic>
        <p:pic>
          <p:nvPicPr>
            <p:cNvPr id="10" name="Gráfico 9">
              <a:extLst>
                <a:ext uri="{FF2B5EF4-FFF2-40B4-BE49-F238E27FC236}">
                  <a16:creationId xmlns:a16="http://schemas.microsoft.com/office/drawing/2014/main" id="{50E8A62A-79A8-4625-B1D6-78352E5D2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-1"/>
              <a:ext cx="2343150" cy="1438275"/>
            </a:xfrm>
            <a:prstGeom prst="rect">
              <a:avLst/>
            </a:prstGeom>
          </p:spPr>
        </p:pic>
      </p:grpSp>
      <p:sp>
        <p:nvSpPr>
          <p:cNvPr id="13" name="Espaço Reservado para Texto 38">
            <a:extLst>
              <a:ext uri="{FF2B5EF4-FFF2-40B4-BE49-F238E27FC236}">
                <a16:creationId xmlns:a16="http://schemas.microsoft.com/office/drawing/2014/main" id="{1C2DB2CC-C901-438E-ACEA-061CA4CE4A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7185" y="2819442"/>
            <a:ext cx="10163115" cy="1633332"/>
          </a:xfrm>
          <a:noFill/>
        </p:spPr>
        <p:txBody>
          <a:bodyPr wrap="square" rtlCol="0">
            <a:spAutoFit/>
          </a:bodyPr>
          <a:lstStyle>
            <a:lvl1pPr marL="0" indent="0" algn="just">
              <a:lnSpc>
                <a:spcPct val="120000"/>
              </a:lnSpc>
              <a:buNone/>
              <a:defRPr lang="pt-BR" sz="1733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76204" indent="0" algn="just">
              <a:lnSpc>
                <a:spcPct val="120000"/>
              </a:lnSpc>
              <a:buNone/>
              <a:defRPr lang="pt-BR" sz="16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381019" indent="0" algn="just">
              <a:lnSpc>
                <a:spcPct val="120000"/>
              </a:lnSpc>
              <a:buNone/>
              <a:defRPr lang="pt-BR" sz="1333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685834" indent="0" algn="just">
              <a:lnSpc>
                <a:spcPct val="120000"/>
              </a:lnSpc>
              <a:buNone/>
              <a:defRPr lang="pt-BR" sz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990650" indent="0" algn="just">
              <a:lnSpc>
                <a:spcPct val="120000"/>
              </a:lnSpc>
              <a:buNone/>
              <a:defRPr lang="pt-BR" sz="1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defTabSz="304815">
              <a:lnSpc>
                <a:spcPct val="120000"/>
              </a:lnSpc>
            </a:pPr>
            <a:r>
              <a:rPr lang="pt-BR"/>
              <a:t>Editar estilos de texto Mestre</a:t>
            </a:r>
          </a:p>
          <a:p>
            <a:pPr marL="304815" lvl="1" defTabSz="304815"/>
            <a:r>
              <a:rPr lang="pt-BR"/>
              <a:t>Segundo nível</a:t>
            </a:r>
          </a:p>
          <a:p>
            <a:pPr marL="609630" lvl="2" defTabSz="304815"/>
            <a:r>
              <a:rPr lang="pt-BR"/>
              <a:t>Terceiro nível</a:t>
            </a:r>
          </a:p>
          <a:p>
            <a:pPr marL="914446" lvl="3" defTabSz="304815"/>
            <a:r>
              <a:rPr lang="pt-BR"/>
              <a:t>Quarto nível</a:t>
            </a:r>
          </a:p>
          <a:p>
            <a:pPr marL="1219261" lvl="4" defTabSz="304815"/>
            <a:r>
              <a:rPr lang="pt-BR"/>
              <a:t>Quinto nível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D6B6E644-719D-4FB0-AEC8-C927DCD7E6E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529" y="214224"/>
            <a:ext cx="1087543" cy="5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2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7257400-1157-407C-84B9-E67587F1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2" name="Fluxograma: Dados 1">
            <a:extLst>
              <a:ext uri="{FF2B5EF4-FFF2-40B4-BE49-F238E27FC236}">
                <a16:creationId xmlns:a16="http://schemas.microsoft.com/office/drawing/2014/main" id="{2E7889D5-0BB8-4B51-A899-D8AB811B2430}"/>
              </a:ext>
            </a:extLst>
          </p:cNvPr>
          <p:cNvSpPr/>
          <p:nvPr userDrawn="1"/>
        </p:nvSpPr>
        <p:spPr>
          <a:xfrm>
            <a:off x="-3489157" y="0"/>
            <a:ext cx="12693316" cy="6858000"/>
          </a:xfrm>
          <a:prstGeom prst="flowChartInputOutpu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Dados 4">
            <a:extLst>
              <a:ext uri="{FF2B5EF4-FFF2-40B4-BE49-F238E27FC236}">
                <a16:creationId xmlns:a16="http://schemas.microsoft.com/office/drawing/2014/main" id="{8D7323B2-3919-47F6-84FC-9E9FD1B7075A}"/>
              </a:ext>
            </a:extLst>
          </p:cNvPr>
          <p:cNvSpPr/>
          <p:nvPr userDrawn="1"/>
        </p:nvSpPr>
        <p:spPr>
          <a:xfrm>
            <a:off x="-3914273" y="0"/>
            <a:ext cx="12693316" cy="6858000"/>
          </a:xfrm>
          <a:prstGeom prst="flowChartInputOutpu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Dados 5">
            <a:extLst>
              <a:ext uri="{FF2B5EF4-FFF2-40B4-BE49-F238E27FC236}">
                <a16:creationId xmlns:a16="http://schemas.microsoft.com/office/drawing/2014/main" id="{A005A072-4F76-404D-AB4E-5B9914040307}"/>
              </a:ext>
            </a:extLst>
          </p:cNvPr>
          <p:cNvSpPr/>
          <p:nvPr userDrawn="1"/>
        </p:nvSpPr>
        <p:spPr>
          <a:xfrm>
            <a:off x="-4339389" y="0"/>
            <a:ext cx="12693316" cy="6858000"/>
          </a:xfrm>
          <a:prstGeom prst="flowChartInputOutpu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BAA862B5-63B1-4B23-A78D-2B43BD4842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50"/>
          <a:stretch/>
        </p:blipFill>
        <p:spPr>
          <a:xfrm>
            <a:off x="7956884" y="4700897"/>
            <a:ext cx="4102769" cy="214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5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92CEA-6623-4825-923C-5C2722E6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95" y="1220779"/>
            <a:ext cx="11165305" cy="11467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Bahnschrift Light" panose="020B0502040204020203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98C6A8-77C1-4E79-8DFF-0AA9E7DD0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5" y="2560319"/>
            <a:ext cx="11165305" cy="361664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C8D476-2A3D-4725-82BC-E4996016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0FD25-8605-4DBC-A34F-D5DBEDCC4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D5A615-632B-4FE6-9A54-E817E1D0D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6A57C17C-18C6-468B-B052-FEDAC0DC03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" r="17207"/>
          <a:stretch/>
        </p:blipFill>
        <p:spPr>
          <a:xfrm>
            <a:off x="0" y="-90747"/>
            <a:ext cx="12192000" cy="113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5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F95E3-5E7E-49F5-868B-B8E32954D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3F7F0E-142A-4BF8-9E6B-BBE593C4C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315233-3BC7-4C92-9C9C-F38F0AC6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330062-4E8F-4ECF-995F-DF97B2C87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EBCBBE-B2B9-4D37-BD12-F1A4B246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74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344247-F899-4465-B48A-43B0B6F2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221"/>
            <a:ext cx="10515600" cy="851782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BB7C6-A8C9-4161-BBB2-F0A570D35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98031"/>
            <a:ext cx="5181600" cy="38789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6AA02F-7914-4A48-A47C-1F627C76B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98031"/>
            <a:ext cx="5181600" cy="38789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A09956-6799-4B9E-B9DA-24BBB9CE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6F21D9-7D48-479E-AE75-9A27B9BC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95990"/>
            <a:ext cx="4114800" cy="325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C80FB6-7CC1-4CBA-9D90-FB59BBCD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95990"/>
            <a:ext cx="2743200" cy="32548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64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698C2B-9E41-43FD-A971-A162F2DE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A8480E-DB93-41BC-9264-196242F60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0D7D36-B9F1-4BD3-BC30-1BA948AE3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1EFDBE0-EF74-42D7-B31C-9B88D4E83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B162632-1DD2-4F23-8CF7-70EF4678D4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494CADE-D159-43D8-8907-096182FC0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6273771-2563-4AA2-B363-373100C6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516A22C-BD7E-4C0F-AD54-4CE14AD6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90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8FABB-0DF9-4141-B975-B556708BE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15B76C0-3853-4854-9559-A39FF4CF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DC4544-9867-4B6A-9F0C-49AE8427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1B7A2F0-343E-44B5-B1DC-BBCADC3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B234EE9-DECA-41A6-97D4-ECC83D40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50E5DCF-5A32-4A94-9289-A1464A55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88F5BA-E0B6-4A72-A8E9-EB007EDD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38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F9BF2-9988-4B21-9D46-CC70933F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533337-7F47-442A-AB80-2104EF0C9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699B29-F789-4BB2-ABBD-E6F553C6F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1422EE-8AAD-458B-B747-2D739A4D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BA4A81-09D1-4768-B6A2-3282DC16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FA61C32-FBE0-4C76-8893-07F692B6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68EC47-F410-4EBF-8469-543B18AC25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DDB30A-CA36-4F3D-A699-0642173D2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1947" y="138038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BDAF-B453-468A-9952-6F5F23F88266}" type="datetimeFigureOut">
              <a:rPr lang="pt-BR" smtClean="0"/>
              <a:t>11/04/2024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53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br/previdencia/pt-br/assuntos/rpps/investimentos-do-rpps/credenciamento-pelos-rpps-das-instituicoes-e-produtos-de-investimento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3999" y="1071728"/>
            <a:ext cx="9653557" cy="6028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TEMA 1: Atuação do Controle Externo na Carteira de Investimentos dos Regimes Próprios </a:t>
            </a:r>
            <a:br>
              <a:rPr kumimoji="0" lang="pt-BR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t-BR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 Previdência Social (RPPS)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8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TEMA 2: Principais achados nas Fiscalizações, orientações e ajustes para o sucesso na prestação de contas relativas aos Investimentos</a:t>
            </a:r>
            <a:br>
              <a:rPr kumimoji="0" lang="pt-BR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pt-BR" sz="4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pt-BR" sz="28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Alessandro dos Santos Guimarães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3200" b="1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ABR/2024</a:t>
            </a:r>
            <a:b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pt-BR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kumimoji="0" lang="pt-BR" sz="200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4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3824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4º O credenciamento se aplica ao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gestor e ao administrador 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dos fundos de investimento e das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instituições financeiras 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bancárias emissoras de ativos financeiros aptos a receberem diretamente as aplicações do regime.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kumimoji="0" lang="pt-BR" sz="2400" b="0" i="1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gestor</a:t>
            </a: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é o responsável pela compra e venda dos ativos do fundo.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kumimoji="0" lang="pt-BR" sz="2400" b="0" i="1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administrador</a:t>
            </a: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é o responsável geral pelo funcionamento do fundo de investimento.</a:t>
            </a:r>
            <a:r>
              <a:rPr lang="pt-BR" sz="2400" i="1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Desde o registro do fundo até o atendimento ao cotista.</a:t>
            </a:r>
            <a:endParaRPr kumimoji="0" lang="pt-BR" sz="2400" b="0" i="1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40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4180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104.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Deverá ser realizado o credenciamento do distribuidor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instituição integrante do sistema de distribuição ou agente autônomo de investimento, certificando-se sobre a sua regularidade perante a CVM e o contrato para distribuição e mediação do produto ofertado.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 distribuidor é responsável pela captação de recursos junto aos investidores, ou seja, é o responsável pela venda das cotas do fundo de investimento, tornando-se o intermediário entre o gestor e o cotista. </a:t>
            </a:r>
            <a:r>
              <a:rPr kumimoji="0" lang="pt-BR" sz="2400" b="0" i="1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 distribuidor pode ser o próprio administrador ou terceiros contratados por ele</a:t>
            </a: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507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346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106. A conclusão da análise das informações e da verificação dos requisitos estabelecidos para o credenciamento deverá ser registrada em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Termo de Credenciamento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que deverá observar os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seguintes parâmetros: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https://www.gov.br/previdencia/pt-br/assuntos/rpps/investimentos-do-rpps/credenciamento-pelos-rpps-das-instituicoes-e-produtos-de-investimento</a:t>
            </a: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65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3098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ser atualizado a cada 2 (dois) anos;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contemplar, em caso de fundos de investimentos, o administrador, o gestor e o distribuidor do fundo; e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ser instruído, com os documentos previstos na instrução de preenchimento do modelo disponibilizado na página da Previdência Social na Internet. </a:t>
            </a:r>
          </a:p>
        </p:txBody>
      </p:sp>
    </p:spTree>
    <p:extLst>
      <p:ext uri="{BB962C8B-B14F-4D97-AF65-F5344CB8AC3E}">
        <p14:creationId xmlns:p14="http://schemas.microsoft.com/office/powerpoint/2010/main" val="1508613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38241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1º O Termo de Credenciamento é o documento pelo qual se formaliza a relação entre a unidade gestora do RPPS e a credenciada, demonstrando o cumprimento das condições de sua habilitação e aptidão para intermediar ou receber as aplicações dos recursos.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2º A assinatura do Termo de Credenciamento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não estabelece obrigatoriedade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aplicação ou adesão a nenhum fundo de investimento ou ativo financeiro emitido, administrado, gerido ou distribuído pela credenciada. </a:t>
            </a:r>
          </a:p>
        </p:txBody>
      </p:sp>
    </p:spTree>
    <p:extLst>
      <p:ext uri="{BB962C8B-B14F-4D97-AF65-F5344CB8AC3E}">
        <p14:creationId xmlns:p14="http://schemas.microsoft.com/office/powerpoint/2010/main" val="2561453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728E41D-E6F6-ADA0-4C8E-725844041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62" y="2199939"/>
            <a:ext cx="1133475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74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DB150D5-81E1-3FA6-10FC-509F2B359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447" y="2375534"/>
            <a:ext cx="11315700" cy="326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790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A42DF44-64E6-0B32-9643-014340D33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70" y="2273345"/>
            <a:ext cx="113157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10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425FE86-E380-457A-E927-39A7A6BE4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18" y="2189103"/>
            <a:ext cx="8363121" cy="380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14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FB2A062-EB7A-B0AB-2B8C-B2171DBE0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18" y="2143293"/>
            <a:ext cx="8554711" cy="41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sz="4400" kern="0" spc="-40" dirty="0">
                <a:latin typeface="Calibri"/>
                <a:cs typeface="Calibri"/>
              </a:rPr>
              <a:t>BASE LEGAL</a:t>
            </a:r>
            <a:endParaRPr lang="pt-BR" sz="4400" kern="0" spc="-5" dirty="0">
              <a:latin typeface="Calibri"/>
              <a:cs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4380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32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Constituição Federal 1988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Lei nº 9.717/1998</a:t>
            </a:r>
            <a:endParaRPr lang="pt-BR" sz="32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Portaria MTP nº 1.467/2022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32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Resolução CMN nº 4.963/2021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077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2441A08-1DE5-BAC0-9028-5D83397B4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93" y="2293076"/>
            <a:ext cx="10669224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28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IV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ALOCAÇÕES DOS RECURSOS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3098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108. Na seleção de fundos de investimento deverão ser analisados, no mínimo: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regulamento e demais documentos disponibilizados pelo fundo de investimento;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características do fundo frente às necessidades de liquidez do RPPS;</a:t>
            </a: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591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IV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ALOCAÇÕES DOS RECURSOS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2728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política de investimentos do fundo quanto à seleção, alocação e diversificação de ativos;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custos, retorno e riscos relativos a fundos de investimento</a:t>
            </a: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histórico de performance do gestor em relação à gestão do fundo de investimento </a:t>
            </a:r>
            <a:r>
              <a:rPr kumimoji="0" lang="pt-BR" sz="2400" b="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 de demais fundos por ele geridos.</a:t>
            </a:r>
          </a:p>
        </p:txBody>
      </p:sp>
    </p:spTree>
    <p:extLst>
      <p:ext uri="{BB962C8B-B14F-4D97-AF65-F5344CB8AC3E}">
        <p14:creationId xmlns:p14="http://schemas.microsoft.com/office/powerpoint/2010/main" val="30554600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IV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ALOCAÇÕES DOS RECURSOS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327784"/>
            <a:ext cx="8610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116. As aplicações ou resgates dos recursos dos RPPS </a:t>
            </a:r>
            <a:r>
              <a:rPr kumimoji="0" lang="pt-BR" sz="2400" b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deverão</a:t>
            </a:r>
            <a:r>
              <a:rPr kumimoji="0" lang="pt-BR" sz="2400" b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ser acompanhadas do formulário Autorização de Aplicação e Resgate - APR, cujas informações </a:t>
            </a:r>
            <a:r>
              <a:rPr kumimoji="0" lang="pt-BR" sz="2400" b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deverão</a:t>
            </a:r>
            <a:r>
              <a:rPr kumimoji="0" lang="pt-BR" sz="2400" b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ser inseridas no DAIR, com as informações dos </a:t>
            </a:r>
            <a:r>
              <a:rPr kumimoji="0" lang="pt-BR" sz="2400" b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responsáveis</a:t>
            </a:r>
            <a:r>
              <a:rPr kumimoji="0" lang="pt-BR" sz="2400" b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pelo investimento ou desinvestimento realizados e das </a:t>
            </a:r>
            <a:r>
              <a:rPr kumimoji="0" lang="pt-BR" sz="2400" b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razões que motivaram</a:t>
            </a:r>
            <a:r>
              <a:rPr kumimoji="0" lang="pt-BR" sz="2400" b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tais operações.</a:t>
            </a:r>
          </a:p>
        </p:txBody>
      </p:sp>
    </p:spTree>
    <p:extLst>
      <p:ext uri="{BB962C8B-B14F-4D97-AF65-F5344CB8AC3E}">
        <p14:creationId xmlns:p14="http://schemas.microsoft.com/office/powerpoint/2010/main" val="1714368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IV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ALOCAÇÕES DOS RECURSOS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327784"/>
            <a:ext cx="8610600" cy="30854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123. Os processos decisórios das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aplicações dos recursos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do RPPS deverão ser estruturados de forma a garantir, no mínimo, a transparência das seguintes etapas: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apreciação da operação pelo comitê de investimentos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com a verificação dos riscos envolvidos e do atendimento aos requisitos e limites previstos na legislação em vigor; e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66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IV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ALOCAÇÕES DOS RECURSOS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327784"/>
            <a:ext cx="8610600" cy="3670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II - </a:t>
            </a:r>
            <a:r>
              <a:rPr kumimoji="0" lang="pt-BR" sz="24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avaliação e aprovação da operação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pretendida, conforme atribuições estabelecidas na forma do § 2º do art. 86, preferencialmente, de forma colegiada.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2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2º Deverão ser claramente definidas as atribuições e a separação de responsabilidades de todos os órgãos e agentes que participem do processo de </a:t>
            </a:r>
            <a:r>
              <a:rPr kumimoji="0" lang="pt-BR" sz="2200" b="0" i="1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análise, avaliação, gerenciamento, assessoramento e decisão sobre as aplicações dos recursos do RPPS</a:t>
            </a:r>
            <a:r>
              <a:rPr kumimoji="0" lang="pt-BR" sz="22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inclusive com a definição das alçadas de decisão de cada instância. 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495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785161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PRINCIPAIS ACHADOS NAS FISCALIZAÇÕES </a:t>
            </a:r>
            <a:endParaRPr lang="pt-BR" kern="0" spc="-5" dirty="0">
              <a:latin typeface="Calibri"/>
              <a:cs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600200" y="1877024"/>
            <a:ext cx="8610600" cy="3875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credenciamento de administradores, gestores e fundos;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Credenciamento realizado de forma inadequada (sem análise de histórico, experiência e demais critérios);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Gestor de recursos e/ou maioria do Comitê de Investimentos não certificados;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693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785161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PRINCIPAIS ACHADOS NAS FISCALIZAÇÕES </a:t>
            </a:r>
            <a:endParaRPr lang="pt-BR" kern="0" spc="-5" dirty="0">
              <a:latin typeface="Calibri"/>
              <a:cs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600200" y="1747987"/>
            <a:ext cx="8610600" cy="4614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42900" algn="just">
              <a:spcBef>
                <a:spcPts val="105"/>
              </a:spcBef>
              <a:buFont typeface="Arial" panose="020B0604020202020204" pitchFamily="34" charset="0"/>
              <a:buChar char="•"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em fundos com pouco tempo de existência, sem histórico de rentabilidade, poucos cotistas, a maioria deles (se não a totalidade) é RPPS;</a:t>
            </a:r>
          </a:p>
          <a:p>
            <a:pPr marL="355600" indent="-342900" algn="just">
              <a:spcBef>
                <a:spcPts val="105"/>
              </a:spcBef>
              <a:buFont typeface="Arial" panose="020B0604020202020204" pitchFamily="34" charset="0"/>
              <a:buChar char="•"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em fundos com longo prazo de carência e altas taxas de saída, sem liquidez e solidez;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Aplicação em fundos de gestor ou administrador sem nenhum histórico;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76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785161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PRINCIPAIS ACHADOS NAS FISCALIZAÇÕES </a:t>
            </a:r>
            <a:endParaRPr lang="pt-BR" kern="0" spc="-5" dirty="0">
              <a:latin typeface="Calibri"/>
              <a:cs typeface="Calibri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600200" y="1747987"/>
            <a:ext cx="8610600" cy="3467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Não apresentação de evidências de que a aplicação foi analisada adequadamente e aprovada pelo Comitê de Investimentos (</a:t>
            </a:r>
            <a:r>
              <a:rPr kumimoji="0" lang="pt-BR" sz="2400" b="0" i="0" u="none" strike="noStrike" kern="1200" cap="none" spc="-65" normalizeH="0" baseline="0" noProof="0" dirty="0" err="1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kumimoji="0" lang="pt-BR" sz="24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Ata).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 algn="just">
              <a:spcBef>
                <a:spcPts val="105"/>
              </a:spcBef>
              <a:buFont typeface="Arial" panose="020B0604020202020204" pitchFamily="34" charset="0"/>
              <a:buChar char="•"/>
              <a:defRPr/>
            </a:pPr>
            <a:r>
              <a:rPr kumimoji="0" lang="pt-BR" sz="2400" b="0" i="1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Aplicação sem que tenham sido avaliados outras opções semelhantes ou com as mesmas características, para comparar e decidir por opção mais adequada ao RPPS</a:t>
            </a:r>
            <a:r>
              <a:rPr kumimoji="0" lang="pt-BR" sz="2400" b="0" i="1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15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3E7C81C-9C9B-1861-C789-A019C47E8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42" y="868231"/>
            <a:ext cx="10393250" cy="553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5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395211" y="2921155"/>
            <a:ext cx="9653557" cy="1299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Como atua o TCE-RJ na carteira de investimentos?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697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215F2BF-5355-EEDD-B860-103033A75F71}"/>
              </a:ext>
            </a:extLst>
          </p:cNvPr>
          <p:cNvSpPr txBox="1"/>
          <p:nvPr/>
        </p:nvSpPr>
        <p:spPr>
          <a:xfrm>
            <a:off x="1295400" y="2432358"/>
            <a:ext cx="92202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spc="-1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Nicolau Maquiavel explicou em sua obra </a:t>
            </a:r>
            <a:r>
              <a:rPr lang="pt-BR" sz="2400" b="1" spc="-1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Príncipe </a:t>
            </a:r>
            <a:r>
              <a:rPr lang="pt-BR" sz="2400" spc="-1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que:</a:t>
            </a:r>
          </a:p>
          <a:p>
            <a:endParaRPr lang="pt-BR" sz="2400" spc="-1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spc="-1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 prever os problemas com antecedência – o que é possível somente àqueles que são dotados de prudência –, eles podem ser remediados a tempo, mas quando não são previstos, crescem a ponto de, apesar de reconhecidos, não ser mais possível corrigi-los.</a:t>
            </a:r>
          </a:p>
        </p:txBody>
      </p:sp>
    </p:spTree>
    <p:extLst>
      <p:ext uri="{BB962C8B-B14F-4D97-AF65-F5344CB8AC3E}">
        <p14:creationId xmlns:p14="http://schemas.microsoft.com/office/powerpoint/2010/main" val="322183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2" name="Triângulo isósceles 1">
            <a:extLst>
              <a:ext uri="{FF2B5EF4-FFF2-40B4-BE49-F238E27FC236}">
                <a16:creationId xmlns:a16="http://schemas.microsoft.com/office/drawing/2014/main" id="{D5BE1F12-9911-0C36-6B43-B8BD3A4672FD}"/>
              </a:ext>
            </a:extLst>
          </p:cNvPr>
          <p:cNvSpPr/>
          <p:nvPr/>
        </p:nvSpPr>
        <p:spPr>
          <a:xfrm>
            <a:off x="3696235" y="1933538"/>
            <a:ext cx="4799528" cy="3591257"/>
          </a:xfrm>
          <a:prstGeom prst="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5F29CEA-A5E6-37B9-CE83-53CB17C7224B}"/>
              </a:ext>
            </a:extLst>
          </p:cNvPr>
          <p:cNvSpPr/>
          <p:nvPr/>
        </p:nvSpPr>
        <p:spPr>
          <a:xfrm>
            <a:off x="3512533" y="1157153"/>
            <a:ext cx="4843053" cy="757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Credenciamento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61CDFCA-E503-C99B-F6EB-92697D8BD04F}"/>
              </a:ext>
            </a:extLst>
          </p:cNvPr>
          <p:cNvSpPr/>
          <p:nvPr/>
        </p:nvSpPr>
        <p:spPr>
          <a:xfrm>
            <a:off x="7424253" y="5691348"/>
            <a:ext cx="3184301" cy="757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ts val="1000"/>
              </a:spcBef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Resgate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BA4764A-614B-335C-CB92-830D62C42E54}"/>
              </a:ext>
            </a:extLst>
          </p:cNvPr>
          <p:cNvSpPr/>
          <p:nvPr/>
        </p:nvSpPr>
        <p:spPr>
          <a:xfrm>
            <a:off x="1731136" y="5608389"/>
            <a:ext cx="3184301" cy="757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4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Aplicação</a:t>
            </a:r>
          </a:p>
        </p:txBody>
      </p:sp>
    </p:spTree>
    <p:extLst>
      <p:ext uri="{BB962C8B-B14F-4D97-AF65-F5344CB8AC3E}">
        <p14:creationId xmlns:p14="http://schemas.microsoft.com/office/powerpoint/2010/main" val="253579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5191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Art. 103. A unidade gestora do RPPS </a:t>
            </a:r>
            <a:r>
              <a:rPr kumimoji="0" lang="pt-BR" sz="28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deverá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realizar o </a:t>
            </a:r>
            <a:r>
              <a:rPr kumimoji="0" lang="pt-BR" sz="28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prévio credenciamento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kumimoji="0" lang="pt-BR" sz="28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as instituições que recebam ou administrem recursos do regime.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8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1º As aplicações dos recursos do RPPS deverão observar os parâmetros de mercado e poderão ser realizadas por meio de instituições </a:t>
            </a:r>
            <a:r>
              <a:rPr kumimoji="0" lang="pt-BR" sz="2800" b="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públicas ou privadas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desde que registradas, autorizadas ou credenciadas pela CVM ou pelo Banco Central do Brasil. 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42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5329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2º Critérios para o credenciamento das instituições deverão estar relacionados: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b="1" i="0" u="sng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8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 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qualidade de gestão;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8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pt-BR" sz="2800" b="0" i="0" u="none" strike="noStrike" kern="1200" cap="none" spc="-65" normalizeH="0" baseline="0" noProof="0" dirty="0" err="1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mbiente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de controle interno</a:t>
            </a:r>
            <a:r>
              <a:rPr lang="pt-BR" sz="28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8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t-BR" sz="28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pt-BR" sz="2800" b="0" i="0" u="none" strike="noStrike" kern="1200" cap="none" spc="-65" normalizeH="0" baseline="0" noProof="0" dirty="0" err="1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istórico</a:t>
            </a: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experiência de atuação;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827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00200" y="990600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747987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24000" y="2199939"/>
            <a:ext cx="8610600" cy="3998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solidez patrimonial</a:t>
            </a:r>
            <a:r>
              <a:rPr lang="pt-BR" sz="28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8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volume de recursos sob administração;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8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exposição a risco reputacional</a:t>
            </a:r>
            <a:r>
              <a:rPr lang="pt-BR" sz="28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t-BR" sz="28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800" b="0" i="0" u="none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aderência da rentabilidade a indicadores de desempenho</a:t>
            </a: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3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34318" y="797052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586062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15532" y="1941535"/>
            <a:ext cx="10380133" cy="4588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4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§ 3º Para o credenciamento da instituição, deverão ser observados e formalmente atestados pela unidade gestora do RPPS: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400" b="1" i="0" u="sng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2400" u="sng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ou autorização</a:t>
            </a: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forma do § 1º e </a:t>
            </a:r>
            <a:r>
              <a:rPr lang="pt-BR" sz="2400" u="sng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inexistência de suspensão ou inabilitação</a:t>
            </a: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pela CVM, pelo Banco Central do Brasil ou por outro órgão competente;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spc="-65" dirty="0">
              <a:solidFill>
                <a:srgbClr val="001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- observância de </a:t>
            </a:r>
            <a:r>
              <a:rPr lang="pt-BR" sz="2400" u="sng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elevado padrão ético de conduta nas operações</a:t>
            </a: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realizadas no mercado financeiro e </a:t>
            </a:r>
            <a:r>
              <a:rPr lang="pt-BR" sz="2400" u="sng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ausência de restrições que</a:t>
            </a: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critério da CVM, do Banco Central do Brasil ou de outros órgãos competentes, </a:t>
            </a:r>
            <a:r>
              <a:rPr lang="pt-BR" sz="2400" u="sng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desaconselhem um relacionamento seguro</a:t>
            </a:r>
            <a:r>
              <a:rPr lang="pt-BR" sz="2400" spc="-65" dirty="0">
                <a:solidFill>
                  <a:srgbClr val="001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15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C17654-FE71-05D4-5668-292C475D09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14442" y="990600"/>
            <a:ext cx="10163115" cy="757387"/>
          </a:xfrm>
        </p:spPr>
        <p:txBody>
          <a:bodyPr vert="horz" wrap="square" lIns="60960" tIns="30480" rIns="60960" bIns="3048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DD62CB8-C012-0718-21C5-ACB2D141DA4D}"/>
              </a:ext>
            </a:extLst>
          </p:cNvPr>
          <p:cNvSpPr txBox="1">
            <a:spLocks/>
          </p:cNvSpPr>
          <p:nvPr/>
        </p:nvSpPr>
        <p:spPr>
          <a:xfrm>
            <a:off x="1634318" y="797052"/>
            <a:ext cx="57550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>
                <a:solidFill>
                  <a:srgbClr val="0E317A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pt-BR" kern="0" spc="-40" dirty="0">
                <a:latin typeface="Calibri"/>
                <a:cs typeface="Calibri"/>
              </a:rPr>
              <a:t>PORTARIA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MTP</a:t>
            </a:r>
            <a:r>
              <a:rPr lang="pt-BR" kern="0" spc="-15" dirty="0">
                <a:latin typeface="Calibri"/>
                <a:cs typeface="Calibri"/>
              </a:rPr>
              <a:t> </a:t>
            </a:r>
            <a:r>
              <a:rPr lang="pt-BR" kern="0" dirty="0">
                <a:latin typeface="Calibri"/>
                <a:cs typeface="Calibri"/>
              </a:rPr>
              <a:t>nº</a:t>
            </a:r>
            <a:r>
              <a:rPr lang="pt-BR" kern="0" spc="-10" dirty="0">
                <a:latin typeface="Calibri"/>
                <a:cs typeface="Calibri"/>
              </a:rPr>
              <a:t> </a:t>
            </a:r>
            <a:r>
              <a:rPr lang="pt-BR" kern="0" spc="-5" dirty="0">
                <a:latin typeface="Calibri"/>
                <a:cs typeface="Calibri"/>
              </a:rPr>
              <a:t>1.467/2022</a:t>
            </a: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AC27195C-0BAE-488A-0F0F-AC032A41ACBB}"/>
              </a:ext>
            </a:extLst>
          </p:cNvPr>
          <p:cNvSpPr txBox="1"/>
          <p:nvPr/>
        </p:nvSpPr>
        <p:spPr>
          <a:xfrm>
            <a:off x="1634318" y="1586062"/>
            <a:ext cx="5071281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pt-BR" sz="1600" b="1" spc="-40" dirty="0">
                <a:solidFill>
                  <a:srgbClr val="120E40"/>
                </a:solidFill>
                <a:latin typeface="Arial"/>
                <a:cs typeface="Arial"/>
              </a:rPr>
              <a:t>SEÇÃO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20" dirty="0">
                <a:solidFill>
                  <a:srgbClr val="120E40"/>
                </a:solidFill>
                <a:latin typeface="Arial"/>
                <a:cs typeface="Arial"/>
              </a:rPr>
              <a:t>III</a:t>
            </a:r>
            <a:r>
              <a:rPr lang="pt-BR" sz="1600" b="1" spc="-20" dirty="0">
                <a:solidFill>
                  <a:srgbClr val="120E40"/>
                </a:solidFill>
                <a:latin typeface="Arial"/>
                <a:cs typeface="Arial"/>
              </a:rPr>
              <a:t> -</a:t>
            </a:r>
            <a:r>
              <a:rPr lang="pt-BR" sz="1600" b="1" spc="-35" dirty="0">
                <a:solidFill>
                  <a:srgbClr val="120E40"/>
                </a:solidFill>
                <a:latin typeface="Arial"/>
                <a:cs typeface="Arial"/>
              </a:rPr>
              <a:t> </a:t>
            </a:r>
            <a:r>
              <a:rPr lang="pt-BR" sz="1600" b="1" spc="-25" dirty="0">
                <a:solidFill>
                  <a:srgbClr val="120E40"/>
                </a:solidFill>
                <a:latin typeface="Arial"/>
                <a:cs typeface="Arial"/>
              </a:rPr>
              <a:t>CREDENCIAMENTO DE INSTITUIÇÕES</a:t>
            </a:r>
            <a:endParaRPr lang="pt-BR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02C2A44-116E-ABF0-071F-E9151633989B}"/>
              </a:ext>
            </a:extLst>
          </p:cNvPr>
          <p:cNvSpPr txBox="1"/>
          <p:nvPr/>
        </p:nvSpPr>
        <p:spPr>
          <a:xfrm>
            <a:off x="1515532" y="1941535"/>
            <a:ext cx="10380133" cy="4034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III - análise do </a:t>
            </a:r>
            <a:r>
              <a:rPr kumimoji="0" lang="pt-BR" sz="280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histórico de sua atuação</a:t>
            </a: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 de seus principais controladores;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i="0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IV - experiência mínima de 5 (cinco) anos dos profissionais diretamente relacionados à gestão de ativos de terceiros; e</a:t>
            </a: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2800" i="0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0" lvl="0" algn="just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 - análise quanto ao </a:t>
            </a:r>
            <a:r>
              <a:rPr kumimoji="0" lang="pt-BR" sz="280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volume de recursos sob sua gestão</a:t>
            </a: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 administração, bem como quanto a </a:t>
            </a:r>
            <a:r>
              <a:rPr kumimoji="0" lang="pt-BR" sz="280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qualificação do corpo técnico</a:t>
            </a: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kumimoji="0" lang="pt-BR" sz="2800" i="0" u="sng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segregação de atividades</a:t>
            </a:r>
            <a:r>
              <a:rPr kumimoji="0" lang="pt-BR" sz="2800" i="0" strike="noStrike" kern="1200" cap="none" spc="-65" normalizeH="0" baseline="0" noProof="0" dirty="0">
                <a:ln>
                  <a:noFill/>
                </a:ln>
                <a:solidFill>
                  <a:srgbClr val="001F5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pt-BR" sz="2400" b="0" i="0" u="none" strike="noStrike" kern="1200" cap="none" spc="-65" normalizeH="0" baseline="0" noProof="0" dirty="0">
              <a:ln>
                <a:noFill/>
              </a:ln>
              <a:solidFill>
                <a:srgbClr val="001F5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016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14098</TotalTime>
  <Words>1402</Words>
  <Application>Microsoft Office PowerPoint</Application>
  <PresentationFormat>Widescreen</PresentationFormat>
  <Paragraphs>148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Bahnschrift Light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Frederico Lavourinha Felix</dc:creator>
  <cp:lastModifiedBy>Alessandro dos Santos Guimarães</cp:lastModifiedBy>
  <cp:revision>122</cp:revision>
  <dcterms:created xsi:type="dcterms:W3CDTF">2022-08-08T16:15:35Z</dcterms:created>
  <dcterms:modified xsi:type="dcterms:W3CDTF">2024-04-11T18:46:02Z</dcterms:modified>
</cp:coreProperties>
</file>