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623" r:id="rId2"/>
    <p:sldId id="1625" r:id="rId3"/>
    <p:sldId id="1624" r:id="rId4"/>
    <p:sldId id="1626" r:id="rId5"/>
    <p:sldId id="1622" r:id="rId6"/>
    <p:sldId id="1559" r:id="rId7"/>
    <p:sldId id="1629" r:id="rId8"/>
    <p:sldId id="1630" r:id="rId9"/>
    <p:sldId id="1631" r:id="rId10"/>
    <p:sldId id="1560" r:id="rId11"/>
    <p:sldId id="1561" r:id="rId12"/>
    <p:sldId id="1563" r:id="rId13"/>
    <p:sldId id="1564" r:id="rId14"/>
    <p:sldId id="1565" r:id="rId15"/>
    <p:sldId id="1634" r:id="rId16"/>
    <p:sldId id="1635" r:id="rId17"/>
    <p:sldId id="1636" r:id="rId18"/>
    <p:sldId id="1637" r:id="rId19"/>
    <p:sldId id="1638" r:id="rId20"/>
    <p:sldId id="1639" r:id="rId21"/>
    <p:sldId id="1566" r:id="rId22"/>
    <p:sldId id="1627" r:id="rId23"/>
    <p:sldId id="1586" r:id="rId24"/>
    <p:sldId id="1588" r:id="rId25"/>
    <p:sldId id="1640" r:id="rId26"/>
    <p:sldId id="1632" r:id="rId27"/>
    <p:sldId id="1633" r:id="rId28"/>
    <p:sldId id="1641" r:id="rId29"/>
    <p:sldId id="1527" r:id="rId30"/>
    <p:sldId id="1628" r:id="rId3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64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7257400-1157-407C-84B9-E67587F13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BDAF-B453-468A-9952-6F5F23F88266}" type="datetimeFigureOut">
              <a:rPr lang="pt-BR" smtClean="0"/>
              <a:t>11/04/2024</a:t>
            </a:fld>
            <a:endParaRPr lang="pt-BR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0867F36A-F404-4E03-B614-B1A977A8F6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696" y="0"/>
            <a:ext cx="1211660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099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1DC21B-103D-4981-B336-0DBAF598B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4F7490F3-23FB-4721-9042-7401FD1BD7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26DAF30-B0EB-4DAC-9A09-23960D820E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63BD3E7-A0BE-46F0-9CA4-07DEF0388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BDAF-B453-468A-9952-6F5F23F88266}" type="datetimeFigureOut">
              <a:rPr lang="pt-BR" smtClean="0"/>
              <a:t>11/04/2024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A355032-1D58-4FF8-83F1-DD8199F12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70F6C98-32B8-4685-B3D3-7A36EE949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68EC47-F410-4EBF-8469-543B18AC25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7823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664686-3E07-4FFF-BB2D-699EC836C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F8EE104-6316-4424-91D0-9790493A20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25DEED0-7CEA-4E99-ACA4-EEF9049FC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BDAF-B453-468A-9952-6F5F23F88266}" type="datetimeFigureOut">
              <a:rPr lang="pt-BR" smtClean="0"/>
              <a:t>11/04/2024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53D1F5F-D37C-4EA0-8723-80DD2B4FC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8906BED-FF77-4AF2-B946-9CA5AD37D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68EC47-F410-4EBF-8469-543B18AC25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745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1DE720B-E168-42B1-A57A-F2BE9A99E9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EC2E3C5-B08D-4A14-B3F4-1885516691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A5ED019-837E-4F44-B9DF-2629FA1FA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BDAF-B453-468A-9952-6F5F23F88266}" type="datetimeFigureOut">
              <a:rPr lang="pt-BR" smtClean="0"/>
              <a:t>11/04/2024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81B8693-23B5-417C-A9BF-48F55175A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B81FCC3-37BC-4369-9564-F5CE6598D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68EC47-F410-4EBF-8469-543B18AC25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03149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7185" y="956917"/>
            <a:ext cx="12957115" cy="1006429"/>
          </a:xfrm>
          <a:noFill/>
        </p:spPr>
        <p:txBody>
          <a:bodyPr vert="horz" wrap="square" lIns="91440" tIns="45720" rIns="91440" bIns="45720" rtlCol="0" anchor="ctr">
            <a:spAutoFit/>
          </a:bodyPr>
          <a:lstStyle>
            <a:lvl1pPr>
              <a:defRPr lang="en-US" sz="6600" dirty="0">
                <a:solidFill>
                  <a:srgbClr val="00206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defTabSz="304815"/>
            <a:r>
              <a:rPr lang="pt-BR"/>
              <a:t>Clique para editar o título Mestre</a:t>
            </a:r>
            <a:endParaRPr lang="en-US"/>
          </a:p>
        </p:txBody>
      </p:sp>
      <p:grpSp>
        <p:nvGrpSpPr>
          <p:cNvPr id="7" name="Agrupar 6">
            <a:extLst>
              <a:ext uri="{FF2B5EF4-FFF2-40B4-BE49-F238E27FC236}">
                <a16:creationId xmlns:a16="http://schemas.microsoft.com/office/drawing/2014/main" id="{484C92EC-9FFF-4476-9F96-E0A4494FBFFC}"/>
              </a:ext>
            </a:extLst>
          </p:cNvPr>
          <p:cNvGrpSpPr/>
          <p:nvPr userDrawn="1"/>
        </p:nvGrpSpPr>
        <p:grpSpPr>
          <a:xfrm>
            <a:off x="0" y="-1"/>
            <a:ext cx="7670800" cy="1917701"/>
            <a:chOff x="0" y="-1"/>
            <a:chExt cx="11506200" cy="2876551"/>
          </a:xfrm>
        </p:grpSpPr>
        <p:pic>
          <p:nvPicPr>
            <p:cNvPr id="8" name="Gráfico 7">
              <a:extLst>
                <a:ext uri="{FF2B5EF4-FFF2-40B4-BE49-F238E27FC236}">
                  <a16:creationId xmlns:a16="http://schemas.microsoft.com/office/drawing/2014/main" id="{43B575B3-915A-45EC-A403-FFD7F76886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0" y="0"/>
              <a:ext cx="2343150" cy="2876550"/>
            </a:xfrm>
            <a:prstGeom prst="rect">
              <a:avLst/>
            </a:prstGeom>
          </p:spPr>
        </p:pic>
        <p:pic>
          <p:nvPicPr>
            <p:cNvPr id="9" name="Gráfico 8">
              <a:extLst>
                <a:ext uri="{FF2B5EF4-FFF2-40B4-BE49-F238E27FC236}">
                  <a16:creationId xmlns:a16="http://schemas.microsoft.com/office/drawing/2014/main" id="{F9E21028-F021-4C9C-8EB7-737A0F05653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0" y="0"/>
              <a:ext cx="11506200" cy="1438275"/>
            </a:xfrm>
            <a:prstGeom prst="rect">
              <a:avLst/>
            </a:prstGeom>
          </p:spPr>
        </p:pic>
        <p:pic>
          <p:nvPicPr>
            <p:cNvPr id="10" name="Gráfico 9">
              <a:extLst>
                <a:ext uri="{FF2B5EF4-FFF2-40B4-BE49-F238E27FC236}">
                  <a16:creationId xmlns:a16="http://schemas.microsoft.com/office/drawing/2014/main" id="{50E8A62A-79A8-4625-B1D6-78352E5D2A2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0" y="-1"/>
              <a:ext cx="2343150" cy="1438275"/>
            </a:xfrm>
            <a:prstGeom prst="rect">
              <a:avLst/>
            </a:prstGeom>
          </p:spPr>
        </p:pic>
      </p:grpSp>
      <p:sp>
        <p:nvSpPr>
          <p:cNvPr id="13" name="Espaço Reservado para Texto 38">
            <a:extLst>
              <a:ext uri="{FF2B5EF4-FFF2-40B4-BE49-F238E27FC236}">
                <a16:creationId xmlns:a16="http://schemas.microsoft.com/office/drawing/2014/main" id="{1C2DB2CC-C901-438E-ACEA-061CA4CE4AA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27185" y="2819442"/>
            <a:ext cx="10163115" cy="1633332"/>
          </a:xfrm>
          <a:noFill/>
        </p:spPr>
        <p:txBody>
          <a:bodyPr wrap="square" rtlCol="0">
            <a:spAutoFit/>
          </a:bodyPr>
          <a:lstStyle>
            <a:lvl1pPr marL="0" indent="0" algn="just">
              <a:lnSpc>
                <a:spcPct val="120000"/>
              </a:lnSpc>
              <a:buNone/>
              <a:defRPr lang="pt-BR" sz="1733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76204" indent="0" algn="just">
              <a:lnSpc>
                <a:spcPct val="120000"/>
              </a:lnSpc>
              <a:buNone/>
              <a:defRPr lang="pt-BR" sz="160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381019" indent="0" algn="just">
              <a:lnSpc>
                <a:spcPct val="120000"/>
              </a:lnSpc>
              <a:buNone/>
              <a:defRPr lang="pt-BR" sz="1333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685834" indent="0" algn="just">
              <a:lnSpc>
                <a:spcPct val="120000"/>
              </a:lnSpc>
              <a:buNone/>
              <a:defRPr lang="pt-BR" sz="120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990650" indent="0" algn="just">
              <a:lnSpc>
                <a:spcPct val="120000"/>
              </a:lnSpc>
              <a:buNone/>
              <a:defRPr lang="pt-BR" sz="1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lvl="0" defTabSz="304815">
              <a:lnSpc>
                <a:spcPct val="120000"/>
              </a:lnSpc>
            </a:pPr>
            <a:r>
              <a:rPr lang="pt-BR"/>
              <a:t>Editar estilos de texto Mestre</a:t>
            </a:r>
          </a:p>
          <a:p>
            <a:pPr marL="304815" lvl="1" defTabSz="304815"/>
            <a:r>
              <a:rPr lang="pt-BR"/>
              <a:t>Segundo nível</a:t>
            </a:r>
          </a:p>
          <a:p>
            <a:pPr marL="609630" lvl="2" defTabSz="304815"/>
            <a:r>
              <a:rPr lang="pt-BR"/>
              <a:t>Terceiro nível</a:t>
            </a:r>
          </a:p>
          <a:p>
            <a:pPr marL="914446" lvl="3" defTabSz="304815"/>
            <a:r>
              <a:rPr lang="pt-BR"/>
              <a:t>Quarto nível</a:t>
            </a:r>
          </a:p>
          <a:p>
            <a:pPr marL="1219261" lvl="4" defTabSz="304815"/>
            <a:r>
              <a:rPr lang="pt-BR"/>
              <a:t>Quinto nível</a:t>
            </a: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D6B6E644-719D-4FB0-AEC8-C927DCD7E6E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6529" y="214224"/>
            <a:ext cx="1087543" cy="5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322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7257400-1157-407C-84B9-E67587F13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BDAF-B453-468A-9952-6F5F23F88266}" type="datetimeFigureOut">
              <a:rPr lang="pt-BR" smtClean="0"/>
              <a:t>11/04/2024</a:t>
            </a:fld>
            <a:endParaRPr lang="pt-BR"/>
          </a:p>
        </p:txBody>
      </p:sp>
      <p:sp>
        <p:nvSpPr>
          <p:cNvPr id="2" name="Fluxograma: Dados 1">
            <a:extLst>
              <a:ext uri="{FF2B5EF4-FFF2-40B4-BE49-F238E27FC236}">
                <a16:creationId xmlns:a16="http://schemas.microsoft.com/office/drawing/2014/main" id="{2E7889D5-0BB8-4B51-A899-D8AB811B2430}"/>
              </a:ext>
            </a:extLst>
          </p:cNvPr>
          <p:cNvSpPr/>
          <p:nvPr userDrawn="1"/>
        </p:nvSpPr>
        <p:spPr>
          <a:xfrm>
            <a:off x="-3489157" y="0"/>
            <a:ext cx="12693316" cy="6858000"/>
          </a:xfrm>
          <a:prstGeom prst="flowChartInputOutput">
            <a:avLst/>
          </a:prstGeom>
          <a:solidFill>
            <a:srgbClr val="92D050"/>
          </a:solidFill>
          <a:ln>
            <a:solidFill>
              <a:srgbClr val="92D050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Fluxograma: Dados 4">
            <a:extLst>
              <a:ext uri="{FF2B5EF4-FFF2-40B4-BE49-F238E27FC236}">
                <a16:creationId xmlns:a16="http://schemas.microsoft.com/office/drawing/2014/main" id="{8D7323B2-3919-47F6-84FC-9E9FD1B7075A}"/>
              </a:ext>
            </a:extLst>
          </p:cNvPr>
          <p:cNvSpPr/>
          <p:nvPr userDrawn="1"/>
        </p:nvSpPr>
        <p:spPr>
          <a:xfrm>
            <a:off x="-3914273" y="0"/>
            <a:ext cx="12693316" cy="6858000"/>
          </a:xfrm>
          <a:prstGeom prst="flowChartInputOutput">
            <a:avLst/>
          </a:prstGeom>
          <a:solidFill>
            <a:srgbClr val="00B0F0"/>
          </a:solidFill>
          <a:ln>
            <a:solidFill>
              <a:srgbClr val="00B0F0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Fluxograma: Dados 5">
            <a:extLst>
              <a:ext uri="{FF2B5EF4-FFF2-40B4-BE49-F238E27FC236}">
                <a16:creationId xmlns:a16="http://schemas.microsoft.com/office/drawing/2014/main" id="{A005A072-4F76-404D-AB4E-5B9914040307}"/>
              </a:ext>
            </a:extLst>
          </p:cNvPr>
          <p:cNvSpPr/>
          <p:nvPr userDrawn="1"/>
        </p:nvSpPr>
        <p:spPr>
          <a:xfrm>
            <a:off x="-4339389" y="0"/>
            <a:ext cx="12693316" cy="6858000"/>
          </a:xfrm>
          <a:prstGeom prst="flowChartInputOutput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BAA862B5-63B1-4B23-A78D-2B43BD48427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150"/>
          <a:stretch/>
        </p:blipFill>
        <p:spPr>
          <a:xfrm>
            <a:off x="7956884" y="4700897"/>
            <a:ext cx="4102769" cy="2145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50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692CEA-6623-4825-923C-5C2722E65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295" y="1220779"/>
            <a:ext cx="11165305" cy="114673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060"/>
                </a:solidFill>
                <a:latin typeface="Bahnschrift Light" panose="020B0502040204020203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E98C6A8-77C1-4E79-8DFF-0AA9E7DD05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295" y="2560319"/>
            <a:ext cx="11165305" cy="361664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DC8D476-2A3D-4725-82BC-E4996016C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BDAF-B453-468A-9952-6F5F23F88266}" type="datetimeFigureOut">
              <a:rPr lang="pt-BR" smtClean="0"/>
              <a:t>11/04/2024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EE0FD25-8605-4DBC-A34F-D5DBEDCC4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5D5A615-632B-4FE6-9A54-E817E1D0D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68EC47-F410-4EBF-8469-543B18AC2510}" type="slidenum">
              <a:rPr lang="pt-BR" smtClean="0"/>
              <a:t>‹nº›</a:t>
            </a:fld>
            <a:endParaRPr lang="pt-BR"/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6A57C17C-18C6-468B-B052-FEDAC0DC031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6" r="17207"/>
          <a:stretch/>
        </p:blipFill>
        <p:spPr>
          <a:xfrm>
            <a:off x="0" y="-90747"/>
            <a:ext cx="12192000" cy="1132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851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6F95E3-5E7E-49F5-868B-B8E32954D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53F7F0E-142A-4BF8-9E6B-BBE593C4CD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9315233-3BC7-4C92-9C9C-F38F0AC6D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BDAF-B453-468A-9952-6F5F23F88266}" type="datetimeFigureOut">
              <a:rPr lang="pt-BR" smtClean="0"/>
              <a:t>11/04/2024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2330062-4E8F-4ECF-995F-DF97B2C87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1EBCBBE-B2B9-4D37-BD12-F1A4B2463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68EC47-F410-4EBF-8469-543B18AC25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6744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344247-F899-4465-B48A-43B0B6F2C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27221"/>
            <a:ext cx="10515600" cy="851782"/>
          </a:xfrm>
          <a:prstGeom prst="rect">
            <a:avLst/>
          </a:prstGeo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76BB7C6-A8C9-4161-BBB2-F0A570D35C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98031"/>
            <a:ext cx="5181600" cy="387893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B6AA02F-7914-4A48-A47C-1F627C76B2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98031"/>
            <a:ext cx="5181600" cy="387893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FA09956-6799-4B9E-B9DA-24BBB9CED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BDAF-B453-468A-9952-6F5F23F88266}" type="datetimeFigureOut">
              <a:rPr lang="pt-BR" smtClean="0"/>
              <a:t>11/04/2024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96F21D9-7D48-479E-AE75-9A27B9BCA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95990"/>
            <a:ext cx="4114800" cy="32548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1C80FB6-7CC1-4CBA-9D90-FB59BBCDE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95990"/>
            <a:ext cx="2743200" cy="325485"/>
          </a:xfrm>
          <a:prstGeom prst="rect">
            <a:avLst/>
          </a:prstGeom>
        </p:spPr>
        <p:txBody>
          <a:bodyPr/>
          <a:lstStyle/>
          <a:p>
            <a:fld id="{1D68EC47-F410-4EBF-8469-543B18AC25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1645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698C2B-9E41-43FD-A971-A162F2DE7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BA8480E-DB93-41BC-9264-196242F604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10D7D36-B9F1-4BD3-BC30-1BA948AE3A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1EFDBE0-EF74-42D7-B31C-9B88D4E837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B162632-1DD2-4F23-8CF7-70EF4678D4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494CADE-D159-43D8-8907-096182FC0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BDAF-B453-468A-9952-6F5F23F88266}" type="datetimeFigureOut">
              <a:rPr lang="pt-BR" smtClean="0"/>
              <a:t>11/04/2024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6273771-2563-4AA2-B363-373100C66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516A22C-BD7E-4C0F-AD54-4CE14AD68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68EC47-F410-4EBF-8469-543B18AC25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3905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B8FABB-0DF9-4141-B975-B556708BE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15B76C0-3853-4854-9559-A39FF4CF1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BDAF-B453-468A-9952-6F5F23F88266}" type="datetimeFigureOut">
              <a:rPr lang="pt-BR" smtClean="0"/>
              <a:t>11/04/2024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0DC4544-9867-4B6A-9F0C-49AE84278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1B7A2F0-343E-44B5-B1DC-BBCADC31F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68EC47-F410-4EBF-8469-543B18AC25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7993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B234EE9-DECA-41A6-97D4-ECC83D400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BDAF-B453-468A-9952-6F5F23F88266}" type="datetimeFigureOut">
              <a:rPr lang="pt-BR" smtClean="0"/>
              <a:t>11/04/2024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50E5DCF-5A32-4A94-9289-A1464A555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788F5BA-E0B6-4A72-A8E9-EB007EDD8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68EC47-F410-4EBF-8469-543B18AC25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5384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DF9BF2-9988-4B21-9D46-CC70933FC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533337-7F47-442A-AB80-2104EF0C9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F699B29-F789-4BB2-ABBD-E6F553C6FB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81422EE-8AAD-458B-B747-2D739A4D8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BDAF-B453-468A-9952-6F5F23F88266}" type="datetimeFigureOut">
              <a:rPr lang="pt-BR" smtClean="0"/>
              <a:t>11/04/2024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1BA4A81-09D1-4768-B6A2-3282DC16C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FA61C32-FBE0-4C76-8893-07F692B60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68EC47-F410-4EBF-8469-543B18AC25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012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CDDB30A-CA36-4F3D-A699-0642173D27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41947" y="1380389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2BDAF-B453-468A-9952-6F5F23F88266}" type="datetimeFigureOut">
              <a:rPr lang="pt-BR" smtClean="0"/>
              <a:t>11/04/2024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4532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br/previdencia/pt-br/assuntos/rpps/investimentos-do-rpps/credenciamento-pelos-rpps-das-instituicoes-e-produtos-de-investimento" TargetMode="Externa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19C17654-FE71-05D4-5668-292C475D09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14442" y="990600"/>
            <a:ext cx="10163115" cy="757387"/>
          </a:xfrm>
        </p:spPr>
        <p:txBody>
          <a:bodyPr vert="horz" wrap="square" lIns="60960" tIns="30480" rIns="60960" bIns="30480" rtlCol="0" anchor="t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endParaRPr lang="pt-BR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02C2A44-116E-ABF0-071F-E9151633989B}"/>
              </a:ext>
            </a:extLst>
          </p:cNvPr>
          <p:cNvSpPr txBox="1"/>
          <p:nvPr/>
        </p:nvSpPr>
        <p:spPr>
          <a:xfrm>
            <a:off x="1523999" y="1071728"/>
            <a:ext cx="9653557" cy="6028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8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TEMA 1: Atuação do Controle Externo na Carteira de Investimentos dos Regimes Próprios </a:t>
            </a:r>
            <a:br>
              <a:rPr kumimoji="0" lang="pt-BR" sz="28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pt-BR" sz="28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de Previdência Social (RPPS)</a:t>
            </a:r>
          </a:p>
          <a:p>
            <a:pPr marR="0" lvl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28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R="0" lvl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280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TEMA 2: Principais achados nas Fiscalizações, orientações e ajustes para o sucesso na prestação de contas relativas aos Investimentos</a:t>
            </a:r>
            <a:br>
              <a:rPr kumimoji="0" lang="pt-BR" sz="48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br>
              <a:rPr kumimoji="0" lang="pt-BR" sz="48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pt-BR" sz="28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Alessandro dos Santos Guimarães</a:t>
            </a:r>
          </a:p>
          <a:p>
            <a:pPr marR="0" lvl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lang="pt-BR" sz="3200" b="1" dirty="0">
              <a:solidFill>
                <a:srgbClr val="00206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R="0" lvl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ABR/2024</a:t>
            </a:r>
            <a:br>
              <a:rPr kumimoji="0" lang="pt-BR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br>
              <a:rPr kumimoji="0" lang="pt-BR" sz="2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endParaRPr kumimoji="0" lang="pt-BR" sz="2000" i="0" u="none" strike="noStrike" kern="1200" cap="none" spc="-65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400" b="0" i="0" u="none" strike="noStrike" kern="1200" cap="none" spc="-65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445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19C17654-FE71-05D4-5668-292C475D09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14442" y="990600"/>
            <a:ext cx="10163115" cy="757387"/>
          </a:xfrm>
        </p:spPr>
        <p:txBody>
          <a:bodyPr vert="horz" wrap="square" lIns="60960" tIns="30480" rIns="60960" bIns="30480" rtlCol="0" anchor="t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endParaRPr lang="pt-BR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BDD62CB8-C012-0718-21C5-ACB2D141DA4D}"/>
              </a:ext>
            </a:extLst>
          </p:cNvPr>
          <p:cNvSpPr txBox="1">
            <a:spLocks/>
          </p:cNvSpPr>
          <p:nvPr/>
        </p:nvSpPr>
        <p:spPr>
          <a:xfrm>
            <a:off x="1600200" y="990600"/>
            <a:ext cx="575500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600" b="1" i="0">
                <a:solidFill>
                  <a:srgbClr val="0E317A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pt-BR" kern="0" spc="-40" dirty="0">
                <a:latin typeface="Calibri"/>
                <a:cs typeface="Calibri"/>
              </a:rPr>
              <a:t>PORTARIA</a:t>
            </a:r>
            <a:r>
              <a:rPr lang="pt-BR" kern="0" spc="-15" dirty="0">
                <a:latin typeface="Calibri"/>
                <a:cs typeface="Calibri"/>
              </a:rPr>
              <a:t> </a:t>
            </a:r>
            <a:r>
              <a:rPr lang="pt-BR" kern="0" spc="-5" dirty="0">
                <a:latin typeface="Calibri"/>
                <a:cs typeface="Calibri"/>
              </a:rPr>
              <a:t>MTP</a:t>
            </a:r>
            <a:r>
              <a:rPr lang="pt-BR" kern="0" spc="-15" dirty="0">
                <a:latin typeface="Calibri"/>
                <a:cs typeface="Calibri"/>
              </a:rPr>
              <a:t> </a:t>
            </a:r>
            <a:r>
              <a:rPr lang="pt-BR" kern="0" dirty="0">
                <a:latin typeface="Calibri"/>
                <a:cs typeface="Calibri"/>
              </a:rPr>
              <a:t>nº</a:t>
            </a:r>
            <a:r>
              <a:rPr lang="pt-BR" kern="0" spc="-10" dirty="0">
                <a:latin typeface="Calibri"/>
                <a:cs typeface="Calibri"/>
              </a:rPr>
              <a:t> </a:t>
            </a:r>
            <a:r>
              <a:rPr lang="pt-BR" kern="0" spc="-5" dirty="0">
                <a:latin typeface="Calibri"/>
                <a:cs typeface="Calibri"/>
              </a:rPr>
              <a:t>1.467/2022</a:t>
            </a:r>
          </a:p>
        </p:txBody>
      </p:sp>
      <p:sp>
        <p:nvSpPr>
          <p:cNvPr id="5" name="object 7">
            <a:extLst>
              <a:ext uri="{FF2B5EF4-FFF2-40B4-BE49-F238E27FC236}">
                <a16:creationId xmlns:a16="http://schemas.microsoft.com/office/drawing/2014/main" id="{AC27195C-0BAE-488A-0F0F-AC032A41ACBB}"/>
              </a:ext>
            </a:extLst>
          </p:cNvPr>
          <p:cNvSpPr txBox="1"/>
          <p:nvPr/>
        </p:nvSpPr>
        <p:spPr>
          <a:xfrm>
            <a:off x="1634318" y="1747987"/>
            <a:ext cx="5071281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pt-BR" sz="1600" b="1" spc="-40" dirty="0">
                <a:solidFill>
                  <a:srgbClr val="120E40"/>
                </a:solidFill>
                <a:latin typeface="Arial"/>
                <a:cs typeface="Arial"/>
              </a:rPr>
              <a:t>SEÇÃO</a:t>
            </a:r>
            <a:r>
              <a:rPr lang="pt-BR" sz="1600" b="1" spc="-35" dirty="0">
                <a:solidFill>
                  <a:srgbClr val="120E40"/>
                </a:solidFill>
                <a:latin typeface="Arial"/>
                <a:cs typeface="Arial"/>
              </a:rPr>
              <a:t> </a:t>
            </a:r>
            <a:r>
              <a:rPr lang="pt-BR" sz="1600" b="1" spc="20" dirty="0">
                <a:solidFill>
                  <a:srgbClr val="120E40"/>
                </a:solidFill>
                <a:latin typeface="Arial"/>
                <a:cs typeface="Arial"/>
              </a:rPr>
              <a:t>III</a:t>
            </a:r>
            <a:r>
              <a:rPr lang="pt-BR" sz="1600" b="1" spc="-20" dirty="0">
                <a:solidFill>
                  <a:srgbClr val="120E40"/>
                </a:solidFill>
                <a:latin typeface="Arial"/>
                <a:cs typeface="Arial"/>
              </a:rPr>
              <a:t> -</a:t>
            </a:r>
            <a:r>
              <a:rPr lang="pt-BR" sz="1600" b="1" spc="-35" dirty="0">
                <a:solidFill>
                  <a:srgbClr val="120E40"/>
                </a:solidFill>
                <a:latin typeface="Arial"/>
                <a:cs typeface="Arial"/>
              </a:rPr>
              <a:t> </a:t>
            </a:r>
            <a:r>
              <a:rPr lang="pt-BR" sz="1600" b="1" spc="-25" dirty="0">
                <a:solidFill>
                  <a:srgbClr val="120E40"/>
                </a:solidFill>
                <a:latin typeface="Arial"/>
                <a:cs typeface="Arial"/>
              </a:rPr>
              <a:t>CREDENCIAMENTO DE INSTITUIÇÕES</a:t>
            </a:r>
            <a:endParaRPr lang="pt-BR" sz="16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02C2A44-116E-ABF0-071F-E9151633989B}"/>
              </a:ext>
            </a:extLst>
          </p:cNvPr>
          <p:cNvSpPr txBox="1"/>
          <p:nvPr/>
        </p:nvSpPr>
        <p:spPr>
          <a:xfrm>
            <a:off x="1524000" y="2199939"/>
            <a:ext cx="8610600" cy="38241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0" lvl="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400" b="0" i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§ 4º O credenciamento se aplica ao </a:t>
            </a:r>
            <a:r>
              <a:rPr kumimoji="0" lang="pt-BR" sz="2400" b="0" i="0" u="sng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gestor e ao administrador </a:t>
            </a:r>
            <a:r>
              <a:rPr kumimoji="0" lang="pt-BR" sz="2400" b="0" i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dos fundos de investimento e das </a:t>
            </a:r>
            <a:r>
              <a:rPr kumimoji="0" lang="pt-BR" sz="2400" b="0" i="0" u="sng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instituições financeiras </a:t>
            </a:r>
            <a:r>
              <a:rPr kumimoji="0" lang="pt-BR" sz="2400" b="0" i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bancárias emissoras de ativos financeiros aptos a receberem diretamente as aplicações do regime.</a:t>
            </a:r>
          </a:p>
          <a:p>
            <a:pPr marL="12700" marR="0" lvl="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2400" b="0" i="0" u="none" strike="noStrike" kern="1200" cap="none" spc="-65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0" lvl="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400" b="0" i="1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kumimoji="0" lang="pt-BR" sz="2400" b="0" i="1" u="sng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gestor</a:t>
            </a:r>
            <a:r>
              <a:rPr kumimoji="0" lang="pt-BR" sz="2400" b="0" i="1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é o responsável pela compra e venda dos ativos do fundo.</a:t>
            </a:r>
          </a:p>
          <a:p>
            <a:pPr marL="12700" marR="0" lvl="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400" b="0" i="1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kumimoji="0" lang="pt-BR" sz="2400" b="0" i="1" u="sng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administrador</a:t>
            </a:r>
            <a:r>
              <a:rPr kumimoji="0" lang="pt-BR" sz="2400" b="0" i="1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é o responsável geral pelo funcionamento do fundo de investimento.</a:t>
            </a:r>
            <a:r>
              <a:rPr lang="pt-BR" sz="2400" i="1" spc="-6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Desde o registro do fundo até o atendimento ao cotista.</a:t>
            </a:r>
            <a:endParaRPr kumimoji="0" lang="pt-BR" sz="2400" b="0" i="1" u="none" strike="noStrike" kern="1200" cap="none" spc="-65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4070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19C17654-FE71-05D4-5668-292C475D09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14442" y="990600"/>
            <a:ext cx="10163115" cy="757387"/>
          </a:xfrm>
        </p:spPr>
        <p:txBody>
          <a:bodyPr vert="horz" wrap="square" lIns="60960" tIns="30480" rIns="60960" bIns="30480" rtlCol="0" anchor="t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endParaRPr lang="pt-BR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BDD62CB8-C012-0718-21C5-ACB2D141DA4D}"/>
              </a:ext>
            </a:extLst>
          </p:cNvPr>
          <p:cNvSpPr txBox="1">
            <a:spLocks/>
          </p:cNvSpPr>
          <p:nvPr/>
        </p:nvSpPr>
        <p:spPr>
          <a:xfrm>
            <a:off x="1600200" y="990600"/>
            <a:ext cx="575500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600" b="1" i="0">
                <a:solidFill>
                  <a:srgbClr val="0E317A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pt-BR" kern="0" spc="-40" dirty="0">
                <a:latin typeface="Calibri"/>
                <a:cs typeface="Calibri"/>
              </a:rPr>
              <a:t>PORTARIA</a:t>
            </a:r>
            <a:r>
              <a:rPr lang="pt-BR" kern="0" spc="-15" dirty="0">
                <a:latin typeface="Calibri"/>
                <a:cs typeface="Calibri"/>
              </a:rPr>
              <a:t> </a:t>
            </a:r>
            <a:r>
              <a:rPr lang="pt-BR" kern="0" spc="-5" dirty="0">
                <a:latin typeface="Calibri"/>
                <a:cs typeface="Calibri"/>
              </a:rPr>
              <a:t>MTP</a:t>
            </a:r>
            <a:r>
              <a:rPr lang="pt-BR" kern="0" spc="-15" dirty="0">
                <a:latin typeface="Calibri"/>
                <a:cs typeface="Calibri"/>
              </a:rPr>
              <a:t> </a:t>
            </a:r>
            <a:r>
              <a:rPr lang="pt-BR" kern="0" dirty="0">
                <a:latin typeface="Calibri"/>
                <a:cs typeface="Calibri"/>
              </a:rPr>
              <a:t>nº</a:t>
            </a:r>
            <a:r>
              <a:rPr lang="pt-BR" kern="0" spc="-10" dirty="0">
                <a:latin typeface="Calibri"/>
                <a:cs typeface="Calibri"/>
              </a:rPr>
              <a:t> </a:t>
            </a:r>
            <a:r>
              <a:rPr lang="pt-BR" kern="0" spc="-5" dirty="0">
                <a:latin typeface="Calibri"/>
                <a:cs typeface="Calibri"/>
              </a:rPr>
              <a:t>1.467/2022</a:t>
            </a:r>
          </a:p>
        </p:txBody>
      </p:sp>
      <p:sp>
        <p:nvSpPr>
          <p:cNvPr id="5" name="object 7">
            <a:extLst>
              <a:ext uri="{FF2B5EF4-FFF2-40B4-BE49-F238E27FC236}">
                <a16:creationId xmlns:a16="http://schemas.microsoft.com/office/drawing/2014/main" id="{AC27195C-0BAE-488A-0F0F-AC032A41ACBB}"/>
              </a:ext>
            </a:extLst>
          </p:cNvPr>
          <p:cNvSpPr txBox="1"/>
          <p:nvPr/>
        </p:nvSpPr>
        <p:spPr>
          <a:xfrm>
            <a:off x="1634318" y="1747987"/>
            <a:ext cx="5071281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pt-BR" sz="1600" b="1" spc="-40" dirty="0">
                <a:solidFill>
                  <a:srgbClr val="120E40"/>
                </a:solidFill>
                <a:latin typeface="Arial"/>
                <a:cs typeface="Arial"/>
              </a:rPr>
              <a:t>SEÇÃO</a:t>
            </a:r>
            <a:r>
              <a:rPr lang="pt-BR" sz="1600" b="1" spc="-35" dirty="0">
                <a:solidFill>
                  <a:srgbClr val="120E40"/>
                </a:solidFill>
                <a:latin typeface="Arial"/>
                <a:cs typeface="Arial"/>
              </a:rPr>
              <a:t> </a:t>
            </a:r>
            <a:r>
              <a:rPr lang="pt-BR" sz="1600" b="1" spc="20" dirty="0">
                <a:solidFill>
                  <a:srgbClr val="120E40"/>
                </a:solidFill>
                <a:latin typeface="Arial"/>
                <a:cs typeface="Arial"/>
              </a:rPr>
              <a:t>III</a:t>
            </a:r>
            <a:r>
              <a:rPr lang="pt-BR" sz="1600" b="1" spc="-20" dirty="0">
                <a:solidFill>
                  <a:srgbClr val="120E40"/>
                </a:solidFill>
                <a:latin typeface="Arial"/>
                <a:cs typeface="Arial"/>
              </a:rPr>
              <a:t> -</a:t>
            </a:r>
            <a:r>
              <a:rPr lang="pt-BR" sz="1600" b="1" spc="-35" dirty="0">
                <a:solidFill>
                  <a:srgbClr val="120E40"/>
                </a:solidFill>
                <a:latin typeface="Arial"/>
                <a:cs typeface="Arial"/>
              </a:rPr>
              <a:t> </a:t>
            </a:r>
            <a:r>
              <a:rPr lang="pt-BR" sz="1600" b="1" spc="-25" dirty="0">
                <a:solidFill>
                  <a:srgbClr val="120E40"/>
                </a:solidFill>
                <a:latin typeface="Arial"/>
                <a:cs typeface="Arial"/>
              </a:rPr>
              <a:t>CREDENCIAMENTO DE INSTITUIÇÕES</a:t>
            </a:r>
            <a:endParaRPr lang="pt-BR" sz="16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02C2A44-116E-ABF0-071F-E9151633989B}"/>
              </a:ext>
            </a:extLst>
          </p:cNvPr>
          <p:cNvSpPr txBox="1"/>
          <p:nvPr/>
        </p:nvSpPr>
        <p:spPr>
          <a:xfrm>
            <a:off x="1524000" y="2199939"/>
            <a:ext cx="8610600" cy="4180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0" lvl="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400" b="0" i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Art. 104. </a:t>
            </a:r>
            <a:r>
              <a:rPr kumimoji="0" lang="pt-BR" sz="2400" b="0" i="0" u="sng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Deverá ser realizado o credenciamento do distribuidor</a:t>
            </a:r>
            <a:r>
              <a:rPr kumimoji="0" lang="pt-BR" sz="2400" b="0" i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, instituição integrante do sistema de distribuição ou agente autônomo de investimento, certificando-se sobre a sua regularidade perante a CVM e o contrato para distribuição e mediação do produto ofertado.</a:t>
            </a:r>
          </a:p>
          <a:p>
            <a:pPr marL="12700" marR="0" lvl="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2400" b="0" i="0" u="none" strike="noStrike" kern="1200" cap="none" spc="-65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0" lvl="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400" b="0" i="1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 distribuidor é responsável pela captação de recursos junto aos investidores, ou seja, é o responsável pela venda das cotas do fundo de investimento, tornando-se o intermediário entre o gestor e o cotista. </a:t>
            </a:r>
            <a:r>
              <a:rPr kumimoji="0" lang="pt-BR" sz="2400" b="0" i="1" u="sng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 distribuidor pode ser o próprio administrador ou terceiros contratados por ele</a:t>
            </a:r>
            <a:r>
              <a:rPr kumimoji="0" lang="pt-BR" sz="2400" b="0" i="1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550747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19C17654-FE71-05D4-5668-292C475D09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14442" y="990600"/>
            <a:ext cx="10163115" cy="757387"/>
          </a:xfrm>
        </p:spPr>
        <p:txBody>
          <a:bodyPr vert="horz" wrap="square" lIns="60960" tIns="30480" rIns="60960" bIns="30480" rtlCol="0" anchor="t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endParaRPr lang="pt-BR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BDD62CB8-C012-0718-21C5-ACB2D141DA4D}"/>
              </a:ext>
            </a:extLst>
          </p:cNvPr>
          <p:cNvSpPr txBox="1">
            <a:spLocks/>
          </p:cNvSpPr>
          <p:nvPr/>
        </p:nvSpPr>
        <p:spPr>
          <a:xfrm>
            <a:off x="1600200" y="990600"/>
            <a:ext cx="575500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600" b="1" i="0">
                <a:solidFill>
                  <a:srgbClr val="0E317A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pt-BR" kern="0" spc="-40" dirty="0">
                <a:latin typeface="Calibri"/>
                <a:cs typeface="Calibri"/>
              </a:rPr>
              <a:t>PORTARIA</a:t>
            </a:r>
            <a:r>
              <a:rPr lang="pt-BR" kern="0" spc="-15" dirty="0">
                <a:latin typeface="Calibri"/>
                <a:cs typeface="Calibri"/>
              </a:rPr>
              <a:t> </a:t>
            </a:r>
            <a:r>
              <a:rPr lang="pt-BR" kern="0" spc="-5" dirty="0">
                <a:latin typeface="Calibri"/>
                <a:cs typeface="Calibri"/>
              </a:rPr>
              <a:t>MTP</a:t>
            </a:r>
            <a:r>
              <a:rPr lang="pt-BR" kern="0" spc="-15" dirty="0">
                <a:latin typeface="Calibri"/>
                <a:cs typeface="Calibri"/>
              </a:rPr>
              <a:t> </a:t>
            </a:r>
            <a:r>
              <a:rPr lang="pt-BR" kern="0" dirty="0">
                <a:latin typeface="Calibri"/>
                <a:cs typeface="Calibri"/>
              </a:rPr>
              <a:t>nº</a:t>
            </a:r>
            <a:r>
              <a:rPr lang="pt-BR" kern="0" spc="-10" dirty="0">
                <a:latin typeface="Calibri"/>
                <a:cs typeface="Calibri"/>
              </a:rPr>
              <a:t> </a:t>
            </a:r>
            <a:r>
              <a:rPr lang="pt-BR" kern="0" spc="-5" dirty="0">
                <a:latin typeface="Calibri"/>
                <a:cs typeface="Calibri"/>
              </a:rPr>
              <a:t>1.467/2022</a:t>
            </a:r>
          </a:p>
        </p:txBody>
      </p:sp>
      <p:sp>
        <p:nvSpPr>
          <p:cNvPr id="5" name="object 7">
            <a:extLst>
              <a:ext uri="{FF2B5EF4-FFF2-40B4-BE49-F238E27FC236}">
                <a16:creationId xmlns:a16="http://schemas.microsoft.com/office/drawing/2014/main" id="{AC27195C-0BAE-488A-0F0F-AC032A41ACBB}"/>
              </a:ext>
            </a:extLst>
          </p:cNvPr>
          <p:cNvSpPr txBox="1"/>
          <p:nvPr/>
        </p:nvSpPr>
        <p:spPr>
          <a:xfrm>
            <a:off x="1634318" y="1747987"/>
            <a:ext cx="5071281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pt-BR" sz="1600" b="1" spc="-40" dirty="0">
                <a:solidFill>
                  <a:srgbClr val="120E40"/>
                </a:solidFill>
                <a:latin typeface="Arial"/>
                <a:cs typeface="Arial"/>
              </a:rPr>
              <a:t>SEÇÃO</a:t>
            </a:r>
            <a:r>
              <a:rPr lang="pt-BR" sz="1600" b="1" spc="-35" dirty="0">
                <a:solidFill>
                  <a:srgbClr val="120E40"/>
                </a:solidFill>
                <a:latin typeface="Arial"/>
                <a:cs typeface="Arial"/>
              </a:rPr>
              <a:t> </a:t>
            </a:r>
            <a:r>
              <a:rPr lang="pt-BR" sz="1600" b="1" spc="20" dirty="0">
                <a:solidFill>
                  <a:srgbClr val="120E40"/>
                </a:solidFill>
                <a:latin typeface="Arial"/>
                <a:cs typeface="Arial"/>
              </a:rPr>
              <a:t>III</a:t>
            </a:r>
            <a:r>
              <a:rPr lang="pt-BR" sz="1600" b="1" spc="-20" dirty="0">
                <a:solidFill>
                  <a:srgbClr val="120E40"/>
                </a:solidFill>
                <a:latin typeface="Arial"/>
                <a:cs typeface="Arial"/>
              </a:rPr>
              <a:t> -</a:t>
            </a:r>
            <a:r>
              <a:rPr lang="pt-BR" sz="1600" b="1" spc="-35" dirty="0">
                <a:solidFill>
                  <a:srgbClr val="120E40"/>
                </a:solidFill>
                <a:latin typeface="Arial"/>
                <a:cs typeface="Arial"/>
              </a:rPr>
              <a:t> </a:t>
            </a:r>
            <a:r>
              <a:rPr lang="pt-BR" sz="1600" b="1" spc="-25" dirty="0">
                <a:solidFill>
                  <a:srgbClr val="120E40"/>
                </a:solidFill>
                <a:latin typeface="Arial"/>
                <a:cs typeface="Arial"/>
              </a:rPr>
              <a:t>CREDENCIAMENTO DE INSTITUIÇÕES</a:t>
            </a:r>
            <a:endParaRPr lang="pt-BR" sz="16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02C2A44-116E-ABF0-071F-E9151633989B}"/>
              </a:ext>
            </a:extLst>
          </p:cNvPr>
          <p:cNvSpPr txBox="1"/>
          <p:nvPr/>
        </p:nvSpPr>
        <p:spPr>
          <a:xfrm>
            <a:off x="1524000" y="2199939"/>
            <a:ext cx="8610600" cy="34676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0" lvl="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400" b="0" i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Art. 106. A conclusão da análise das informações e da verificação dos requisitos estabelecidos para o credenciamento deverá ser registrada em </a:t>
            </a:r>
            <a:r>
              <a:rPr kumimoji="0" lang="pt-BR" sz="2400" b="0" i="0" u="sng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Termo de Credenciamento</a:t>
            </a:r>
            <a:r>
              <a:rPr kumimoji="0" lang="pt-BR" sz="2400" b="0" i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, que deverá observar os</a:t>
            </a:r>
          </a:p>
          <a:p>
            <a:pPr marL="12700" marR="0" lvl="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400" b="0" i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seguintes parâmetros:</a:t>
            </a:r>
          </a:p>
          <a:p>
            <a:pPr marL="12700" marR="0" lvl="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2400" b="0" i="0" u="none" strike="noStrike" kern="1200" cap="none" spc="-65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0" lvl="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400" b="0" i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https://www.gov.br/previdencia/pt-br/assuntos/rpps/investimentos-do-rpps/credenciamento-pelos-rpps-das-instituicoes-e-produtos-de-investimento</a:t>
            </a:r>
            <a:endParaRPr lang="pt-BR" sz="2400" spc="-65" dirty="0">
              <a:solidFill>
                <a:srgbClr val="001F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0" lvl="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2400" b="0" i="0" u="none" strike="noStrike" kern="1200" cap="none" spc="-65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965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19C17654-FE71-05D4-5668-292C475D09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14442" y="990600"/>
            <a:ext cx="10163115" cy="757387"/>
          </a:xfrm>
        </p:spPr>
        <p:txBody>
          <a:bodyPr vert="horz" wrap="square" lIns="60960" tIns="30480" rIns="60960" bIns="30480" rtlCol="0" anchor="t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endParaRPr lang="pt-BR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BDD62CB8-C012-0718-21C5-ACB2D141DA4D}"/>
              </a:ext>
            </a:extLst>
          </p:cNvPr>
          <p:cNvSpPr txBox="1">
            <a:spLocks/>
          </p:cNvSpPr>
          <p:nvPr/>
        </p:nvSpPr>
        <p:spPr>
          <a:xfrm>
            <a:off x="1600200" y="990600"/>
            <a:ext cx="575500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600" b="1" i="0">
                <a:solidFill>
                  <a:srgbClr val="0E317A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pt-BR" kern="0" spc="-40" dirty="0">
                <a:latin typeface="Calibri"/>
                <a:cs typeface="Calibri"/>
              </a:rPr>
              <a:t>PORTARIA</a:t>
            </a:r>
            <a:r>
              <a:rPr lang="pt-BR" kern="0" spc="-15" dirty="0">
                <a:latin typeface="Calibri"/>
                <a:cs typeface="Calibri"/>
              </a:rPr>
              <a:t> </a:t>
            </a:r>
            <a:r>
              <a:rPr lang="pt-BR" kern="0" spc="-5" dirty="0">
                <a:latin typeface="Calibri"/>
                <a:cs typeface="Calibri"/>
              </a:rPr>
              <a:t>MTP</a:t>
            </a:r>
            <a:r>
              <a:rPr lang="pt-BR" kern="0" spc="-15" dirty="0">
                <a:latin typeface="Calibri"/>
                <a:cs typeface="Calibri"/>
              </a:rPr>
              <a:t> </a:t>
            </a:r>
            <a:r>
              <a:rPr lang="pt-BR" kern="0" dirty="0">
                <a:latin typeface="Calibri"/>
                <a:cs typeface="Calibri"/>
              </a:rPr>
              <a:t>nº</a:t>
            </a:r>
            <a:r>
              <a:rPr lang="pt-BR" kern="0" spc="-10" dirty="0">
                <a:latin typeface="Calibri"/>
                <a:cs typeface="Calibri"/>
              </a:rPr>
              <a:t> </a:t>
            </a:r>
            <a:r>
              <a:rPr lang="pt-BR" kern="0" spc="-5" dirty="0">
                <a:latin typeface="Calibri"/>
                <a:cs typeface="Calibri"/>
              </a:rPr>
              <a:t>1.467/2022</a:t>
            </a:r>
          </a:p>
        </p:txBody>
      </p:sp>
      <p:sp>
        <p:nvSpPr>
          <p:cNvPr id="5" name="object 7">
            <a:extLst>
              <a:ext uri="{FF2B5EF4-FFF2-40B4-BE49-F238E27FC236}">
                <a16:creationId xmlns:a16="http://schemas.microsoft.com/office/drawing/2014/main" id="{AC27195C-0BAE-488A-0F0F-AC032A41ACBB}"/>
              </a:ext>
            </a:extLst>
          </p:cNvPr>
          <p:cNvSpPr txBox="1"/>
          <p:nvPr/>
        </p:nvSpPr>
        <p:spPr>
          <a:xfrm>
            <a:off x="1634318" y="1747987"/>
            <a:ext cx="5071281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pt-BR" sz="1600" b="1" spc="-40" dirty="0">
                <a:solidFill>
                  <a:srgbClr val="120E40"/>
                </a:solidFill>
                <a:latin typeface="Arial"/>
                <a:cs typeface="Arial"/>
              </a:rPr>
              <a:t>SEÇÃO</a:t>
            </a:r>
            <a:r>
              <a:rPr lang="pt-BR" sz="1600" b="1" spc="-35" dirty="0">
                <a:solidFill>
                  <a:srgbClr val="120E40"/>
                </a:solidFill>
                <a:latin typeface="Arial"/>
                <a:cs typeface="Arial"/>
              </a:rPr>
              <a:t> </a:t>
            </a:r>
            <a:r>
              <a:rPr lang="pt-BR" sz="1600" b="1" spc="20" dirty="0">
                <a:solidFill>
                  <a:srgbClr val="120E40"/>
                </a:solidFill>
                <a:latin typeface="Arial"/>
                <a:cs typeface="Arial"/>
              </a:rPr>
              <a:t>III</a:t>
            </a:r>
            <a:r>
              <a:rPr lang="pt-BR" sz="1600" b="1" spc="-20" dirty="0">
                <a:solidFill>
                  <a:srgbClr val="120E40"/>
                </a:solidFill>
                <a:latin typeface="Arial"/>
                <a:cs typeface="Arial"/>
              </a:rPr>
              <a:t> -</a:t>
            </a:r>
            <a:r>
              <a:rPr lang="pt-BR" sz="1600" b="1" spc="-35" dirty="0">
                <a:solidFill>
                  <a:srgbClr val="120E40"/>
                </a:solidFill>
                <a:latin typeface="Arial"/>
                <a:cs typeface="Arial"/>
              </a:rPr>
              <a:t> </a:t>
            </a:r>
            <a:r>
              <a:rPr lang="pt-BR" sz="1600" b="1" spc="-25" dirty="0">
                <a:solidFill>
                  <a:srgbClr val="120E40"/>
                </a:solidFill>
                <a:latin typeface="Arial"/>
                <a:cs typeface="Arial"/>
              </a:rPr>
              <a:t>CREDENCIAMENTO DE INSTITUIÇÕES</a:t>
            </a:r>
            <a:endParaRPr lang="pt-BR" sz="16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02C2A44-116E-ABF0-071F-E9151633989B}"/>
              </a:ext>
            </a:extLst>
          </p:cNvPr>
          <p:cNvSpPr txBox="1"/>
          <p:nvPr/>
        </p:nvSpPr>
        <p:spPr>
          <a:xfrm>
            <a:off x="1524000" y="2199939"/>
            <a:ext cx="8610600" cy="30982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400" b="0" i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ser atualizado a cada 2 (dois) anos;</a:t>
            </a: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400" b="0" i="0" u="none" strike="noStrike" kern="1200" cap="none" spc="-65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400" b="0" i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contemplar, em caso de fundos de investimentos, o administrador, o gestor e o distribuidor do fundo; e</a:t>
            </a: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400" b="0" i="0" u="none" strike="noStrike" kern="1200" cap="none" spc="-65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400" b="0" i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ser instruído, com os documentos previstos na instrução de preenchimento do modelo disponibilizado na página da Previdência Social na Internet. </a:t>
            </a:r>
          </a:p>
        </p:txBody>
      </p:sp>
    </p:spTree>
    <p:extLst>
      <p:ext uri="{BB962C8B-B14F-4D97-AF65-F5344CB8AC3E}">
        <p14:creationId xmlns:p14="http://schemas.microsoft.com/office/powerpoint/2010/main" val="15086137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19C17654-FE71-05D4-5668-292C475D09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14442" y="990600"/>
            <a:ext cx="10163115" cy="757387"/>
          </a:xfrm>
        </p:spPr>
        <p:txBody>
          <a:bodyPr vert="horz" wrap="square" lIns="60960" tIns="30480" rIns="60960" bIns="30480" rtlCol="0" anchor="t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endParaRPr lang="pt-BR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BDD62CB8-C012-0718-21C5-ACB2D141DA4D}"/>
              </a:ext>
            </a:extLst>
          </p:cNvPr>
          <p:cNvSpPr txBox="1">
            <a:spLocks/>
          </p:cNvSpPr>
          <p:nvPr/>
        </p:nvSpPr>
        <p:spPr>
          <a:xfrm>
            <a:off x="1600200" y="990600"/>
            <a:ext cx="575500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600" b="1" i="0">
                <a:solidFill>
                  <a:srgbClr val="0E317A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pt-BR" kern="0" spc="-40" dirty="0">
                <a:latin typeface="Calibri"/>
                <a:cs typeface="Calibri"/>
              </a:rPr>
              <a:t>PORTARIA</a:t>
            </a:r>
            <a:r>
              <a:rPr lang="pt-BR" kern="0" spc="-15" dirty="0">
                <a:latin typeface="Calibri"/>
                <a:cs typeface="Calibri"/>
              </a:rPr>
              <a:t> </a:t>
            </a:r>
            <a:r>
              <a:rPr lang="pt-BR" kern="0" spc="-5" dirty="0">
                <a:latin typeface="Calibri"/>
                <a:cs typeface="Calibri"/>
              </a:rPr>
              <a:t>MTP</a:t>
            </a:r>
            <a:r>
              <a:rPr lang="pt-BR" kern="0" spc="-15" dirty="0">
                <a:latin typeface="Calibri"/>
                <a:cs typeface="Calibri"/>
              </a:rPr>
              <a:t> </a:t>
            </a:r>
            <a:r>
              <a:rPr lang="pt-BR" kern="0" dirty="0">
                <a:latin typeface="Calibri"/>
                <a:cs typeface="Calibri"/>
              </a:rPr>
              <a:t>nº</a:t>
            </a:r>
            <a:r>
              <a:rPr lang="pt-BR" kern="0" spc="-10" dirty="0">
                <a:latin typeface="Calibri"/>
                <a:cs typeface="Calibri"/>
              </a:rPr>
              <a:t> </a:t>
            </a:r>
            <a:r>
              <a:rPr lang="pt-BR" kern="0" spc="-5" dirty="0">
                <a:latin typeface="Calibri"/>
                <a:cs typeface="Calibri"/>
              </a:rPr>
              <a:t>1.467/2022</a:t>
            </a:r>
          </a:p>
        </p:txBody>
      </p:sp>
      <p:sp>
        <p:nvSpPr>
          <p:cNvPr id="5" name="object 7">
            <a:extLst>
              <a:ext uri="{FF2B5EF4-FFF2-40B4-BE49-F238E27FC236}">
                <a16:creationId xmlns:a16="http://schemas.microsoft.com/office/drawing/2014/main" id="{AC27195C-0BAE-488A-0F0F-AC032A41ACBB}"/>
              </a:ext>
            </a:extLst>
          </p:cNvPr>
          <p:cNvSpPr txBox="1"/>
          <p:nvPr/>
        </p:nvSpPr>
        <p:spPr>
          <a:xfrm>
            <a:off x="1634318" y="1747987"/>
            <a:ext cx="5071281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pt-BR" sz="1600" b="1" spc="-40" dirty="0">
                <a:solidFill>
                  <a:srgbClr val="120E40"/>
                </a:solidFill>
                <a:latin typeface="Arial"/>
                <a:cs typeface="Arial"/>
              </a:rPr>
              <a:t>SEÇÃO</a:t>
            </a:r>
            <a:r>
              <a:rPr lang="pt-BR" sz="1600" b="1" spc="-35" dirty="0">
                <a:solidFill>
                  <a:srgbClr val="120E40"/>
                </a:solidFill>
                <a:latin typeface="Arial"/>
                <a:cs typeface="Arial"/>
              </a:rPr>
              <a:t> </a:t>
            </a:r>
            <a:r>
              <a:rPr lang="pt-BR" sz="1600" b="1" spc="20" dirty="0">
                <a:solidFill>
                  <a:srgbClr val="120E40"/>
                </a:solidFill>
                <a:latin typeface="Arial"/>
                <a:cs typeface="Arial"/>
              </a:rPr>
              <a:t>III</a:t>
            </a:r>
            <a:r>
              <a:rPr lang="pt-BR" sz="1600" b="1" spc="-20" dirty="0">
                <a:solidFill>
                  <a:srgbClr val="120E40"/>
                </a:solidFill>
                <a:latin typeface="Arial"/>
                <a:cs typeface="Arial"/>
              </a:rPr>
              <a:t> -</a:t>
            </a:r>
            <a:r>
              <a:rPr lang="pt-BR" sz="1600" b="1" spc="-35" dirty="0">
                <a:solidFill>
                  <a:srgbClr val="120E40"/>
                </a:solidFill>
                <a:latin typeface="Arial"/>
                <a:cs typeface="Arial"/>
              </a:rPr>
              <a:t> </a:t>
            </a:r>
            <a:r>
              <a:rPr lang="pt-BR" sz="1600" b="1" spc="-25" dirty="0">
                <a:solidFill>
                  <a:srgbClr val="120E40"/>
                </a:solidFill>
                <a:latin typeface="Arial"/>
                <a:cs typeface="Arial"/>
              </a:rPr>
              <a:t>CREDENCIAMENTO DE INSTITUIÇÕES</a:t>
            </a:r>
            <a:endParaRPr lang="pt-BR" sz="16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02C2A44-116E-ABF0-071F-E9151633989B}"/>
              </a:ext>
            </a:extLst>
          </p:cNvPr>
          <p:cNvSpPr txBox="1"/>
          <p:nvPr/>
        </p:nvSpPr>
        <p:spPr>
          <a:xfrm>
            <a:off x="1524000" y="2199939"/>
            <a:ext cx="8610600" cy="38241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0" lvl="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400" b="0" i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§ 1º O Termo de Credenciamento é o documento pelo qual se formaliza a relação entre a unidade gestora do RPPS e a credenciada, demonstrando o cumprimento das condições de sua habilitação e aptidão para intermediar ou receber as aplicações dos recursos.</a:t>
            </a:r>
          </a:p>
          <a:p>
            <a:pPr marL="12700" marR="0" lvl="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2400" b="0" i="0" u="none" strike="noStrike" kern="1200" cap="none" spc="-65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0" lvl="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400" b="0" i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§ 2º A assinatura do Termo de Credenciamento </a:t>
            </a:r>
            <a:r>
              <a:rPr kumimoji="0" lang="pt-BR" sz="2400" b="0" i="0" u="sng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não estabelece obrigatoriedade</a:t>
            </a:r>
            <a:r>
              <a:rPr kumimoji="0" lang="pt-BR" sz="2400" b="0" i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de aplicação ou adesão a nenhum fundo de investimento ou ativo financeiro emitido, administrado, gerido ou distribuído pela credenciada. </a:t>
            </a:r>
          </a:p>
        </p:txBody>
      </p:sp>
    </p:spTree>
    <p:extLst>
      <p:ext uri="{BB962C8B-B14F-4D97-AF65-F5344CB8AC3E}">
        <p14:creationId xmlns:p14="http://schemas.microsoft.com/office/powerpoint/2010/main" val="25614531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19C17654-FE71-05D4-5668-292C475D09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14442" y="990600"/>
            <a:ext cx="10163115" cy="757387"/>
          </a:xfrm>
        </p:spPr>
        <p:txBody>
          <a:bodyPr vert="horz" wrap="square" lIns="60960" tIns="30480" rIns="60960" bIns="30480" rtlCol="0" anchor="t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endParaRPr lang="pt-BR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BDD62CB8-C012-0718-21C5-ACB2D141DA4D}"/>
              </a:ext>
            </a:extLst>
          </p:cNvPr>
          <p:cNvSpPr txBox="1">
            <a:spLocks/>
          </p:cNvSpPr>
          <p:nvPr/>
        </p:nvSpPr>
        <p:spPr>
          <a:xfrm>
            <a:off x="1600200" y="990600"/>
            <a:ext cx="575500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600" b="1" i="0">
                <a:solidFill>
                  <a:srgbClr val="0E317A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pt-BR" kern="0" spc="-40" dirty="0">
                <a:latin typeface="Calibri"/>
                <a:cs typeface="Calibri"/>
              </a:rPr>
              <a:t>PORTARIA</a:t>
            </a:r>
            <a:r>
              <a:rPr lang="pt-BR" kern="0" spc="-15" dirty="0">
                <a:latin typeface="Calibri"/>
                <a:cs typeface="Calibri"/>
              </a:rPr>
              <a:t> </a:t>
            </a:r>
            <a:r>
              <a:rPr lang="pt-BR" kern="0" spc="-5" dirty="0">
                <a:latin typeface="Calibri"/>
                <a:cs typeface="Calibri"/>
              </a:rPr>
              <a:t>MTP</a:t>
            </a:r>
            <a:r>
              <a:rPr lang="pt-BR" kern="0" spc="-15" dirty="0">
                <a:latin typeface="Calibri"/>
                <a:cs typeface="Calibri"/>
              </a:rPr>
              <a:t> </a:t>
            </a:r>
            <a:r>
              <a:rPr lang="pt-BR" kern="0" dirty="0">
                <a:latin typeface="Calibri"/>
                <a:cs typeface="Calibri"/>
              </a:rPr>
              <a:t>nº</a:t>
            </a:r>
            <a:r>
              <a:rPr lang="pt-BR" kern="0" spc="-10" dirty="0">
                <a:latin typeface="Calibri"/>
                <a:cs typeface="Calibri"/>
              </a:rPr>
              <a:t> </a:t>
            </a:r>
            <a:r>
              <a:rPr lang="pt-BR" kern="0" spc="-5" dirty="0">
                <a:latin typeface="Calibri"/>
                <a:cs typeface="Calibri"/>
              </a:rPr>
              <a:t>1.467/2022</a:t>
            </a:r>
          </a:p>
        </p:txBody>
      </p:sp>
      <p:sp>
        <p:nvSpPr>
          <p:cNvPr id="5" name="object 7">
            <a:extLst>
              <a:ext uri="{FF2B5EF4-FFF2-40B4-BE49-F238E27FC236}">
                <a16:creationId xmlns:a16="http://schemas.microsoft.com/office/drawing/2014/main" id="{AC27195C-0BAE-488A-0F0F-AC032A41ACBB}"/>
              </a:ext>
            </a:extLst>
          </p:cNvPr>
          <p:cNvSpPr txBox="1"/>
          <p:nvPr/>
        </p:nvSpPr>
        <p:spPr>
          <a:xfrm>
            <a:off x="1634318" y="1747987"/>
            <a:ext cx="5071281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pt-BR" sz="1600" b="1" spc="-40" dirty="0">
                <a:solidFill>
                  <a:srgbClr val="120E40"/>
                </a:solidFill>
                <a:latin typeface="Arial"/>
                <a:cs typeface="Arial"/>
              </a:rPr>
              <a:t>SEÇÃO</a:t>
            </a:r>
            <a:r>
              <a:rPr lang="pt-BR" sz="1600" b="1" spc="-35" dirty="0">
                <a:solidFill>
                  <a:srgbClr val="120E40"/>
                </a:solidFill>
                <a:latin typeface="Arial"/>
                <a:cs typeface="Arial"/>
              </a:rPr>
              <a:t> </a:t>
            </a:r>
            <a:r>
              <a:rPr lang="pt-BR" sz="1600" b="1" spc="20" dirty="0">
                <a:solidFill>
                  <a:srgbClr val="120E40"/>
                </a:solidFill>
                <a:latin typeface="Arial"/>
                <a:cs typeface="Arial"/>
              </a:rPr>
              <a:t>III</a:t>
            </a:r>
            <a:r>
              <a:rPr lang="pt-BR" sz="1600" b="1" spc="-20" dirty="0">
                <a:solidFill>
                  <a:srgbClr val="120E40"/>
                </a:solidFill>
                <a:latin typeface="Arial"/>
                <a:cs typeface="Arial"/>
              </a:rPr>
              <a:t> -</a:t>
            </a:r>
            <a:r>
              <a:rPr lang="pt-BR" sz="1600" b="1" spc="-35" dirty="0">
                <a:solidFill>
                  <a:srgbClr val="120E40"/>
                </a:solidFill>
                <a:latin typeface="Arial"/>
                <a:cs typeface="Arial"/>
              </a:rPr>
              <a:t> </a:t>
            </a:r>
            <a:r>
              <a:rPr lang="pt-BR" sz="1600" b="1" spc="-25" dirty="0">
                <a:solidFill>
                  <a:srgbClr val="120E40"/>
                </a:solidFill>
                <a:latin typeface="Arial"/>
                <a:cs typeface="Arial"/>
              </a:rPr>
              <a:t>CREDENCIAMENTO DE INSTITUIÇÕES</a:t>
            </a:r>
            <a:endParaRPr lang="pt-BR" sz="16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4728E41D-E6F6-ADA0-4C8E-725844041A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962" y="2199939"/>
            <a:ext cx="11334750" cy="401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9749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19C17654-FE71-05D4-5668-292C475D09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14442" y="990600"/>
            <a:ext cx="10163115" cy="757387"/>
          </a:xfrm>
        </p:spPr>
        <p:txBody>
          <a:bodyPr vert="horz" wrap="square" lIns="60960" tIns="30480" rIns="60960" bIns="30480" rtlCol="0" anchor="t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endParaRPr lang="pt-BR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BDD62CB8-C012-0718-21C5-ACB2D141DA4D}"/>
              </a:ext>
            </a:extLst>
          </p:cNvPr>
          <p:cNvSpPr txBox="1">
            <a:spLocks/>
          </p:cNvSpPr>
          <p:nvPr/>
        </p:nvSpPr>
        <p:spPr>
          <a:xfrm>
            <a:off x="1600200" y="990600"/>
            <a:ext cx="575500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600" b="1" i="0">
                <a:solidFill>
                  <a:srgbClr val="0E317A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pt-BR" kern="0" spc="-40" dirty="0">
                <a:latin typeface="Calibri"/>
                <a:cs typeface="Calibri"/>
              </a:rPr>
              <a:t>PORTARIA</a:t>
            </a:r>
            <a:r>
              <a:rPr lang="pt-BR" kern="0" spc="-15" dirty="0">
                <a:latin typeface="Calibri"/>
                <a:cs typeface="Calibri"/>
              </a:rPr>
              <a:t> </a:t>
            </a:r>
            <a:r>
              <a:rPr lang="pt-BR" kern="0" spc="-5" dirty="0">
                <a:latin typeface="Calibri"/>
                <a:cs typeface="Calibri"/>
              </a:rPr>
              <a:t>MTP</a:t>
            </a:r>
            <a:r>
              <a:rPr lang="pt-BR" kern="0" spc="-15" dirty="0">
                <a:latin typeface="Calibri"/>
                <a:cs typeface="Calibri"/>
              </a:rPr>
              <a:t> </a:t>
            </a:r>
            <a:r>
              <a:rPr lang="pt-BR" kern="0" dirty="0">
                <a:latin typeface="Calibri"/>
                <a:cs typeface="Calibri"/>
              </a:rPr>
              <a:t>nº</a:t>
            </a:r>
            <a:r>
              <a:rPr lang="pt-BR" kern="0" spc="-10" dirty="0">
                <a:latin typeface="Calibri"/>
                <a:cs typeface="Calibri"/>
              </a:rPr>
              <a:t> </a:t>
            </a:r>
            <a:r>
              <a:rPr lang="pt-BR" kern="0" spc="-5" dirty="0">
                <a:latin typeface="Calibri"/>
                <a:cs typeface="Calibri"/>
              </a:rPr>
              <a:t>1.467/2022</a:t>
            </a:r>
          </a:p>
        </p:txBody>
      </p:sp>
      <p:sp>
        <p:nvSpPr>
          <p:cNvPr id="5" name="object 7">
            <a:extLst>
              <a:ext uri="{FF2B5EF4-FFF2-40B4-BE49-F238E27FC236}">
                <a16:creationId xmlns:a16="http://schemas.microsoft.com/office/drawing/2014/main" id="{AC27195C-0BAE-488A-0F0F-AC032A41ACBB}"/>
              </a:ext>
            </a:extLst>
          </p:cNvPr>
          <p:cNvSpPr txBox="1"/>
          <p:nvPr/>
        </p:nvSpPr>
        <p:spPr>
          <a:xfrm>
            <a:off x="1634318" y="1747987"/>
            <a:ext cx="5071281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pt-BR" sz="1600" b="1" spc="-40" dirty="0">
                <a:solidFill>
                  <a:srgbClr val="120E40"/>
                </a:solidFill>
                <a:latin typeface="Arial"/>
                <a:cs typeface="Arial"/>
              </a:rPr>
              <a:t>SEÇÃO</a:t>
            </a:r>
            <a:r>
              <a:rPr lang="pt-BR" sz="1600" b="1" spc="-35" dirty="0">
                <a:solidFill>
                  <a:srgbClr val="120E40"/>
                </a:solidFill>
                <a:latin typeface="Arial"/>
                <a:cs typeface="Arial"/>
              </a:rPr>
              <a:t> </a:t>
            </a:r>
            <a:r>
              <a:rPr lang="pt-BR" sz="1600" b="1" spc="20" dirty="0">
                <a:solidFill>
                  <a:srgbClr val="120E40"/>
                </a:solidFill>
                <a:latin typeface="Arial"/>
                <a:cs typeface="Arial"/>
              </a:rPr>
              <a:t>III</a:t>
            </a:r>
            <a:r>
              <a:rPr lang="pt-BR" sz="1600" b="1" spc="-20" dirty="0">
                <a:solidFill>
                  <a:srgbClr val="120E40"/>
                </a:solidFill>
                <a:latin typeface="Arial"/>
                <a:cs typeface="Arial"/>
              </a:rPr>
              <a:t> -</a:t>
            </a:r>
            <a:r>
              <a:rPr lang="pt-BR" sz="1600" b="1" spc="-35" dirty="0">
                <a:solidFill>
                  <a:srgbClr val="120E40"/>
                </a:solidFill>
                <a:latin typeface="Arial"/>
                <a:cs typeface="Arial"/>
              </a:rPr>
              <a:t> </a:t>
            </a:r>
            <a:r>
              <a:rPr lang="pt-BR" sz="1600" b="1" spc="-25" dirty="0">
                <a:solidFill>
                  <a:srgbClr val="120E40"/>
                </a:solidFill>
                <a:latin typeface="Arial"/>
                <a:cs typeface="Arial"/>
              </a:rPr>
              <a:t>CREDENCIAMENTO DE INSTITUIÇÕES</a:t>
            </a:r>
            <a:endParaRPr lang="pt-BR" sz="16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7DB150D5-81E1-3FA6-10FC-509F2B359A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447" y="2375534"/>
            <a:ext cx="11315700" cy="326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7904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19C17654-FE71-05D4-5668-292C475D09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14442" y="990600"/>
            <a:ext cx="10163115" cy="757387"/>
          </a:xfrm>
        </p:spPr>
        <p:txBody>
          <a:bodyPr vert="horz" wrap="square" lIns="60960" tIns="30480" rIns="60960" bIns="30480" rtlCol="0" anchor="t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endParaRPr lang="pt-BR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BDD62CB8-C012-0718-21C5-ACB2D141DA4D}"/>
              </a:ext>
            </a:extLst>
          </p:cNvPr>
          <p:cNvSpPr txBox="1">
            <a:spLocks/>
          </p:cNvSpPr>
          <p:nvPr/>
        </p:nvSpPr>
        <p:spPr>
          <a:xfrm>
            <a:off x="1600200" y="990600"/>
            <a:ext cx="575500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600" b="1" i="0">
                <a:solidFill>
                  <a:srgbClr val="0E317A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pt-BR" kern="0" spc="-40" dirty="0">
                <a:latin typeface="Calibri"/>
                <a:cs typeface="Calibri"/>
              </a:rPr>
              <a:t>PORTARIA</a:t>
            </a:r>
            <a:r>
              <a:rPr lang="pt-BR" kern="0" spc="-15" dirty="0">
                <a:latin typeface="Calibri"/>
                <a:cs typeface="Calibri"/>
              </a:rPr>
              <a:t> </a:t>
            </a:r>
            <a:r>
              <a:rPr lang="pt-BR" kern="0" spc="-5" dirty="0">
                <a:latin typeface="Calibri"/>
                <a:cs typeface="Calibri"/>
              </a:rPr>
              <a:t>MTP</a:t>
            </a:r>
            <a:r>
              <a:rPr lang="pt-BR" kern="0" spc="-15" dirty="0">
                <a:latin typeface="Calibri"/>
                <a:cs typeface="Calibri"/>
              </a:rPr>
              <a:t> </a:t>
            </a:r>
            <a:r>
              <a:rPr lang="pt-BR" kern="0" dirty="0">
                <a:latin typeface="Calibri"/>
                <a:cs typeface="Calibri"/>
              </a:rPr>
              <a:t>nº</a:t>
            </a:r>
            <a:r>
              <a:rPr lang="pt-BR" kern="0" spc="-10" dirty="0">
                <a:latin typeface="Calibri"/>
                <a:cs typeface="Calibri"/>
              </a:rPr>
              <a:t> </a:t>
            </a:r>
            <a:r>
              <a:rPr lang="pt-BR" kern="0" spc="-5" dirty="0">
                <a:latin typeface="Calibri"/>
                <a:cs typeface="Calibri"/>
              </a:rPr>
              <a:t>1.467/2022</a:t>
            </a:r>
          </a:p>
        </p:txBody>
      </p:sp>
      <p:sp>
        <p:nvSpPr>
          <p:cNvPr id="5" name="object 7">
            <a:extLst>
              <a:ext uri="{FF2B5EF4-FFF2-40B4-BE49-F238E27FC236}">
                <a16:creationId xmlns:a16="http://schemas.microsoft.com/office/drawing/2014/main" id="{AC27195C-0BAE-488A-0F0F-AC032A41ACBB}"/>
              </a:ext>
            </a:extLst>
          </p:cNvPr>
          <p:cNvSpPr txBox="1"/>
          <p:nvPr/>
        </p:nvSpPr>
        <p:spPr>
          <a:xfrm>
            <a:off x="1634318" y="1747987"/>
            <a:ext cx="5071281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pt-BR" sz="1600" b="1" spc="-40" dirty="0">
                <a:solidFill>
                  <a:srgbClr val="120E40"/>
                </a:solidFill>
                <a:latin typeface="Arial"/>
                <a:cs typeface="Arial"/>
              </a:rPr>
              <a:t>SEÇÃO</a:t>
            </a:r>
            <a:r>
              <a:rPr lang="pt-BR" sz="1600" b="1" spc="-35" dirty="0">
                <a:solidFill>
                  <a:srgbClr val="120E40"/>
                </a:solidFill>
                <a:latin typeface="Arial"/>
                <a:cs typeface="Arial"/>
              </a:rPr>
              <a:t> </a:t>
            </a:r>
            <a:r>
              <a:rPr lang="pt-BR" sz="1600" b="1" spc="20" dirty="0">
                <a:solidFill>
                  <a:srgbClr val="120E40"/>
                </a:solidFill>
                <a:latin typeface="Arial"/>
                <a:cs typeface="Arial"/>
              </a:rPr>
              <a:t>III</a:t>
            </a:r>
            <a:r>
              <a:rPr lang="pt-BR" sz="1600" b="1" spc="-20" dirty="0">
                <a:solidFill>
                  <a:srgbClr val="120E40"/>
                </a:solidFill>
                <a:latin typeface="Arial"/>
                <a:cs typeface="Arial"/>
              </a:rPr>
              <a:t> -</a:t>
            </a:r>
            <a:r>
              <a:rPr lang="pt-BR" sz="1600" b="1" spc="-35" dirty="0">
                <a:solidFill>
                  <a:srgbClr val="120E40"/>
                </a:solidFill>
                <a:latin typeface="Arial"/>
                <a:cs typeface="Arial"/>
              </a:rPr>
              <a:t> </a:t>
            </a:r>
            <a:r>
              <a:rPr lang="pt-BR" sz="1600" b="1" spc="-25" dirty="0">
                <a:solidFill>
                  <a:srgbClr val="120E40"/>
                </a:solidFill>
                <a:latin typeface="Arial"/>
                <a:cs typeface="Arial"/>
              </a:rPr>
              <a:t>CREDENCIAMENTO DE INSTITUIÇÕES</a:t>
            </a:r>
            <a:endParaRPr lang="pt-BR" sz="16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9A42DF44-64E6-0B32-9643-014340D331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070" y="2273345"/>
            <a:ext cx="1131570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3102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19C17654-FE71-05D4-5668-292C475D09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14442" y="990600"/>
            <a:ext cx="10163115" cy="757387"/>
          </a:xfrm>
        </p:spPr>
        <p:txBody>
          <a:bodyPr vert="horz" wrap="square" lIns="60960" tIns="30480" rIns="60960" bIns="30480" rtlCol="0" anchor="t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endParaRPr lang="pt-BR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BDD62CB8-C012-0718-21C5-ACB2D141DA4D}"/>
              </a:ext>
            </a:extLst>
          </p:cNvPr>
          <p:cNvSpPr txBox="1">
            <a:spLocks/>
          </p:cNvSpPr>
          <p:nvPr/>
        </p:nvSpPr>
        <p:spPr>
          <a:xfrm>
            <a:off x="1600200" y="990600"/>
            <a:ext cx="575500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600" b="1" i="0">
                <a:solidFill>
                  <a:srgbClr val="0E317A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pt-BR" kern="0" spc="-40" dirty="0">
                <a:latin typeface="Calibri"/>
                <a:cs typeface="Calibri"/>
              </a:rPr>
              <a:t>PORTARIA</a:t>
            </a:r>
            <a:r>
              <a:rPr lang="pt-BR" kern="0" spc="-15" dirty="0">
                <a:latin typeface="Calibri"/>
                <a:cs typeface="Calibri"/>
              </a:rPr>
              <a:t> </a:t>
            </a:r>
            <a:r>
              <a:rPr lang="pt-BR" kern="0" spc="-5" dirty="0">
                <a:latin typeface="Calibri"/>
                <a:cs typeface="Calibri"/>
              </a:rPr>
              <a:t>MTP</a:t>
            </a:r>
            <a:r>
              <a:rPr lang="pt-BR" kern="0" spc="-15" dirty="0">
                <a:latin typeface="Calibri"/>
                <a:cs typeface="Calibri"/>
              </a:rPr>
              <a:t> </a:t>
            </a:r>
            <a:r>
              <a:rPr lang="pt-BR" kern="0" dirty="0">
                <a:latin typeface="Calibri"/>
                <a:cs typeface="Calibri"/>
              </a:rPr>
              <a:t>nº</a:t>
            </a:r>
            <a:r>
              <a:rPr lang="pt-BR" kern="0" spc="-10" dirty="0">
                <a:latin typeface="Calibri"/>
                <a:cs typeface="Calibri"/>
              </a:rPr>
              <a:t> </a:t>
            </a:r>
            <a:r>
              <a:rPr lang="pt-BR" kern="0" spc="-5" dirty="0">
                <a:latin typeface="Calibri"/>
                <a:cs typeface="Calibri"/>
              </a:rPr>
              <a:t>1.467/2022</a:t>
            </a:r>
          </a:p>
        </p:txBody>
      </p:sp>
      <p:sp>
        <p:nvSpPr>
          <p:cNvPr id="5" name="object 7">
            <a:extLst>
              <a:ext uri="{FF2B5EF4-FFF2-40B4-BE49-F238E27FC236}">
                <a16:creationId xmlns:a16="http://schemas.microsoft.com/office/drawing/2014/main" id="{AC27195C-0BAE-488A-0F0F-AC032A41ACBB}"/>
              </a:ext>
            </a:extLst>
          </p:cNvPr>
          <p:cNvSpPr txBox="1"/>
          <p:nvPr/>
        </p:nvSpPr>
        <p:spPr>
          <a:xfrm>
            <a:off x="1634318" y="1747987"/>
            <a:ext cx="5071281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pt-BR" sz="1600" b="1" spc="-40" dirty="0">
                <a:solidFill>
                  <a:srgbClr val="120E40"/>
                </a:solidFill>
                <a:latin typeface="Arial"/>
                <a:cs typeface="Arial"/>
              </a:rPr>
              <a:t>SEÇÃO</a:t>
            </a:r>
            <a:r>
              <a:rPr lang="pt-BR" sz="1600" b="1" spc="-35" dirty="0">
                <a:solidFill>
                  <a:srgbClr val="120E40"/>
                </a:solidFill>
                <a:latin typeface="Arial"/>
                <a:cs typeface="Arial"/>
              </a:rPr>
              <a:t> </a:t>
            </a:r>
            <a:r>
              <a:rPr lang="pt-BR" sz="1600" b="1" spc="20" dirty="0">
                <a:solidFill>
                  <a:srgbClr val="120E40"/>
                </a:solidFill>
                <a:latin typeface="Arial"/>
                <a:cs typeface="Arial"/>
              </a:rPr>
              <a:t>III</a:t>
            </a:r>
            <a:r>
              <a:rPr lang="pt-BR" sz="1600" b="1" spc="-20" dirty="0">
                <a:solidFill>
                  <a:srgbClr val="120E40"/>
                </a:solidFill>
                <a:latin typeface="Arial"/>
                <a:cs typeface="Arial"/>
              </a:rPr>
              <a:t> -</a:t>
            </a:r>
            <a:r>
              <a:rPr lang="pt-BR" sz="1600" b="1" spc="-35" dirty="0">
                <a:solidFill>
                  <a:srgbClr val="120E40"/>
                </a:solidFill>
                <a:latin typeface="Arial"/>
                <a:cs typeface="Arial"/>
              </a:rPr>
              <a:t> </a:t>
            </a:r>
            <a:r>
              <a:rPr lang="pt-BR" sz="1600" b="1" spc="-25" dirty="0">
                <a:solidFill>
                  <a:srgbClr val="120E40"/>
                </a:solidFill>
                <a:latin typeface="Arial"/>
                <a:cs typeface="Arial"/>
              </a:rPr>
              <a:t>CREDENCIAMENTO DE INSTITUIÇÕES</a:t>
            </a:r>
            <a:endParaRPr lang="pt-BR" sz="16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E425FE86-E380-457A-E927-39A7A6BE4C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4318" y="2189103"/>
            <a:ext cx="8363121" cy="3802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5146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19C17654-FE71-05D4-5668-292C475D09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14442" y="990600"/>
            <a:ext cx="10163115" cy="757387"/>
          </a:xfrm>
        </p:spPr>
        <p:txBody>
          <a:bodyPr vert="horz" wrap="square" lIns="60960" tIns="30480" rIns="60960" bIns="30480" rtlCol="0" anchor="t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endParaRPr lang="pt-BR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BDD62CB8-C012-0718-21C5-ACB2D141DA4D}"/>
              </a:ext>
            </a:extLst>
          </p:cNvPr>
          <p:cNvSpPr txBox="1">
            <a:spLocks/>
          </p:cNvSpPr>
          <p:nvPr/>
        </p:nvSpPr>
        <p:spPr>
          <a:xfrm>
            <a:off x="1600200" y="990600"/>
            <a:ext cx="575500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600" b="1" i="0">
                <a:solidFill>
                  <a:srgbClr val="0E317A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pt-BR" kern="0" spc="-40" dirty="0">
                <a:latin typeface="Calibri"/>
                <a:cs typeface="Calibri"/>
              </a:rPr>
              <a:t>PORTARIA</a:t>
            </a:r>
            <a:r>
              <a:rPr lang="pt-BR" kern="0" spc="-15" dirty="0">
                <a:latin typeface="Calibri"/>
                <a:cs typeface="Calibri"/>
              </a:rPr>
              <a:t> </a:t>
            </a:r>
            <a:r>
              <a:rPr lang="pt-BR" kern="0" spc="-5" dirty="0">
                <a:latin typeface="Calibri"/>
                <a:cs typeface="Calibri"/>
              </a:rPr>
              <a:t>MTP</a:t>
            </a:r>
            <a:r>
              <a:rPr lang="pt-BR" kern="0" spc="-15" dirty="0">
                <a:latin typeface="Calibri"/>
                <a:cs typeface="Calibri"/>
              </a:rPr>
              <a:t> </a:t>
            </a:r>
            <a:r>
              <a:rPr lang="pt-BR" kern="0" dirty="0">
                <a:latin typeface="Calibri"/>
                <a:cs typeface="Calibri"/>
              </a:rPr>
              <a:t>nº</a:t>
            </a:r>
            <a:r>
              <a:rPr lang="pt-BR" kern="0" spc="-10" dirty="0">
                <a:latin typeface="Calibri"/>
                <a:cs typeface="Calibri"/>
              </a:rPr>
              <a:t> </a:t>
            </a:r>
            <a:r>
              <a:rPr lang="pt-BR" kern="0" spc="-5" dirty="0">
                <a:latin typeface="Calibri"/>
                <a:cs typeface="Calibri"/>
              </a:rPr>
              <a:t>1.467/2022</a:t>
            </a:r>
          </a:p>
        </p:txBody>
      </p:sp>
      <p:sp>
        <p:nvSpPr>
          <p:cNvPr id="5" name="object 7">
            <a:extLst>
              <a:ext uri="{FF2B5EF4-FFF2-40B4-BE49-F238E27FC236}">
                <a16:creationId xmlns:a16="http://schemas.microsoft.com/office/drawing/2014/main" id="{AC27195C-0BAE-488A-0F0F-AC032A41ACBB}"/>
              </a:ext>
            </a:extLst>
          </p:cNvPr>
          <p:cNvSpPr txBox="1"/>
          <p:nvPr/>
        </p:nvSpPr>
        <p:spPr>
          <a:xfrm>
            <a:off x="1634318" y="1747987"/>
            <a:ext cx="5071281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pt-BR" sz="1600" b="1" spc="-40" dirty="0">
                <a:solidFill>
                  <a:srgbClr val="120E40"/>
                </a:solidFill>
                <a:latin typeface="Arial"/>
                <a:cs typeface="Arial"/>
              </a:rPr>
              <a:t>SEÇÃO</a:t>
            </a:r>
            <a:r>
              <a:rPr lang="pt-BR" sz="1600" b="1" spc="-35" dirty="0">
                <a:solidFill>
                  <a:srgbClr val="120E40"/>
                </a:solidFill>
                <a:latin typeface="Arial"/>
                <a:cs typeface="Arial"/>
              </a:rPr>
              <a:t> </a:t>
            </a:r>
            <a:r>
              <a:rPr lang="pt-BR" sz="1600" b="1" spc="20" dirty="0">
                <a:solidFill>
                  <a:srgbClr val="120E40"/>
                </a:solidFill>
                <a:latin typeface="Arial"/>
                <a:cs typeface="Arial"/>
              </a:rPr>
              <a:t>III</a:t>
            </a:r>
            <a:r>
              <a:rPr lang="pt-BR" sz="1600" b="1" spc="-20" dirty="0">
                <a:solidFill>
                  <a:srgbClr val="120E40"/>
                </a:solidFill>
                <a:latin typeface="Arial"/>
                <a:cs typeface="Arial"/>
              </a:rPr>
              <a:t> -</a:t>
            </a:r>
            <a:r>
              <a:rPr lang="pt-BR" sz="1600" b="1" spc="-35" dirty="0">
                <a:solidFill>
                  <a:srgbClr val="120E40"/>
                </a:solidFill>
                <a:latin typeface="Arial"/>
                <a:cs typeface="Arial"/>
              </a:rPr>
              <a:t> </a:t>
            </a:r>
            <a:r>
              <a:rPr lang="pt-BR" sz="1600" b="1" spc="-25" dirty="0">
                <a:solidFill>
                  <a:srgbClr val="120E40"/>
                </a:solidFill>
                <a:latin typeface="Arial"/>
                <a:cs typeface="Arial"/>
              </a:rPr>
              <a:t>CREDENCIAMENTO DE INSTITUIÇÕES</a:t>
            </a:r>
            <a:endParaRPr lang="pt-BR" sz="16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EFB2A062-EB7A-B0AB-2B8C-B2171DBE04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4318" y="2143293"/>
            <a:ext cx="8554711" cy="4161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368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19C17654-FE71-05D4-5668-292C475D09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14442" y="990600"/>
            <a:ext cx="10163115" cy="757387"/>
          </a:xfrm>
        </p:spPr>
        <p:txBody>
          <a:bodyPr vert="horz" wrap="square" lIns="60960" tIns="30480" rIns="60960" bIns="30480" rtlCol="0" anchor="t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endParaRPr lang="pt-BR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BDD62CB8-C012-0718-21C5-ACB2D141DA4D}"/>
              </a:ext>
            </a:extLst>
          </p:cNvPr>
          <p:cNvSpPr txBox="1">
            <a:spLocks/>
          </p:cNvSpPr>
          <p:nvPr/>
        </p:nvSpPr>
        <p:spPr>
          <a:xfrm>
            <a:off x="1600200" y="990600"/>
            <a:ext cx="5755005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600" b="1" i="0">
                <a:solidFill>
                  <a:srgbClr val="0E317A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pt-BR" sz="4400" kern="0" spc="-40" dirty="0">
                <a:latin typeface="Calibri"/>
                <a:cs typeface="Calibri"/>
              </a:rPr>
              <a:t>BASE LEGAL</a:t>
            </a:r>
            <a:endParaRPr lang="pt-BR" sz="4400" kern="0" spc="-5" dirty="0">
              <a:latin typeface="Calibri"/>
              <a:cs typeface="Calibri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02C2A44-116E-ABF0-071F-E9151633989B}"/>
              </a:ext>
            </a:extLst>
          </p:cNvPr>
          <p:cNvSpPr txBox="1"/>
          <p:nvPr/>
        </p:nvSpPr>
        <p:spPr>
          <a:xfrm>
            <a:off x="1524000" y="2199939"/>
            <a:ext cx="8610600" cy="43806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3200" spc="-6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Constituição Federal 1988</a:t>
            </a: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3200" b="0" i="0" u="none" strike="noStrike" kern="1200" cap="none" spc="-65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Lei nº 9.717/1998</a:t>
            </a:r>
            <a:endParaRPr lang="pt-BR" sz="3200" spc="-65" dirty="0">
              <a:solidFill>
                <a:srgbClr val="001F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3200" b="0" i="0" u="none" strike="noStrike" kern="1200" cap="none" spc="-65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Portaria MTP nº 1.467/2022</a:t>
            </a: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3200" b="0" i="0" u="none" strike="noStrike" kern="1200" cap="none" spc="-65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3200" b="0" i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Resolução CMN nº 4.963/2021</a:t>
            </a:r>
          </a:p>
          <a:p>
            <a:pPr marL="12700" marR="0" lvl="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2400" b="0" i="0" u="none" strike="noStrike" kern="1200" cap="none" spc="-65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400" b="0" i="0" u="none" strike="noStrike" kern="1200" cap="none" spc="-65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0777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19C17654-FE71-05D4-5668-292C475D09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14442" y="990600"/>
            <a:ext cx="10163115" cy="757387"/>
          </a:xfrm>
        </p:spPr>
        <p:txBody>
          <a:bodyPr vert="horz" wrap="square" lIns="60960" tIns="30480" rIns="60960" bIns="30480" rtlCol="0" anchor="t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endParaRPr lang="pt-BR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BDD62CB8-C012-0718-21C5-ACB2D141DA4D}"/>
              </a:ext>
            </a:extLst>
          </p:cNvPr>
          <p:cNvSpPr txBox="1">
            <a:spLocks/>
          </p:cNvSpPr>
          <p:nvPr/>
        </p:nvSpPr>
        <p:spPr>
          <a:xfrm>
            <a:off x="1600200" y="990600"/>
            <a:ext cx="575500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600" b="1" i="0">
                <a:solidFill>
                  <a:srgbClr val="0E317A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pt-BR" kern="0" spc="-40" dirty="0">
                <a:latin typeface="Calibri"/>
                <a:cs typeface="Calibri"/>
              </a:rPr>
              <a:t>PORTARIA</a:t>
            </a:r>
            <a:r>
              <a:rPr lang="pt-BR" kern="0" spc="-15" dirty="0">
                <a:latin typeface="Calibri"/>
                <a:cs typeface="Calibri"/>
              </a:rPr>
              <a:t> </a:t>
            </a:r>
            <a:r>
              <a:rPr lang="pt-BR" kern="0" spc="-5" dirty="0">
                <a:latin typeface="Calibri"/>
                <a:cs typeface="Calibri"/>
              </a:rPr>
              <a:t>MTP</a:t>
            </a:r>
            <a:r>
              <a:rPr lang="pt-BR" kern="0" spc="-15" dirty="0">
                <a:latin typeface="Calibri"/>
                <a:cs typeface="Calibri"/>
              </a:rPr>
              <a:t> </a:t>
            </a:r>
            <a:r>
              <a:rPr lang="pt-BR" kern="0" dirty="0">
                <a:latin typeface="Calibri"/>
                <a:cs typeface="Calibri"/>
              </a:rPr>
              <a:t>nº</a:t>
            </a:r>
            <a:r>
              <a:rPr lang="pt-BR" kern="0" spc="-10" dirty="0">
                <a:latin typeface="Calibri"/>
                <a:cs typeface="Calibri"/>
              </a:rPr>
              <a:t> </a:t>
            </a:r>
            <a:r>
              <a:rPr lang="pt-BR" kern="0" spc="-5" dirty="0">
                <a:latin typeface="Calibri"/>
                <a:cs typeface="Calibri"/>
              </a:rPr>
              <a:t>1.467/2022</a:t>
            </a:r>
          </a:p>
        </p:txBody>
      </p:sp>
      <p:sp>
        <p:nvSpPr>
          <p:cNvPr id="5" name="object 7">
            <a:extLst>
              <a:ext uri="{FF2B5EF4-FFF2-40B4-BE49-F238E27FC236}">
                <a16:creationId xmlns:a16="http://schemas.microsoft.com/office/drawing/2014/main" id="{AC27195C-0BAE-488A-0F0F-AC032A41ACBB}"/>
              </a:ext>
            </a:extLst>
          </p:cNvPr>
          <p:cNvSpPr txBox="1"/>
          <p:nvPr/>
        </p:nvSpPr>
        <p:spPr>
          <a:xfrm>
            <a:off x="1634318" y="1747987"/>
            <a:ext cx="5071281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pt-BR" sz="1600" b="1" spc="-40" dirty="0">
                <a:solidFill>
                  <a:srgbClr val="120E40"/>
                </a:solidFill>
                <a:latin typeface="Arial"/>
                <a:cs typeface="Arial"/>
              </a:rPr>
              <a:t>SEÇÃO</a:t>
            </a:r>
            <a:r>
              <a:rPr lang="pt-BR" sz="1600" b="1" spc="-35" dirty="0">
                <a:solidFill>
                  <a:srgbClr val="120E40"/>
                </a:solidFill>
                <a:latin typeface="Arial"/>
                <a:cs typeface="Arial"/>
              </a:rPr>
              <a:t> </a:t>
            </a:r>
            <a:r>
              <a:rPr lang="pt-BR" sz="1600" b="1" spc="20" dirty="0">
                <a:solidFill>
                  <a:srgbClr val="120E40"/>
                </a:solidFill>
                <a:latin typeface="Arial"/>
                <a:cs typeface="Arial"/>
              </a:rPr>
              <a:t>III</a:t>
            </a:r>
            <a:r>
              <a:rPr lang="pt-BR" sz="1600" b="1" spc="-20" dirty="0">
                <a:solidFill>
                  <a:srgbClr val="120E40"/>
                </a:solidFill>
                <a:latin typeface="Arial"/>
                <a:cs typeface="Arial"/>
              </a:rPr>
              <a:t> -</a:t>
            </a:r>
            <a:r>
              <a:rPr lang="pt-BR" sz="1600" b="1" spc="-35" dirty="0">
                <a:solidFill>
                  <a:srgbClr val="120E40"/>
                </a:solidFill>
                <a:latin typeface="Arial"/>
                <a:cs typeface="Arial"/>
              </a:rPr>
              <a:t> </a:t>
            </a:r>
            <a:r>
              <a:rPr lang="pt-BR" sz="1600" b="1" spc="-25" dirty="0">
                <a:solidFill>
                  <a:srgbClr val="120E40"/>
                </a:solidFill>
                <a:latin typeface="Arial"/>
                <a:cs typeface="Arial"/>
              </a:rPr>
              <a:t>CREDENCIAMENTO DE INSTITUIÇÕES</a:t>
            </a:r>
            <a:endParaRPr lang="pt-BR" sz="16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82441A08-1DE5-BAC0-9028-5D83397B44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593" y="2293076"/>
            <a:ext cx="10669224" cy="293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8283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19C17654-FE71-05D4-5668-292C475D09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14442" y="990600"/>
            <a:ext cx="10163115" cy="757387"/>
          </a:xfrm>
        </p:spPr>
        <p:txBody>
          <a:bodyPr vert="horz" wrap="square" lIns="60960" tIns="30480" rIns="60960" bIns="30480" rtlCol="0" anchor="t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endParaRPr lang="pt-BR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BDD62CB8-C012-0718-21C5-ACB2D141DA4D}"/>
              </a:ext>
            </a:extLst>
          </p:cNvPr>
          <p:cNvSpPr txBox="1">
            <a:spLocks/>
          </p:cNvSpPr>
          <p:nvPr/>
        </p:nvSpPr>
        <p:spPr>
          <a:xfrm>
            <a:off x="1600200" y="990600"/>
            <a:ext cx="575500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600" b="1" i="0">
                <a:solidFill>
                  <a:srgbClr val="0E317A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pt-BR" kern="0" spc="-40" dirty="0">
                <a:latin typeface="Calibri"/>
                <a:cs typeface="Calibri"/>
              </a:rPr>
              <a:t>PORTARIA</a:t>
            </a:r>
            <a:r>
              <a:rPr lang="pt-BR" kern="0" spc="-15" dirty="0">
                <a:latin typeface="Calibri"/>
                <a:cs typeface="Calibri"/>
              </a:rPr>
              <a:t> </a:t>
            </a:r>
            <a:r>
              <a:rPr lang="pt-BR" kern="0" spc="-5" dirty="0">
                <a:latin typeface="Calibri"/>
                <a:cs typeface="Calibri"/>
              </a:rPr>
              <a:t>MTP</a:t>
            </a:r>
            <a:r>
              <a:rPr lang="pt-BR" kern="0" spc="-15" dirty="0">
                <a:latin typeface="Calibri"/>
                <a:cs typeface="Calibri"/>
              </a:rPr>
              <a:t> </a:t>
            </a:r>
            <a:r>
              <a:rPr lang="pt-BR" kern="0" dirty="0">
                <a:latin typeface="Calibri"/>
                <a:cs typeface="Calibri"/>
              </a:rPr>
              <a:t>nº</a:t>
            </a:r>
            <a:r>
              <a:rPr lang="pt-BR" kern="0" spc="-10" dirty="0">
                <a:latin typeface="Calibri"/>
                <a:cs typeface="Calibri"/>
              </a:rPr>
              <a:t> </a:t>
            </a:r>
            <a:r>
              <a:rPr lang="pt-BR" kern="0" spc="-5" dirty="0">
                <a:latin typeface="Calibri"/>
                <a:cs typeface="Calibri"/>
              </a:rPr>
              <a:t>1.467/2022</a:t>
            </a:r>
          </a:p>
        </p:txBody>
      </p:sp>
      <p:sp>
        <p:nvSpPr>
          <p:cNvPr id="5" name="object 7">
            <a:extLst>
              <a:ext uri="{FF2B5EF4-FFF2-40B4-BE49-F238E27FC236}">
                <a16:creationId xmlns:a16="http://schemas.microsoft.com/office/drawing/2014/main" id="{AC27195C-0BAE-488A-0F0F-AC032A41ACBB}"/>
              </a:ext>
            </a:extLst>
          </p:cNvPr>
          <p:cNvSpPr txBox="1"/>
          <p:nvPr/>
        </p:nvSpPr>
        <p:spPr>
          <a:xfrm>
            <a:off x="1634318" y="1747987"/>
            <a:ext cx="5071281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pt-BR" sz="1600" b="1" spc="-40" dirty="0">
                <a:solidFill>
                  <a:srgbClr val="120E40"/>
                </a:solidFill>
                <a:latin typeface="Arial"/>
                <a:cs typeface="Arial"/>
              </a:rPr>
              <a:t>SEÇÃO</a:t>
            </a:r>
            <a:r>
              <a:rPr lang="pt-BR" sz="1600" b="1" spc="-35" dirty="0">
                <a:solidFill>
                  <a:srgbClr val="120E40"/>
                </a:solidFill>
                <a:latin typeface="Arial"/>
                <a:cs typeface="Arial"/>
              </a:rPr>
              <a:t> </a:t>
            </a:r>
            <a:r>
              <a:rPr lang="pt-BR" sz="1600" b="1" spc="20" dirty="0">
                <a:solidFill>
                  <a:srgbClr val="120E40"/>
                </a:solidFill>
                <a:latin typeface="Arial"/>
                <a:cs typeface="Arial"/>
              </a:rPr>
              <a:t>IV</a:t>
            </a:r>
            <a:r>
              <a:rPr lang="pt-BR" sz="1600" b="1" spc="-20" dirty="0">
                <a:solidFill>
                  <a:srgbClr val="120E40"/>
                </a:solidFill>
                <a:latin typeface="Arial"/>
                <a:cs typeface="Arial"/>
              </a:rPr>
              <a:t> -</a:t>
            </a:r>
            <a:r>
              <a:rPr lang="pt-BR" sz="1600" b="1" spc="-35" dirty="0">
                <a:solidFill>
                  <a:srgbClr val="120E40"/>
                </a:solidFill>
                <a:latin typeface="Arial"/>
                <a:cs typeface="Arial"/>
              </a:rPr>
              <a:t> </a:t>
            </a:r>
            <a:r>
              <a:rPr lang="pt-BR" sz="1600" b="1" spc="-25" dirty="0">
                <a:solidFill>
                  <a:srgbClr val="120E40"/>
                </a:solidFill>
                <a:latin typeface="Arial"/>
                <a:cs typeface="Arial"/>
              </a:rPr>
              <a:t>ALOCAÇÕES DOS RECURSOS</a:t>
            </a:r>
            <a:endParaRPr lang="pt-BR" sz="16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02C2A44-116E-ABF0-071F-E9151633989B}"/>
              </a:ext>
            </a:extLst>
          </p:cNvPr>
          <p:cNvSpPr txBox="1"/>
          <p:nvPr/>
        </p:nvSpPr>
        <p:spPr>
          <a:xfrm>
            <a:off x="1524000" y="2199939"/>
            <a:ext cx="8610600" cy="30982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0" lvl="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400" b="0" i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Art. 108. Na seleção de fundos de investimento deverão ser analisados, no mínimo:</a:t>
            </a:r>
          </a:p>
          <a:p>
            <a:pPr marL="12700" marR="0" lvl="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2400" b="0" i="0" u="none" strike="noStrike" kern="1200" cap="none" spc="-65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400" b="0" i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regulamento e demais documentos disponibilizados pelo fundo de investimento;</a:t>
            </a: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400" b="0" i="0" u="none" strike="noStrike" kern="1200" cap="none" spc="-65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400" b="0" i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características do fundo frente às necessidades de liquidez do RPPS;</a:t>
            </a:r>
            <a:endParaRPr lang="pt-BR" sz="2400" spc="-65" dirty="0">
              <a:solidFill>
                <a:srgbClr val="001F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5912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19C17654-FE71-05D4-5668-292C475D09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14442" y="990600"/>
            <a:ext cx="10163115" cy="757387"/>
          </a:xfrm>
        </p:spPr>
        <p:txBody>
          <a:bodyPr vert="horz" wrap="square" lIns="60960" tIns="30480" rIns="60960" bIns="30480" rtlCol="0" anchor="t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endParaRPr lang="pt-BR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BDD62CB8-C012-0718-21C5-ACB2D141DA4D}"/>
              </a:ext>
            </a:extLst>
          </p:cNvPr>
          <p:cNvSpPr txBox="1">
            <a:spLocks/>
          </p:cNvSpPr>
          <p:nvPr/>
        </p:nvSpPr>
        <p:spPr>
          <a:xfrm>
            <a:off x="1600200" y="990600"/>
            <a:ext cx="575500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600" b="1" i="0">
                <a:solidFill>
                  <a:srgbClr val="0E317A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pt-BR" kern="0" spc="-40" dirty="0">
                <a:latin typeface="Calibri"/>
                <a:cs typeface="Calibri"/>
              </a:rPr>
              <a:t>PORTARIA</a:t>
            </a:r>
            <a:r>
              <a:rPr lang="pt-BR" kern="0" spc="-15" dirty="0">
                <a:latin typeface="Calibri"/>
                <a:cs typeface="Calibri"/>
              </a:rPr>
              <a:t> </a:t>
            </a:r>
            <a:r>
              <a:rPr lang="pt-BR" kern="0" spc="-5" dirty="0">
                <a:latin typeface="Calibri"/>
                <a:cs typeface="Calibri"/>
              </a:rPr>
              <a:t>MTP</a:t>
            </a:r>
            <a:r>
              <a:rPr lang="pt-BR" kern="0" spc="-15" dirty="0">
                <a:latin typeface="Calibri"/>
                <a:cs typeface="Calibri"/>
              </a:rPr>
              <a:t> </a:t>
            </a:r>
            <a:r>
              <a:rPr lang="pt-BR" kern="0" dirty="0">
                <a:latin typeface="Calibri"/>
                <a:cs typeface="Calibri"/>
              </a:rPr>
              <a:t>nº</a:t>
            </a:r>
            <a:r>
              <a:rPr lang="pt-BR" kern="0" spc="-10" dirty="0">
                <a:latin typeface="Calibri"/>
                <a:cs typeface="Calibri"/>
              </a:rPr>
              <a:t> </a:t>
            </a:r>
            <a:r>
              <a:rPr lang="pt-BR" kern="0" spc="-5" dirty="0">
                <a:latin typeface="Calibri"/>
                <a:cs typeface="Calibri"/>
              </a:rPr>
              <a:t>1.467/2022</a:t>
            </a:r>
          </a:p>
        </p:txBody>
      </p:sp>
      <p:sp>
        <p:nvSpPr>
          <p:cNvPr id="5" name="object 7">
            <a:extLst>
              <a:ext uri="{FF2B5EF4-FFF2-40B4-BE49-F238E27FC236}">
                <a16:creationId xmlns:a16="http://schemas.microsoft.com/office/drawing/2014/main" id="{AC27195C-0BAE-488A-0F0F-AC032A41ACBB}"/>
              </a:ext>
            </a:extLst>
          </p:cNvPr>
          <p:cNvSpPr txBox="1"/>
          <p:nvPr/>
        </p:nvSpPr>
        <p:spPr>
          <a:xfrm>
            <a:off x="1634318" y="1747987"/>
            <a:ext cx="5071281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pt-BR" sz="1600" b="1" spc="-40" dirty="0">
                <a:solidFill>
                  <a:srgbClr val="120E40"/>
                </a:solidFill>
                <a:latin typeface="Arial"/>
                <a:cs typeface="Arial"/>
              </a:rPr>
              <a:t>SEÇÃO</a:t>
            </a:r>
            <a:r>
              <a:rPr lang="pt-BR" sz="1600" b="1" spc="-35" dirty="0">
                <a:solidFill>
                  <a:srgbClr val="120E40"/>
                </a:solidFill>
                <a:latin typeface="Arial"/>
                <a:cs typeface="Arial"/>
              </a:rPr>
              <a:t> </a:t>
            </a:r>
            <a:r>
              <a:rPr lang="pt-BR" sz="1600" b="1" spc="20" dirty="0">
                <a:solidFill>
                  <a:srgbClr val="120E40"/>
                </a:solidFill>
                <a:latin typeface="Arial"/>
                <a:cs typeface="Arial"/>
              </a:rPr>
              <a:t>IV</a:t>
            </a:r>
            <a:r>
              <a:rPr lang="pt-BR" sz="1600" b="1" spc="-20" dirty="0">
                <a:solidFill>
                  <a:srgbClr val="120E40"/>
                </a:solidFill>
                <a:latin typeface="Arial"/>
                <a:cs typeface="Arial"/>
              </a:rPr>
              <a:t> -</a:t>
            </a:r>
            <a:r>
              <a:rPr lang="pt-BR" sz="1600" b="1" spc="-35" dirty="0">
                <a:solidFill>
                  <a:srgbClr val="120E40"/>
                </a:solidFill>
                <a:latin typeface="Arial"/>
                <a:cs typeface="Arial"/>
              </a:rPr>
              <a:t> </a:t>
            </a:r>
            <a:r>
              <a:rPr lang="pt-BR" sz="1600" b="1" spc="-25" dirty="0">
                <a:solidFill>
                  <a:srgbClr val="120E40"/>
                </a:solidFill>
                <a:latin typeface="Arial"/>
                <a:cs typeface="Arial"/>
              </a:rPr>
              <a:t>ALOCAÇÕES DOS RECURSOS</a:t>
            </a:r>
            <a:endParaRPr lang="pt-BR" sz="16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02C2A44-116E-ABF0-071F-E9151633989B}"/>
              </a:ext>
            </a:extLst>
          </p:cNvPr>
          <p:cNvSpPr txBox="1"/>
          <p:nvPr/>
        </p:nvSpPr>
        <p:spPr>
          <a:xfrm>
            <a:off x="1524000" y="2199939"/>
            <a:ext cx="8610600" cy="27289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400" b="0" i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política de investimentos do fundo quanto à seleção, alocação e diversificação de ativos;</a:t>
            </a: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400" b="0" i="0" u="none" strike="noStrike" kern="1200" cap="none" spc="-65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400" b="0" i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custos, retorno e riscos relativos a fundos de investimento</a:t>
            </a:r>
            <a:r>
              <a:rPr lang="pt-BR" sz="2400" spc="-6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t-BR" sz="2400" spc="-65" dirty="0">
              <a:solidFill>
                <a:srgbClr val="001F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400" b="0" i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histórico de performance do gestor em relação à gestão do fundo de investimento </a:t>
            </a:r>
            <a:r>
              <a:rPr kumimoji="0" lang="pt-BR" sz="2400" b="0" i="0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 de demais fundos por ele geridos.</a:t>
            </a:r>
          </a:p>
        </p:txBody>
      </p:sp>
    </p:spTree>
    <p:extLst>
      <p:ext uri="{BB962C8B-B14F-4D97-AF65-F5344CB8AC3E}">
        <p14:creationId xmlns:p14="http://schemas.microsoft.com/office/powerpoint/2010/main" val="30554600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19C17654-FE71-05D4-5668-292C475D09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14442" y="990600"/>
            <a:ext cx="10163115" cy="757387"/>
          </a:xfrm>
        </p:spPr>
        <p:txBody>
          <a:bodyPr vert="horz" wrap="square" lIns="60960" tIns="30480" rIns="60960" bIns="30480" rtlCol="0" anchor="t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endParaRPr lang="pt-BR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BDD62CB8-C012-0718-21C5-ACB2D141DA4D}"/>
              </a:ext>
            </a:extLst>
          </p:cNvPr>
          <p:cNvSpPr txBox="1">
            <a:spLocks/>
          </p:cNvSpPr>
          <p:nvPr/>
        </p:nvSpPr>
        <p:spPr>
          <a:xfrm>
            <a:off x="1600200" y="990600"/>
            <a:ext cx="575500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600" b="1" i="0">
                <a:solidFill>
                  <a:srgbClr val="0E317A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pt-BR" kern="0" spc="-40" dirty="0">
                <a:latin typeface="Calibri"/>
                <a:cs typeface="Calibri"/>
              </a:rPr>
              <a:t>PORTARIA</a:t>
            </a:r>
            <a:r>
              <a:rPr lang="pt-BR" kern="0" spc="-15" dirty="0">
                <a:latin typeface="Calibri"/>
                <a:cs typeface="Calibri"/>
              </a:rPr>
              <a:t> </a:t>
            </a:r>
            <a:r>
              <a:rPr lang="pt-BR" kern="0" spc="-5" dirty="0">
                <a:latin typeface="Calibri"/>
                <a:cs typeface="Calibri"/>
              </a:rPr>
              <a:t>MTP</a:t>
            </a:r>
            <a:r>
              <a:rPr lang="pt-BR" kern="0" spc="-15" dirty="0">
                <a:latin typeface="Calibri"/>
                <a:cs typeface="Calibri"/>
              </a:rPr>
              <a:t> </a:t>
            </a:r>
            <a:r>
              <a:rPr lang="pt-BR" kern="0" dirty="0">
                <a:latin typeface="Calibri"/>
                <a:cs typeface="Calibri"/>
              </a:rPr>
              <a:t>nº</a:t>
            </a:r>
            <a:r>
              <a:rPr lang="pt-BR" kern="0" spc="-10" dirty="0">
                <a:latin typeface="Calibri"/>
                <a:cs typeface="Calibri"/>
              </a:rPr>
              <a:t> </a:t>
            </a:r>
            <a:r>
              <a:rPr lang="pt-BR" kern="0" spc="-5" dirty="0">
                <a:latin typeface="Calibri"/>
                <a:cs typeface="Calibri"/>
              </a:rPr>
              <a:t>1.467/2022</a:t>
            </a:r>
          </a:p>
        </p:txBody>
      </p:sp>
      <p:sp>
        <p:nvSpPr>
          <p:cNvPr id="5" name="object 7">
            <a:extLst>
              <a:ext uri="{FF2B5EF4-FFF2-40B4-BE49-F238E27FC236}">
                <a16:creationId xmlns:a16="http://schemas.microsoft.com/office/drawing/2014/main" id="{AC27195C-0BAE-488A-0F0F-AC032A41ACBB}"/>
              </a:ext>
            </a:extLst>
          </p:cNvPr>
          <p:cNvSpPr txBox="1"/>
          <p:nvPr/>
        </p:nvSpPr>
        <p:spPr>
          <a:xfrm>
            <a:off x="1634318" y="1747987"/>
            <a:ext cx="5071281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pt-BR" sz="1600" b="1" spc="-40" dirty="0">
                <a:solidFill>
                  <a:srgbClr val="120E40"/>
                </a:solidFill>
                <a:latin typeface="Arial"/>
                <a:cs typeface="Arial"/>
              </a:rPr>
              <a:t>SEÇÃO</a:t>
            </a:r>
            <a:r>
              <a:rPr lang="pt-BR" sz="1600" b="1" spc="-35" dirty="0">
                <a:solidFill>
                  <a:srgbClr val="120E40"/>
                </a:solidFill>
                <a:latin typeface="Arial"/>
                <a:cs typeface="Arial"/>
              </a:rPr>
              <a:t> </a:t>
            </a:r>
            <a:r>
              <a:rPr lang="pt-BR" sz="1600" b="1" spc="20" dirty="0">
                <a:solidFill>
                  <a:srgbClr val="120E40"/>
                </a:solidFill>
                <a:latin typeface="Arial"/>
                <a:cs typeface="Arial"/>
              </a:rPr>
              <a:t>IV</a:t>
            </a:r>
            <a:r>
              <a:rPr lang="pt-BR" sz="1600" b="1" spc="-20" dirty="0">
                <a:solidFill>
                  <a:srgbClr val="120E40"/>
                </a:solidFill>
                <a:latin typeface="Arial"/>
                <a:cs typeface="Arial"/>
              </a:rPr>
              <a:t> -</a:t>
            </a:r>
            <a:r>
              <a:rPr lang="pt-BR" sz="1600" b="1" spc="-35" dirty="0">
                <a:solidFill>
                  <a:srgbClr val="120E40"/>
                </a:solidFill>
                <a:latin typeface="Arial"/>
                <a:cs typeface="Arial"/>
              </a:rPr>
              <a:t> </a:t>
            </a:r>
            <a:r>
              <a:rPr lang="pt-BR" sz="1600" b="1" spc="-25" dirty="0">
                <a:solidFill>
                  <a:srgbClr val="120E40"/>
                </a:solidFill>
                <a:latin typeface="Arial"/>
                <a:cs typeface="Arial"/>
              </a:rPr>
              <a:t>ALOCAÇÕES DOS RECURSOS</a:t>
            </a:r>
            <a:endParaRPr lang="pt-BR" sz="16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02C2A44-116E-ABF0-071F-E9151633989B}"/>
              </a:ext>
            </a:extLst>
          </p:cNvPr>
          <p:cNvSpPr txBox="1"/>
          <p:nvPr/>
        </p:nvSpPr>
        <p:spPr>
          <a:xfrm>
            <a:off x="1524000" y="2327784"/>
            <a:ext cx="86106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0" lvl="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400" b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Art. 116. As aplicações ou resgates dos recursos dos RPPS </a:t>
            </a:r>
            <a:r>
              <a:rPr kumimoji="0" lang="pt-BR" sz="2400" b="0" u="sng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deverão</a:t>
            </a:r>
            <a:r>
              <a:rPr kumimoji="0" lang="pt-BR" sz="2400" b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ser acompanhadas do formulário Autorização de Aplicação e Resgate - APR, cujas informações </a:t>
            </a:r>
            <a:r>
              <a:rPr kumimoji="0" lang="pt-BR" sz="2400" b="0" u="sng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deverão</a:t>
            </a:r>
            <a:r>
              <a:rPr kumimoji="0" lang="pt-BR" sz="2400" b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ser inseridas no DAIR, com as informações dos </a:t>
            </a:r>
            <a:r>
              <a:rPr kumimoji="0" lang="pt-BR" sz="2400" b="0" u="sng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responsáveis</a:t>
            </a:r>
            <a:r>
              <a:rPr kumimoji="0" lang="pt-BR" sz="2400" b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pelo investimento ou desinvestimento realizados e das </a:t>
            </a:r>
            <a:r>
              <a:rPr kumimoji="0" lang="pt-BR" sz="2400" b="0" u="sng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razões que motivaram</a:t>
            </a:r>
            <a:r>
              <a:rPr kumimoji="0" lang="pt-BR" sz="2400" b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tais operações.</a:t>
            </a:r>
          </a:p>
        </p:txBody>
      </p:sp>
    </p:spTree>
    <p:extLst>
      <p:ext uri="{BB962C8B-B14F-4D97-AF65-F5344CB8AC3E}">
        <p14:creationId xmlns:p14="http://schemas.microsoft.com/office/powerpoint/2010/main" val="17143683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19C17654-FE71-05D4-5668-292C475D09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14442" y="990600"/>
            <a:ext cx="10163115" cy="757387"/>
          </a:xfrm>
        </p:spPr>
        <p:txBody>
          <a:bodyPr vert="horz" wrap="square" lIns="60960" tIns="30480" rIns="60960" bIns="30480" rtlCol="0" anchor="t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endParaRPr lang="pt-BR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BDD62CB8-C012-0718-21C5-ACB2D141DA4D}"/>
              </a:ext>
            </a:extLst>
          </p:cNvPr>
          <p:cNvSpPr txBox="1">
            <a:spLocks/>
          </p:cNvSpPr>
          <p:nvPr/>
        </p:nvSpPr>
        <p:spPr>
          <a:xfrm>
            <a:off x="1600200" y="990600"/>
            <a:ext cx="575500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600" b="1" i="0">
                <a:solidFill>
                  <a:srgbClr val="0E317A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pt-BR" kern="0" spc="-40" dirty="0">
                <a:latin typeface="Calibri"/>
                <a:cs typeface="Calibri"/>
              </a:rPr>
              <a:t>PORTARIA</a:t>
            </a:r>
            <a:r>
              <a:rPr lang="pt-BR" kern="0" spc="-15" dirty="0">
                <a:latin typeface="Calibri"/>
                <a:cs typeface="Calibri"/>
              </a:rPr>
              <a:t> </a:t>
            </a:r>
            <a:r>
              <a:rPr lang="pt-BR" kern="0" spc="-5" dirty="0">
                <a:latin typeface="Calibri"/>
                <a:cs typeface="Calibri"/>
              </a:rPr>
              <a:t>MTP</a:t>
            </a:r>
            <a:r>
              <a:rPr lang="pt-BR" kern="0" spc="-15" dirty="0">
                <a:latin typeface="Calibri"/>
                <a:cs typeface="Calibri"/>
              </a:rPr>
              <a:t> </a:t>
            </a:r>
            <a:r>
              <a:rPr lang="pt-BR" kern="0" dirty="0">
                <a:latin typeface="Calibri"/>
                <a:cs typeface="Calibri"/>
              </a:rPr>
              <a:t>nº</a:t>
            </a:r>
            <a:r>
              <a:rPr lang="pt-BR" kern="0" spc="-10" dirty="0">
                <a:latin typeface="Calibri"/>
                <a:cs typeface="Calibri"/>
              </a:rPr>
              <a:t> </a:t>
            </a:r>
            <a:r>
              <a:rPr lang="pt-BR" kern="0" spc="-5" dirty="0">
                <a:latin typeface="Calibri"/>
                <a:cs typeface="Calibri"/>
              </a:rPr>
              <a:t>1.467/2022</a:t>
            </a:r>
          </a:p>
        </p:txBody>
      </p:sp>
      <p:sp>
        <p:nvSpPr>
          <p:cNvPr id="5" name="object 7">
            <a:extLst>
              <a:ext uri="{FF2B5EF4-FFF2-40B4-BE49-F238E27FC236}">
                <a16:creationId xmlns:a16="http://schemas.microsoft.com/office/drawing/2014/main" id="{AC27195C-0BAE-488A-0F0F-AC032A41ACBB}"/>
              </a:ext>
            </a:extLst>
          </p:cNvPr>
          <p:cNvSpPr txBox="1"/>
          <p:nvPr/>
        </p:nvSpPr>
        <p:spPr>
          <a:xfrm>
            <a:off x="1634318" y="1747987"/>
            <a:ext cx="5071281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pt-BR" sz="1600" b="1" spc="-40" dirty="0">
                <a:solidFill>
                  <a:srgbClr val="120E40"/>
                </a:solidFill>
                <a:latin typeface="Arial"/>
                <a:cs typeface="Arial"/>
              </a:rPr>
              <a:t>SEÇÃO</a:t>
            </a:r>
            <a:r>
              <a:rPr lang="pt-BR" sz="1600" b="1" spc="-35" dirty="0">
                <a:solidFill>
                  <a:srgbClr val="120E40"/>
                </a:solidFill>
                <a:latin typeface="Arial"/>
                <a:cs typeface="Arial"/>
              </a:rPr>
              <a:t> </a:t>
            </a:r>
            <a:r>
              <a:rPr lang="pt-BR" sz="1600" b="1" spc="20" dirty="0">
                <a:solidFill>
                  <a:srgbClr val="120E40"/>
                </a:solidFill>
                <a:latin typeface="Arial"/>
                <a:cs typeface="Arial"/>
              </a:rPr>
              <a:t>IV</a:t>
            </a:r>
            <a:r>
              <a:rPr lang="pt-BR" sz="1600" b="1" spc="-20" dirty="0">
                <a:solidFill>
                  <a:srgbClr val="120E40"/>
                </a:solidFill>
                <a:latin typeface="Arial"/>
                <a:cs typeface="Arial"/>
              </a:rPr>
              <a:t> -</a:t>
            </a:r>
            <a:r>
              <a:rPr lang="pt-BR" sz="1600" b="1" spc="-35" dirty="0">
                <a:solidFill>
                  <a:srgbClr val="120E40"/>
                </a:solidFill>
                <a:latin typeface="Arial"/>
                <a:cs typeface="Arial"/>
              </a:rPr>
              <a:t> </a:t>
            </a:r>
            <a:r>
              <a:rPr lang="pt-BR" sz="1600" b="1" spc="-25" dirty="0">
                <a:solidFill>
                  <a:srgbClr val="120E40"/>
                </a:solidFill>
                <a:latin typeface="Arial"/>
                <a:cs typeface="Arial"/>
              </a:rPr>
              <a:t>ALOCAÇÕES DOS RECURSOS</a:t>
            </a:r>
            <a:endParaRPr lang="pt-BR" sz="16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02C2A44-116E-ABF0-071F-E9151633989B}"/>
              </a:ext>
            </a:extLst>
          </p:cNvPr>
          <p:cNvSpPr txBox="1"/>
          <p:nvPr/>
        </p:nvSpPr>
        <p:spPr>
          <a:xfrm>
            <a:off x="1524000" y="2327784"/>
            <a:ext cx="8610600" cy="30854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0" lvl="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400" b="0" i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Art. 123. Os processos decisórios das </a:t>
            </a:r>
            <a:r>
              <a:rPr kumimoji="0" lang="pt-BR" sz="2400" b="0" i="0" u="sng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aplicações dos recursos</a:t>
            </a:r>
            <a:r>
              <a:rPr kumimoji="0" lang="pt-BR" sz="2400" b="0" i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do RPPS deverão ser estruturados de forma a garantir, no mínimo, a transparência das seguintes etapas:</a:t>
            </a:r>
          </a:p>
          <a:p>
            <a:pPr marL="12700" marR="0" lvl="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2400" b="0" i="0" u="none" strike="noStrike" kern="1200" cap="none" spc="-65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0" lvl="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400" b="0" i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 - </a:t>
            </a:r>
            <a:r>
              <a:rPr kumimoji="0" lang="pt-BR" sz="2400" b="0" i="0" u="sng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apreciação da operação pelo comitê de investimentos</a:t>
            </a:r>
            <a:r>
              <a:rPr kumimoji="0" lang="pt-BR" sz="2400" b="0" i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, com a verificação dos riscos envolvidos e do atendimento aos requisitos e limites previstos na legislação em vigor; e</a:t>
            </a:r>
          </a:p>
          <a:p>
            <a:pPr marL="12700" marR="0" lvl="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2400" b="0" i="0" u="none" strike="noStrike" kern="1200" cap="none" spc="-65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6663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19C17654-FE71-05D4-5668-292C475D09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14442" y="990600"/>
            <a:ext cx="10163115" cy="757387"/>
          </a:xfrm>
        </p:spPr>
        <p:txBody>
          <a:bodyPr vert="horz" wrap="square" lIns="60960" tIns="30480" rIns="60960" bIns="30480" rtlCol="0" anchor="t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endParaRPr lang="pt-BR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BDD62CB8-C012-0718-21C5-ACB2D141DA4D}"/>
              </a:ext>
            </a:extLst>
          </p:cNvPr>
          <p:cNvSpPr txBox="1">
            <a:spLocks/>
          </p:cNvSpPr>
          <p:nvPr/>
        </p:nvSpPr>
        <p:spPr>
          <a:xfrm>
            <a:off x="1600200" y="990600"/>
            <a:ext cx="575500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600" b="1" i="0">
                <a:solidFill>
                  <a:srgbClr val="0E317A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pt-BR" kern="0" spc="-40" dirty="0">
                <a:latin typeface="Calibri"/>
                <a:cs typeface="Calibri"/>
              </a:rPr>
              <a:t>PORTARIA</a:t>
            </a:r>
            <a:r>
              <a:rPr lang="pt-BR" kern="0" spc="-15" dirty="0">
                <a:latin typeface="Calibri"/>
                <a:cs typeface="Calibri"/>
              </a:rPr>
              <a:t> </a:t>
            </a:r>
            <a:r>
              <a:rPr lang="pt-BR" kern="0" spc="-5" dirty="0">
                <a:latin typeface="Calibri"/>
                <a:cs typeface="Calibri"/>
              </a:rPr>
              <a:t>MTP</a:t>
            </a:r>
            <a:r>
              <a:rPr lang="pt-BR" kern="0" spc="-15" dirty="0">
                <a:latin typeface="Calibri"/>
                <a:cs typeface="Calibri"/>
              </a:rPr>
              <a:t> </a:t>
            </a:r>
            <a:r>
              <a:rPr lang="pt-BR" kern="0" dirty="0">
                <a:latin typeface="Calibri"/>
                <a:cs typeface="Calibri"/>
              </a:rPr>
              <a:t>nº</a:t>
            </a:r>
            <a:r>
              <a:rPr lang="pt-BR" kern="0" spc="-10" dirty="0">
                <a:latin typeface="Calibri"/>
                <a:cs typeface="Calibri"/>
              </a:rPr>
              <a:t> </a:t>
            </a:r>
            <a:r>
              <a:rPr lang="pt-BR" kern="0" spc="-5" dirty="0">
                <a:latin typeface="Calibri"/>
                <a:cs typeface="Calibri"/>
              </a:rPr>
              <a:t>1.467/2022</a:t>
            </a:r>
          </a:p>
        </p:txBody>
      </p:sp>
      <p:sp>
        <p:nvSpPr>
          <p:cNvPr id="5" name="object 7">
            <a:extLst>
              <a:ext uri="{FF2B5EF4-FFF2-40B4-BE49-F238E27FC236}">
                <a16:creationId xmlns:a16="http://schemas.microsoft.com/office/drawing/2014/main" id="{AC27195C-0BAE-488A-0F0F-AC032A41ACBB}"/>
              </a:ext>
            </a:extLst>
          </p:cNvPr>
          <p:cNvSpPr txBox="1"/>
          <p:nvPr/>
        </p:nvSpPr>
        <p:spPr>
          <a:xfrm>
            <a:off x="1634318" y="1747987"/>
            <a:ext cx="5071281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pt-BR" sz="1600" b="1" spc="-40" dirty="0">
                <a:solidFill>
                  <a:srgbClr val="120E40"/>
                </a:solidFill>
                <a:latin typeface="Arial"/>
                <a:cs typeface="Arial"/>
              </a:rPr>
              <a:t>SEÇÃO</a:t>
            </a:r>
            <a:r>
              <a:rPr lang="pt-BR" sz="1600" b="1" spc="-35" dirty="0">
                <a:solidFill>
                  <a:srgbClr val="120E40"/>
                </a:solidFill>
                <a:latin typeface="Arial"/>
                <a:cs typeface="Arial"/>
              </a:rPr>
              <a:t> </a:t>
            </a:r>
            <a:r>
              <a:rPr lang="pt-BR" sz="1600" b="1" spc="20" dirty="0">
                <a:solidFill>
                  <a:srgbClr val="120E40"/>
                </a:solidFill>
                <a:latin typeface="Arial"/>
                <a:cs typeface="Arial"/>
              </a:rPr>
              <a:t>IV</a:t>
            </a:r>
            <a:r>
              <a:rPr lang="pt-BR" sz="1600" b="1" spc="-20" dirty="0">
                <a:solidFill>
                  <a:srgbClr val="120E40"/>
                </a:solidFill>
                <a:latin typeface="Arial"/>
                <a:cs typeface="Arial"/>
              </a:rPr>
              <a:t> -</a:t>
            </a:r>
            <a:r>
              <a:rPr lang="pt-BR" sz="1600" b="1" spc="-35" dirty="0">
                <a:solidFill>
                  <a:srgbClr val="120E40"/>
                </a:solidFill>
                <a:latin typeface="Arial"/>
                <a:cs typeface="Arial"/>
              </a:rPr>
              <a:t> </a:t>
            </a:r>
            <a:r>
              <a:rPr lang="pt-BR" sz="1600" b="1" spc="-25" dirty="0">
                <a:solidFill>
                  <a:srgbClr val="120E40"/>
                </a:solidFill>
                <a:latin typeface="Arial"/>
                <a:cs typeface="Arial"/>
              </a:rPr>
              <a:t>ALOCAÇÕES DOS RECURSOS</a:t>
            </a:r>
            <a:endParaRPr lang="pt-BR" sz="16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02C2A44-116E-ABF0-071F-E9151633989B}"/>
              </a:ext>
            </a:extLst>
          </p:cNvPr>
          <p:cNvSpPr txBox="1"/>
          <p:nvPr/>
        </p:nvSpPr>
        <p:spPr>
          <a:xfrm>
            <a:off x="1524000" y="2327784"/>
            <a:ext cx="8610600" cy="36702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0" lvl="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400" b="0" i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II - </a:t>
            </a:r>
            <a:r>
              <a:rPr kumimoji="0" lang="pt-BR" sz="2400" b="0" i="0" u="sng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avaliação e aprovação da operação</a:t>
            </a:r>
            <a:r>
              <a:rPr kumimoji="0" lang="pt-BR" sz="2400" b="0" i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pretendida, conforme atribuições estabelecidas na forma do § 2º do art. 86, preferencialmente, de forma colegiada.</a:t>
            </a:r>
          </a:p>
          <a:p>
            <a:pPr marL="12700" marR="0" lvl="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tabLst/>
              <a:defRPr/>
            </a:pPr>
            <a:endParaRPr lang="pt-BR" sz="2400" spc="-65" dirty="0">
              <a:solidFill>
                <a:srgbClr val="001F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0" lvl="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200" b="0" i="1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§ 2º Deverão ser claramente definidas as atribuições e a separação de responsabilidades de todos os órgãos e agentes que participem do processo de </a:t>
            </a:r>
            <a:r>
              <a:rPr kumimoji="0" lang="pt-BR" sz="2200" b="0" i="1" u="sng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análise, avaliação, gerenciamento, assessoramento e decisão sobre as aplicações dos recursos do RPPS</a:t>
            </a:r>
            <a:r>
              <a:rPr kumimoji="0" lang="pt-BR" sz="2200" b="0" i="1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, inclusive com a definição das alçadas de decisão de cada instância. </a:t>
            </a:r>
          </a:p>
          <a:p>
            <a:pPr marL="12700" marR="0" lvl="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2400" b="0" i="0" u="none" strike="noStrike" kern="1200" cap="none" spc="-65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2495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19C17654-FE71-05D4-5668-292C475D09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14442" y="990600"/>
            <a:ext cx="10163115" cy="757387"/>
          </a:xfrm>
        </p:spPr>
        <p:txBody>
          <a:bodyPr vert="horz" wrap="square" lIns="60960" tIns="30480" rIns="60960" bIns="30480" rtlCol="0" anchor="t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endParaRPr lang="pt-BR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BDD62CB8-C012-0718-21C5-ACB2D141DA4D}"/>
              </a:ext>
            </a:extLst>
          </p:cNvPr>
          <p:cNvSpPr txBox="1">
            <a:spLocks/>
          </p:cNvSpPr>
          <p:nvPr/>
        </p:nvSpPr>
        <p:spPr>
          <a:xfrm>
            <a:off x="1600200" y="990600"/>
            <a:ext cx="7851618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600" b="1" i="0">
                <a:solidFill>
                  <a:srgbClr val="0E317A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pt-BR" kern="0" spc="-40" dirty="0">
                <a:latin typeface="Calibri"/>
                <a:cs typeface="Calibri"/>
              </a:rPr>
              <a:t>PRINCIPAIS ACHADOS NAS FISCALIZAÇÕES </a:t>
            </a:r>
            <a:endParaRPr lang="pt-BR" kern="0" spc="-5" dirty="0">
              <a:latin typeface="Calibri"/>
              <a:cs typeface="Calibri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02C2A44-116E-ABF0-071F-E9151633989B}"/>
              </a:ext>
            </a:extLst>
          </p:cNvPr>
          <p:cNvSpPr txBox="1"/>
          <p:nvPr/>
        </p:nvSpPr>
        <p:spPr>
          <a:xfrm>
            <a:off x="1600200" y="1877024"/>
            <a:ext cx="8610600" cy="38754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2400" spc="-6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credenciamento de administradores, gestores e fundos;</a:t>
            </a: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t-BR" sz="2400" spc="-65" dirty="0">
              <a:solidFill>
                <a:srgbClr val="001F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t-BR" sz="2400" spc="-65" dirty="0">
              <a:solidFill>
                <a:srgbClr val="001F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2400" spc="-6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Credenciamento realizado de forma inadequada (sem análise de histórico, experiência e demais critérios);</a:t>
            </a: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t-BR" sz="2400" spc="-65" dirty="0">
              <a:solidFill>
                <a:srgbClr val="001F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t-BR" sz="2400" spc="-65" dirty="0">
              <a:solidFill>
                <a:srgbClr val="001F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2400" spc="-6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Gestor de recursos e/ou maioria do Comitê de Investimentos não certificados;</a:t>
            </a: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t-BR" sz="2400" spc="-65" dirty="0">
              <a:solidFill>
                <a:srgbClr val="001F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6932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19C17654-FE71-05D4-5668-292C475D09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14442" y="990600"/>
            <a:ext cx="10163115" cy="757387"/>
          </a:xfrm>
        </p:spPr>
        <p:txBody>
          <a:bodyPr vert="horz" wrap="square" lIns="60960" tIns="30480" rIns="60960" bIns="30480" rtlCol="0" anchor="t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endParaRPr lang="pt-BR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BDD62CB8-C012-0718-21C5-ACB2D141DA4D}"/>
              </a:ext>
            </a:extLst>
          </p:cNvPr>
          <p:cNvSpPr txBox="1">
            <a:spLocks/>
          </p:cNvSpPr>
          <p:nvPr/>
        </p:nvSpPr>
        <p:spPr>
          <a:xfrm>
            <a:off x="1600200" y="990600"/>
            <a:ext cx="7851618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600" b="1" i="0">
                <a:solidFill>
                  <a:srgbClr val="0E317A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pt-BR" kern="0" spc="-40" dirty="0">
                <a:latin typeface="Calibri"/>
                <a:cs typeface="Calibri"/>
              </a:rPr>
              <a:t>PRINCIPAIS ACHADOS NAS FISCALIZAÇÕES </a:t>
            </a:r>
            <a:endParaRPr lang="pt-BR" kern="0" spc="-5" dirty="0">
              <a:latin typeface="Calibri"/>
              <a:cs typeface="Calibri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02C2A44-116E-ABF0-071F-E9151633989B}"/>
              </a:ext>
            </a:extLst>
          </p:cNvPr>
          <p:cNvSpPr txBox="1"/>
          <p:nvPr/>
        </p:nvSpPr>
        <p:spPr>
          <a:xfrm>
            <a:off x="1600200" y="1747987"/>
            <a:ext cx="8610600" cy="46140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5600" indent="-342900" algn="just">
              <a:spcBef>
                <a:spcPts val="105"/>
              </a:spcBef>
              <a:buFont typeface="Arial" panose="020B0604020202020204" pitchFamily="34" charset="0"/>
              <a:buChar char="•"/>
              <a:defRPr/>
            </a:pPr>
            <a:r>
              <a:rPr lang="pt-BR" sz="2400" spc="-6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Aplicação em fundos com pouco tempo de existência, sem histórico de rentabilidade, poucos cotistas, a maioria deles (se não a totalidade) é RPPS;</a:t>
            </a:r>
          </a:p>
          <a:p>
            <a:pPr marL="355600" indent="-342900" algn="just">
              <a:spcBef>
                <a:spcPts val="105"/>
              </a:spcBef>
              <a:buFont typeface="Arial" panose="020B0604020202020204" pitchFamily="34" charset="0"/>
              <a:buChar char="•"/>
              <a:defRPr/>
            </a:pPr>
            <a:endParaRPr lang="pt-BR" sz="2400" spc="-65" dirty="0">
              <a:solidFill>
                <a:srgbClr val="001F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t-BR" sz="2400" spc="-65" dirty="0">
              <a:solidFill>
                <a:srgbClr val="001F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2400" spc="-6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Aplicação em fundos com longo prazo de carência e altas taxas de saída, sem liquidez e solidez;</a:t>
            </a: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t-BR" sz="2400" spc="-65" dirty="0">
              <a:solidFill>
                <a:srgbClr val="001F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t-BR" sz="2400" spc="-65" dirty="0">
              <a:solidFill>
                <a:srgbClr val="001F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400" b="0" i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Aplicação em fundos de gestor ou administrador sem nenhum histórico;</a:t>
            </a: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t-BR" sz="2400" spc="-65" dirty="0">
              <a:solidFill>
                <a:srgbClr val="001F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4767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19C17654-FE71-05D4-5668-292C475D09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14442" y="990600"/>
            <a:ext cx="10163115" cy="757387"/>
          </a:xfrm>
        </p:spPr>
        <p:txBody>
          <a:bodyPr vert="horz" wrap="square" lIns="60960" tIns="30480" rIns="60960" bIns="30480" rtlCol="0" anchor="t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endParaRPr lang="pt-BR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BDD62CB8-C012-0718-21C5-ACB2D141DA4D}"/>
              </a:ext>
            </a:extLst>
          </p:cNvPr>
          <p:cNvSpPr txBox="1">
            <a:spLocks/>
          </p:cNvSpPr>
          <p:nvPr/>
        </p:nvSpPr>
        <p:spPr>
          <a:xfrm>
            <a:off x="1600200" y="990600"/>
            <a:ext cx="7851618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600" b="1" i="0">
                <a:solidFill>
                  <a:srgbClr val="0E317A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pt-BR" kern="0" spc="-40" dirty="0">
                <a:latin typeface="Calibri"/>
                <a:cs typeface="Calibri"/>
              </a:rPr>
              <a:t>PRINCIPAIS ACHADOS NAS FISCALIZAÇÕES </a:t>
            </a:r>
            <a:endParaRPr lang="pt-BR" kern="0" spc="-5" dirty="0">
              <a:latin typeface="Calibri"/>
              <a:cs typeface="Calibri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02C2A44-116E-ABF0-071F-E9151633989B}"/>
              </a:ext>
            </a:extLst>
          </p:cNvPr>
          <p:cNvSpPr txBox="1"/>
          <p:nvPr/>
        </p:nvSpPr>
        <p:spPr>
          <a:xfrm>
            <a:off x="1600200" y="1747987"/>
            <a:ext cx="8610600" cy="34676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400" b="0" i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Não apresentação de evidências de que a aplicação foi analisada adequadamente e aprovada pelo Comitê de Investimentos (</a:t>
            </a:r>
            <a:r>
              <a:rPr kumimoji="0" lang="pt-BR" sz="2400" b="0" i="0" u="none" strike="noStrike" kern="1200" cap="none" spc="-65" normalizeH="0" baseline="0" noProof="0" dirty="0" err="1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kumimoji="0" lang="pt-BR" sz="2400" b="0" i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 Ata).</a:t>
            </a: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400" b="0" i="0" u="none" strike="noStrike" kern="1200" cap="none" spc="-65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400" b="0" i="0" u="none" strike="noStrike" kern="1200" cap="none" spc="-65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42900" algn="just">
              <a:spcBef>
                <a:spcPts val="105"/>
              </a:spcBef>
              <a:buFont typeface="Arial" panose="020B0604020202020204" pitchFamily="34" charset="0"/>
              <a:buChar char="•"/>
              <a:defRPr/>
            </a:pPr>
            <a:r>
              <a:rPr kumimoji="0" lang="pt-BR" sz="2400" b="0" i="1" u="sng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Aplicação sem que tenham sido avaliados outras opções semelhantes ou com as mesmas características, para comparar e decidir por opção mais adequada ao RPPS</a:t>
            </a:r>
            <a:r>
              <a:rPr kumimoji="0" lang="pt-BR" sz="2400" b="0" i="1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t-BR" sz="2400" spc="-65" dirty="0">
              <a:solidFill>
                <a:srgbClr val="001F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2156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19C17654-FE71-05D4-5668-292C475D09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14442" y="990600"/>
            <a:ext cx="10163115" cy="757387"/>
          </a:xfrm>
        </p:spPr>
        <p:txBody>
          <a:bodyPr vert="horz" wrap="square" lIns="60960" tIns="30480" rIns="60960" bIns="30480" rtlCol="0" anchor="t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43E7C81C-9C9B-1861-C789-A019C47E84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442" y="868231"/>
            <a:ext cx="10393250" cy="5532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559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19C17654-FE71-05D4-5668-292C475D09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14442" y="990600"/>
            <a:ext cx="10163115" cy="757387"/>
          </a:xfrm>
        </p:spPr>
        <p:txBody>
          <a:bodyPr vert="horz" wrap="square" lIns="60960" tIns="30480" rIns="60960" bIns="30480" rtlCol="0" anchor="t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endParaRPr lang="pt-BR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02C2A44-116E-ABF0-071F-E9151633989B}"/>
              </a:ext>
            </a:extLst>
          </p:cNvPr>
          <p:cNvSpPr txBox="1"/>
          <p:nvPr/>
        </p:nvSpPr>
        <p:spPr>
          <a:xfrm>
            <a:off x="1395211" y="2921155"/>
            <a:ext cx="9653557" cy="12998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Como atua o TCE-RJ na carteira de investimentos?</a:t>
            </a:r>
          </a:p>
          <a:p>
            <a:pPr marL="12700" marR="0" lvl="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2400" b="0" i="0" u="none" strike="noStrike" kern="1200" cap="none" spc="-65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400" b="0" i="0" u="none" strike="noStrike" kern="1200" cap="none" spc="-65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6975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19C17654-FE71-05D4-5668-292C475D09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14442" y="990600"/>
            <a:ext cx="10163115" cy="757387"/>
          </a:xfrm>
        </p:spPr>
        <p:txBody>
          <a:bodyPr vert="horz" wrap="square" lIns="60960" tIns="30480" rIns="60960" bIns="30480" rtlCol="0" anchor="t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endParaRPr lang="pt-BR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6215F2BF-5355-EEDD-B860-103033A75F71}"/>
              </a:ext>
            </a:extLst>
          </p:cNvPr>
          <p:cNvSpPr txBox="1"/>
          <p:nvPr/>
        </p:nvSpPr>
        <p:spPr>
          <a:xfrm>
            <a:off x="1295400" y="2432358"/>
            <a:ext cx="922020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spc="-1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Nicolau Maquiavel explicou em sua obra </a:t>
            </a:r>
            <a:r>
              <a:rPr lang="pt-BR" sz="2400" b="1" spc="-1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Príncipe </a:t>
            </a:r>
            <a:r>
              <a:rPr lang="pt-BR" sz="2400" spc="-1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que:</a:t>
            </a:r>
          </a:p>
          <a:p>
            <a:endParaRPr lang="pt-BR" sz="2400" spc="-15" dirty="0">
              <a:solidFill>
                <a:srgbClr val="001F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400" spc="-1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 prever os problemas com antecedência – o que é possível somente àqueles que são dotados de prudência –, eles podem ser remediados a tempo, mas quando não são previstos, crescem a ponto de, apesar de reconhecidos, não ser mais possível corrigi-los.</a:t>
            </a:r>
          </a:p>
        </p:txBody>
      </p:sp>
    </p:spTree>
    <p:extLst>
      <p:ext uri="{BB962C8B-B14F-4D97-AF65-F5344CB8AC3E}">
        <p14:creationId xmlns:p14="http://schemas.microsoft.com/office/powerpoint/2010/main" val="3221836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19C17654-FE71-05D4-5668-292C475D09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14442" y="990600"/>
            <a:ext cx="10163115" cy="757387"/>
          </a:xfrm>
        </p:spPr>
        <p:txBody>
          <a:bodyPr vert="horz" wrap="square" lIns="60960" tIns="30480" rIns="60960" bIns="30480" rtlCol="0" anchor="t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endParaRPr lang="pt-BR" dirty="0"/>
          </a:p>
        </p:txBody>
      </p:sp>
      <p:sp>
        <p:nvSpPr>
          <p:cNvPr id="2" name="Triângulo isósceles 1">
            <a:extLst>
              <a:ext uri="{FF2B5EF4-FFF2-40B4-BE49-F238E27FC236}">
                <a16:creationId xmlns:a16="http://schemas.microsoft.com/office/drawing/2014/main" id="{D5BE1F12-9911-0C36-6B43-B8BD3A4672FD}"/>
              </a:ext>
            </a:extLst>
          </p:cNvPr>
          <p:cNvSpPr/>
          <p:nvPr/>
        </p:nvSpPr>
        <p:spPr>
          <a:xfrm>
            <a:off x="3696235" y="1933538"/>
            <a:ext cx="4799528" cy="3591257"/>
          </a:xfrm>
          <a:prstGeom prst="triangl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B5F29CEA-A5E6-37B9-CE83-53CB17C7224B}"/>
              </a:ext>
            </a:extLst>
          </p:cNvPr>
          <p:cNvSpPr/>
          <p:nvPr/>
        </p:nvSpPr>
        <p:spPr>
          <a:xfrm>
            <a:off x="3512533" y="1157153"/>
            <a:ext cx="4843053" cy="7573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4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Credenciamento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F61CDFCA-E503-C99B-F6EB-92697D8BD04F}"/>
              </a:ext>
            </a:extLst>
          </p:cNvPr>
          <p:cNvSpPr/>
          <p:nvPr/>
        </p:nvSpPr>
        <p:spPr>
          <a:xfrm>
            <a:off x="7424253" y="5691348"/>
            <a:ext cx="3184301" cy="7573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1000"/>
              </a:spcBef>
              <a:defRPr/>
            </a:pPr>
            <a:r>
              <a:rPr kumimoji="0" lang="pt-BR" sz="4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Resgate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3BA4764A-614B-335C-CB92-830D62C42E54}"/>
              </a:ext>
            </a:extLst>
          </p:cNvPr>
          <p:cNvSpPr/>
          <p:nvPr/>
        </p:nvSpPr>
        <p:spPr>
          <a:xfrm>
            <a:off x="1731136" y="5608389"/>
            <a:ext cx="3184301" cy="7573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4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Aplicação</a:t>
            </a:r>
          </a:p>
        </p:txBody>
      </p:sp>
    </p:spTree>
    <p:extLst>
      <p:ext uri="{BB962C8B-B14F-4D97-AF65-F5344CB8AC3E}">
        <p14:creationId xmlns:p14="http://schemas.microsoft.com/office/powerpoint/2010/main" val="2535792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19C17654-FE71-05D4-5668-292C475D09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14442" y="990600"/>
            <a:ext cx="10163115" cy="757387"/>
          </a:xfrm>
        </p:spPr>
        <p:txBody>
          <a:bodyPr vert="horz" wrap="square" lIns="60960" tIns="30480" rIns="60960" bIns="30480" rtlCol="0" anchor="t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endParaRPr lang="pt-BR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BDD62CB8-C012-0718-21C5-ACB2D141DA4D}"/>
              </a:ext>
            </a:extLst>
          </p:cNvPr>
          <p:cNvSpPr txBox="1">
            <a:spLocks/>
          </p:cNvSpPr>
          <p:nvPr/>
        </p:nvSpPr>
        <p:spPr>
          <a:xfrm>
            <a:off x="1600200" y="990600"/>
            <a:ext cx="575500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600" b="1" i="0">
                <a:solidFill>
                  <a:srgbClr val="0E317A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pt-BR" kern="0" spc="-40" dirty="0">
                <a:latin typeface="Calibri"/>
                <a:cs typeface="Calibri"/>
              </a:rPr>
              <a:t>PORTARIA</a:t>
            </a:r>
            <a:r>
              <a:rPr lang="pt-BR" kern="0" spc="-15" dirty="0">
                <a:latin typeface="Calibri"/>
                <a:cs typeface="Calibri"/>
              </a:rPr>
              <a:t> </a:t>
            </a:r>
            <a:r>
              <a:rPr lang="pt-BR" kern="0" spc="-5" dirty="0">
                <a:latin typeface="Calibri"/>
                <a:cs typeface="Calibri"/>
              </a:rPr>
              <a:t>MTP</a:t>
            </a:r>
            <a:r>
              <a:rPr lang="pt-BR" kern="0" spc="-15" dirty="0">
                <a:latin typeface="Calibri"/>
                <a:cs typeface="Calibri"/>
              </a:rPr>
              <a:t> </a:t>
            </a:r>
            <a:r>
              <a:rPr lang="pt-BR" kern="0" dirty="0">
                <a:latin typeface="Calibri"/>
                <a:cs typeface="Calibri"/>
              </a:rPr>
              <a:t>nº</a:t>
            </a:r>
            <a:r>
              <a:rPr lang="pt-BR" kern="0" spc="-10" dirty="0">
                <a:latin typeface="Calibri"/>
                <a:cs typeface="Calibri"/>
              </a:rPr>
              <a:t> </a:t>
            </a:r>
            <a:r>
              <a:rPr lang="pt-BR" kern="0" spc="-5" dirty="0">
                <a:latin typeface="Calibri"/>
                <a:cs typeface="Calibri"/>
              </a:rPr>
              <a:t>1.467/2022</a:t>
            </a:r>
          </a:p>
        </p:txBody>
      </p:sp>
      <p:sp>
        <p:nvSpPr>
          <p:cNvPr id="5" name="object 7">
            <a:extLst>
              <a:ext uri="{FF2B5EF4-FFF2-40B4-BE49-F238E27FC236}">
                <a16:creationId xmlns:a16="http://schemas.microsoft.com/office/drawing/2014/main" id="{AC27195C-0BAE-488A-0F0F-AC032A41ACBB}"/>
              </a:ext>
            </a:extLst>
          </p:cNvPr>
          <p:cNvSpPr txBox="1"/>
          <p:nvPr/>
        </p:nvSpPr>
        <p:spPr>
          <a:xfrm>
            <a:off x="1634318" y="1747987"/>
            <a:ext cx="5071281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pt-BR" sz="1600" b="1" spc="-40" dirty="0">
                <a:solidFill>
                  <a:srgbClr val="120E40"/>
                </a:solidFill>
                <a:latin typeface="Arial"/>
                <a:cs typeface="Arial"/>
              </a:rPr>
              <a:t>SEÇÃO</a:t>
            </a:r>
            <a:r>
              <a:rPr lang="pt-BR" sz="1600" b="1" spc="-35" dirty="0">
                <a:solidFill>
                  <a:srgbClr val="120E40"/>
                </a:solidFill>
                <a:latin typeface="Arial"/>
                <a:cs typeface="Arial"/>
              </a:rPr>
              <a:t> </a:t>
            </a:r>
            <a:r>
              <a:rPr lang="pt-BR" sz="1600" b="1" spc="20" dirty="0">
                <a:solidFill>
                  <a:srgbClr val="120E40"/>
                </a:solidFill>
                <a:latin typeface="Arial"/>
                <a:cs typeface="Arial"/>
              </a:rPr>
              <a:t>III</a:t>
            </a:r>
            <a:r>
              <a:rPr lang="pt-BR" sz="1600" b="1" spc="-20" dirty="0">
                <a:solidFill>
                  <a:srgbClr val="120E40"/>
                </a:solidFill>
                <a:latin typeface="Arial"/>
                <a:cs typeface="Arial"/>
              </a:rPr>
              <a:t> -</a:t>
            </a:r>
            <a:r>
              <a:rPr lang="pt-BR" sz="1600" b="1" spc="-35" dirty="0">
                <a:solidFill>
                  <a:srgbClr val="120E40"/>
                </a:solidFill>
                <a:latin typeface="Arial"/>
                <a:cs typeface="Arial"/>
              </a:rPr>
              <a:t> </a:t>
            </a:r>
            <a:r>
              <a:rPr lang="pt-BR" sz="1600" b="1" spc="-25" dirty="0">
                <a:solidFill>
                  <a:srgbClr val="120E40"/>
                </a:solidFill>
                <a:latin typeface="Arial"/>
                <a:cs typeface="Arial"/>
              </a:rPr>
              <a:t>CREDENCIAMENTO DE INSTITUIÇÕES</a:t>
            </a:r>
            <a:endParaRPr lang="pt-BR" sz="16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02C2A44-116E-ABF0-071F-E9151633989B}"/>
              </a:ext>
            </a:extLst>
          </p:cNvPr>
          <p:cNvSpPr txBox="1"/>
          <p:nvPr/>
        </p:nvSpPr>
        <p:spPr>
          <a:xfrm>
            <a:off x="1524000" y="2199939"/>
            <a:ext cx="8610600" cy="5191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0" lvl="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800" b="0" i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Art. 103. A unidade gestora do RPPS </a:t>
            </a:r>
            <a:r>
              <a:rPr kumimoji="0" lang="pt-BR" sz="2800" b="0" i="0" u="sng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deverá</a:t>
            </a:r>
            <a:r>
              <a:rPr kumimoji="0" lang="pt-BR" sz="2800" b="0" i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realizar o </a:t>
            </a:r>
            <a:r>
              <a:rPr kumimoji="0" lang="pt-BR" sz="2800" b="0" i="0" u="sng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prévio credenciamento</a:t>
            </a:r>
            <a:r>
              <a:rPr kumimoji="0" lang="pt-BR" sz="2800" b="0" i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kumimoji="0" lang="pt-BR" sz="2800" b="0" i="0" u="sng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todas</a:t>
            </a:r>
            <a:r>
              <a:rPr kumimoji="0" lang="pt-BR" sz="2800" b="0" i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as instituições que recebam ou administrem recursos do regime.</a:t>
            </a:r>
          </a:p>
          <a:p>
            <a:pPr marL="12700" marR="0" lvl="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tabLst/>
              <a:defRPr/>
            </a:pPr>
            <a:endParaRPr lang="pt-BR" sz="2800" spc="-65" dirty="0">
              <a:solidFill>
                <a:srgbClr val="001F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0" lvl="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800" b="0" i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§ 1º As aplicações dos recursos do RPPS deverão observar os parâmetros de mercado e poderão ser realizadas por meio de instituições </a:t>
            </a:r>
            <a:r>
              <a:rPr kumimoji="0" lang="pt-BR" sz="2800" b="0" i="0" u="sng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públicas ou privadas</a:t>
            </a:r>
            <a:r>
              <a:rPr kumimoji="0" lang="pt-BR" sz="2800" b="0" i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, desde que registradas, autorizadas ou credenciadas pela CVM ou pelo Banco Central do Brasil. </a:t>
            </a:r>
          </a:p>
          <a:p>
            <a:pPr marL="12700" marR="0" lvl="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2400" b="0" i="0" u="none" strike="noStrike" kern="1200" cap="none" spc="-65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400" b="0" i="0" u="none" strike="noStrike" kern="1200" cap="none" spc="-65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425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19C17654-FE71-05D4-5668-292C475D09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14442" y="990600"/>
            <a:ext cx="10163115" cy="757387"/>
          </a:xfrm>
        </p:spPr>
        <p:txBody>
          <a:bodyPr vert="horz" wrap="square" lIns="60960" tIns="30480" rIns="60960" bIns="30480" rtlCol="0" anchor="t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endParaRPr lang="pt-BR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BDD62CB8-C012-0718-21C5-ACB2D141DA4D}"/>
              </a:ext>
            </a:extLst>
          </p:cNvPr>
          <p:cNvSpPr txBox="1">
            <a:spLocks/>
          </p:cNvSpPr>
          <p:nvPr/>
        </p:nvSpPr>
        <p:spPr>
          <a:xfrm>
            <a:off x="1600200" y="990600"/>
            <a:ext cx="575500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600" b="1" i="0">
                <a:solidFill>
                  <a:srgbClr val="0E317A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pt-BR" kern="0" spc="-40" dirty="0">
                <a:latin typeface="Calibri"/>
                <a:cs typeface="Calibri"/>
              </a:rPr>
              <a:t>PORTARIA</a:t>
            </a:r>
            <a:r>
              <a:rPr lang="pt-BR" kern="0" spc="-15" dirty="0">
                <a:latin typeface="Calibri"/>
                <a:cs typeface="Calibri"/>
              </a:rPr>
              <a:t> </a:t>
            </a:r>
            <a:r>
              <a:rPr lang="pt-BR" kern="0" spc="-5" dirty="0">
                <a:latin typeface="Calibri"/>
                <a:cs typeface="Calibri"/>
              </a:rPr>
              <a:t>MTP</a:t>
            </a:r>
            <a:r>
              <a:rPr lang="pt-BR" kern="0" spc="-15" dirty="0">
                <a:latin typeface="Calibri"/>
                <a:cs typeface="Calibri"/>
              </a:rPr>
              <a:t> </a:t>
            </a:r>
            <a:r>
              <a:rPr lang="pt-BR" kern="0" dirty="0">
                <a:latin typeface="Calibri"/>
                <a:cs typeface="Calibri"/>
              </a:rPr>
              <a:t>nº</a:t>
            </a:r>
            <a:r>
              <a:rPr lang="pt-BR" kern="0" spc="-10" dirty="0">
                <a:latin typeface="Calibri"/>
                <a:cs typeface="Calibri"/>
              </a:rPr>
              <a:t> </a:t>
            </a:r>
            <a:r>
              <a:rPr lang="pt-BR" kern="0" spc="-5" dirty="0">
                <a:latin typeface="Calibri"/>
                <a:cs typeface="Calibri"/>
              </a:rPr>
              <a:t>1.467/2022</a:t>
            </a:r>
          </a:p>
        </p:txBody>
      </p:sp>
      <p:sp>
        <p:nvSpPr>
          <p:cNvPr id="5" name="object 7">
            <a:extLst>
              <a:ext uri="{FF2B5EF4-FFF2-40B4-BE49-F238E27FC236}">
                <a16:creationId xmlns:a16="http://schemas.microsoft.com/office/drawing/2014/main" id="{AC27195C-0BAE-488A-0F0F-AC032A41ACBB}"/>
              </a:ext>
            </a:extLst>
          </p:cNvPr>
          <p:cNvSpPr txBox="1"/>
          <p:nvPr/>
        </p:nvSpPr>
        <p:spPr>
          <a:xfrm>
            <a:off x="1634318" y="1747987"/>
            <a:ext cx="5071281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pt-BR" sz="1600" b="1" spc="-40" dirty="0">
                <a:solidFill>
                  <a:srgbClr val="120E40"/>
                </a:solidFill>
                <a:latin typeface="Arial"/>
                <a:cs typeface="Arial"/>
              </a:rPr>
              <a:t>SEÇÃO</a:t>
            </a:r>
            <a:r>
              <a:rPr lang="pt-BR" sz="1600" b="1" spc="-35" dirty="0">
                <a:solidFill>
                  <a:srgbClr val="120E40"/>
                </a:solidFill>
                <a:latin typeface="Arial"/>
                <a:cs typeface="Arial"/>
              </a:rPr>
              <a:t> </a:t>
            </a:r>
            <a:r>
              <a:rPr lang="pt-BR" sz="1600" b="1" spc="20" dirty="0">
                <a:solidFill>
                  <a:srgbClr val="120E40"/>
                </a:solidFill>
                <a:latin typeface="Arial"/>
                <a:cs typeface="Arial"/>
              </a:rPr>
              <a:t>III</a:t>
            </a:r>
            <a:r>
              <a:rPr lang="pt-BR" sz="1600" b="1" spc="-20" dirty="0">
                <a:solidFill>
                  <a:srgbClr val="120E40"/>
                </a:solidFill>
                <a:latin typeface="Arial"/>
                <a:cs typeface="Arial"/>
              </a:rPr>
              <a:t> -</a:t>
            </a:r>
            <a:r>
              <a:rPr lang="pt-BR" sz="1600" b="1" spc="-35" dirty="0">
                <a:solidFill>
                  <a:srgbClr val="120E40"/>
                </a:solidFill>
                <a:latin typeface="Arial"/>
                <a:cs typeface="Arial"/>
              </a:rPr>
              <a:t> </a:t>
            </a:r>
            <a:r>
              <a:rPr lang="pt-BR" sz="1600" b="1" spc="-25" dirty="0">
                <a:solidFill>
                  <a:srgbClr val="120E40"/>
                </a:solidFill>
                <a:latin typeface="Arial"/>
                <a:cs typeface="Arial"/>
              </a:rPr>
              <a:t>CREDENCIAMENTO DE INSTITUIÇÕES</a:t>
            </a:r>
            <a:endParaRPr lang="pt-BR" sz="16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02C2A44-116E-ABF0-071F-E9151633989B}"/>
              </a:ext>
            </a:extLst>
          </p:cNvPr>
          <p:cNvSpPr txBox="1"/>
          <p:nvPr/>
        </p:nvSpPr>
        <p:spPr>
          <a:xfrm>
            <a:off x="1524000" y="2199939"/>
            <a:ext cx="8610600" cy="5329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0" lvl="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800" i="0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§ 2º Critérios para o credenciamento das instituições deverão estar relacionados:</a:t>
            </a:r>
          </a:p>
          <a:p>
            <a:pPr marL="12700" marR="0" lvl="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2800" b="1" i="0" u="sng" strike="noStrike" kern="1200" cap="none" spc="-65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2800" spc="-6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boa </a:t>
            </a:r>
            <a:r>
              <a:rPr kumimoji="0" lang="pt-BR" sz="2800" b="0" i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qualidade de gestão;</a:t>
            </a: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800" b="0" i="0" u="none" strike="noStrike" kern="1200" cap="none" spc="-65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2800" spc="-6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kumimoji="0" lang="pt-BR" sz="2800" b="0" i="0" u="none" strike="noStrike" kern="1200" cap="none" spc="-65" normalizeH="0" baseline="0" noProof="0" dirty="0" err="1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mbiente</a:t>
            </a:r>
            <a:r>
              <a:rPr kumimoji="0" lang="pt-BR" sz="2800" b="0" i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de controle interno</a:t>
            </a:r>
            <a:r>
              <a:rPr lang="pt-BR" sz="2800" spc="-6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t-BR" sz="2800" spc="-65" dirty="0">
              <a:solidFill>
                <a:srgbClr val="001F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2800" spc="-6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kumimoji="0" lang="pt-BR" sz="2800" b="0" i="0" u="none" strike="noStrike" kern="1200" cap="none" spc="-65" normalizeH="0" baseline="0" noProof="0" dirty="0" err="1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istórico</a:t>
            </a:r>
            <a:r>
              <a:rPr kumimoji="0" lang="pt-BR" sz="2800" b="0" i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800" b="0" i="0" u="none" strike="noStrike" kern="1200" cap="none" spc="-65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800" b="0" i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experiência de atuação;</a:t>
            </a: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800" b="0" i="0" u="none" strike="noStrike" kern="1200" cap="none" spc="-65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400" b="0" i="0" u="none" strike="noStrike" kern="1200" cap="none" spc="-65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7827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19C17654-FE71-05D4-5668-292C475D09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14442" y="990600"/>
            <a:ext cx="10163115" cy="757387"/>
          </a:xfrm>
        </p:spPr>
        <p:txBody>
          <a:bodyPr vert="horz" wrap="square" lIns="60960" tIns="30480" rIns="60960" bIns="30480" rtlCol="0" anchor="t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endParaRPr lang="pt-BR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BDD62CB8-C012-0718-21C5-ACB2D141DA4D}"/>
              </a:ext>
            </a:extLst>
          </p:cNvPr>
          <p:cNvSpPr txBox="1">
            <a:spLocks/>
          </p:cNvSpPr>
          <p:nvPr/>
        </p:nvSpPr>
        <p:spPr>
          <a:xfrm>
            <a:off x="1600200" y="990600"/>
            <a:ext cx="575500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600" b="1" i="0">
                <a:solidFill>
                  <a:srgbClr val="0E317A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pt-BR" kern="0" spc="-40" dirty="0">
                <a:latin typeface="Calibri"/>
                <a:cs typeface="Calibri"/>
              </a:rPr>
              <a:t>PORTARIA</a:t>
            </a:r>
            <a:r>
              <a:rPr lang="pt-BR" kern="0" spc="-15" dirty="0">
                <a:latin typeface="Calibri"/>
                <a:cs typeface="Calibri"/>
              </a:rPr>
              <a:t> </a:t>
            </a:r>
            <a:r>
              <a:rPr lang="pt-BR" kern="0" spc="-5" dirty="0">
                <a:latin typeface="Calibri"/>
                <a:cs typeface="Calibri"/>
              </a:rPr>
              <a:t>MTP</a:t>
            </a:r>
            <a:r>
              <a:rPr lang="pt-BR" kern="0" spc="-15" dirty="0">
                <a:latin typeface="Calibri"/>
                <a:cs typeface="Calibri"/>
              </a:rPr>
              <a:t> </a:t>
            </a:r>
            <a:r>
              <a:rPr lang="pt-BR" kern="0" dirty="0">
                <a:latin typeface="Calibri"/>
                <a:cs typeface="Calibri"/>
              </a:rPr>
              <a:t>nº</a:t>
            </a:r>
            <a:r>
              <a:rPr lang="pt-BR" kern="0" spc="-10" dirty="0">
                <a:latin typeface="Calibri"/>
                <a:cs typeface="Calibri"/>
              </a:rPr>
              <a:t> </a:t>
            </a:r>
            <a:r>
              <a:rPr lang="pt-BR" kern="0" spc="-5" dirty="0">
                <a:latin typeface="Calibri"/>
                <a:cs typeface="Calibri"/>
              </a:rPr>
              <a:t>1.467/2022</a:t>
            </a:r>
          </a:p>
        </p:txBody>
      </p:sp>
      <p:sp>
        <p:nvSpPr>
          <p:cNvPr id="5" name="object 7">
            <a:extLst>
              <a:ext uri="{FF2B5EF4-FFF2-40B4-BE49-F238E27FC236}">
                <a16:creationId xmlns:a16="http://schemas.microsoft.com/office/drawing/2014/main" id="{AC27195C-0BAE-488A-0F0F-AC032A41ACBB}"/>
              </a:ext>
            </a:extLst>
          </p:cNvPr>
          <p:cNvSpPr txBox="1"/>
          <p:nvPr/>
        </p:nvSpPr>
        <p:spPr>
          <a:xfrm>
            <a:off x="1634318" y="1747987"/>
            <a:ext cx="5071281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pt-BR" sz="1600" b="1" spc="-40" dirty="0">
                <a:solidFill>
                  <a:srgbClr val="120E40"/>
                </a:solidFill>
                <a:latin typeface="Arial"/>
                <a:cs typeface="Arial"/>
              </a:rPr>
              <a:t>SEÇÃO</a:t>
            </a:r>
            <a:r>
              <a:rPr lang="pt-BR" sz="1600" b="1" spc="-35" dirty="0">
                <a:solidFill>
                  <a:srgbClr val="120E40"/>
                </a:solidFill>
                <a:latin typeface="Arial"/>
                <a:cs typeface="Arial"/>
              </a:rPr>
              <a:t> </a:t>
            </a:r>
            <a:r>
              <a:rPr lang="pt-BR" sz="1600" b="1" spc="20" dirty="0">
                <a:solidFill>
                  <a:srgbClr val="120E40"/>
                </a:solidFill>
                <a:latin typeface="Arial"/>
                <a:cs typeface="Arial"/>
              </a:rPr>
              <a:t>III</a:t>
            </a:r>
            <a:r>
              <a:rPr lang="pt-BR" sz="1600" b="1" spc="-20" dirty="0">
                <a:solidFill>
                  <a:srgbClr val="120E40"/>
                </a:solidFill>
                <a:latin typeface="Arial"/>
                <a:cs typeface="Arial"/>
              </a:rPr>
              <a:t> -</a:t>
            </a:r>
            <a:r>
              <a:rPr lang="pt-BR" sz="1600" b="1" spc="-35" dirty="0">
                <a:solidFill>
                  <a:srgbClr val="120E40"/>
                </a:solidFill>
                <a:latin typeface="Arial"/>
                <a:cs typeface="Arial"/>
              </a:rPr>
              <a:t> </a:t>
            </a:r>
            <a:r>
              <a:rPr lang="pt-BR" sz="1600" b="1" spc="-25" dirty="0">
                <a:solidFill>
                  <a:srgbClr val="120E40"/>
                </a:solidFill>
                <a:latin typeface="Arial"/>
                <a:cs typeface="Arial"/>
              </a:rPr>
              <a:t>CREDENCIAMENTO DE INSTITUIÇÕES</a:t>
            </a:r>
            <a:endParaRPr lang="pt-BR" sz="16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02C2A44-116E-ABF0-071F-E9151633989B}"/>
              </a:ext>
            </a:extLst>
          </p:cNvPr>
          <p:cNvSpPr txBox="1"/>
          <p:nvPr/>
        </p:nvSpPr>
        <p:spPr>
          <a:xfrm>
            <a:off x="1524000" y="2199939"/>
            <a:ext cx="8610600" cy="39985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800" b="0" i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solidez patrimonial</a:t>
            </a:r>
            <a:r>
              <a:rPr lang="pt-BR" sz="2800" spc="-6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t-BR" sz="2800" spc="-65" dirty="0">
              <a:solidFill>
                <a:srgbClr val="001F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800" b="0" i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volume de recursos sob administração;</a:t>
            </a: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800" b="0" i="0" u="none" strike="noStrike" kern="1200" cap="none" spc="-65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800" b="0" i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exposição a risco reputacional</a:t>
            </a:r>
            <a:r>
              <a:rPr lang="pt-BR" sz="2800" spc="-6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t-BR" sz="2800" spc="-65" dirty="0">
              <a:solidFill>
                <a:srgbClr val="001F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800" b="0" i="0" u="none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aderência da rentabilidade a indicadores de desempenho</a:t>
            </a: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400" b="0" i="0" u="none" strike="noStrike" kern="1200" cap="none" spc="-65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532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19C17654-FE71-05D4-5668-292C475D09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14442" y="990600"/>
            <a:ext cx="10163115" cy="757387"/>
          </a:xfrm>
        </p:spPr>
        <p:txBody>
          <a:bodyPr vert="horz" wrap="square" lIns="60960" tIns="30480" rIns="60960" bIns="30480" rtlCol="0" anchor="t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endParaRPr lang="pt-BR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BDD62CB8-C012-0718-21C5-ACB2D141DA4D}"/>
              </a:ext>
            </a:extLst>
          </p:cNvPr>
          <p:cNvSpPr txBox="1">
            <a:spLocks/>
          </p:cNvSpPr>
          <p:nvPr/>
        </p:nvSpPr>
        <p:spPr>
          <a:xfrm>
            <a:off x="1634318" y="797052"/>
            <a:ext cx="575500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600" b="1" i="0">
                <a:solidFill>
                  <a:srgbClr val="0E317A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pt-BR" kern="0" spc="-40" dirty="0">
                <a:latin typeface="Calibri"/>
                <a:cs typeface="Calibri"/>
              </a:rPr>
              <a:t>PORTARIA</a:t>
            </a:r>
            <a:r>
              <a:rPr lang="pt-BR" kern="0" spc="-15" dirty="0">
                <a:latin typeface="Calibri"/>
                <a:cs typeface="Calibri"/>
              </a:rPr>
              <a:t> </a:t>
            </a:r>
            <a:r>
              <a:rPr lang="pt-BR" kern="0" spc="-5" dirty="0">
                <a:latin typeface="Calibri"/>
                <a:cs typeface="Calibri"/>
              </a:rPr>
              <a:t>MTP</a:t>
            </a:r>
            <a:r>
              <a:rPr lang="pt-BR" kern="0" spc="-15" dirty="0">
                <a:latin typeface="Calibri"/>
                <a:cs typeface="Calibri"/>
              </a:rPr>
              <a:t> </a:t>
            </a:r>
            <a:r>
              <a:rPr lang="pt-BR" kern="0" dirty="0">
                <a:latin typeface="Calibri"/>
                <a:cs typeface="Calibri"/>
              </a:rPr>
              <a:t>nº</a:t>
            </a:r>
            <a:r>
              <a:rPr lang="pt-BR" kern="0" spc="-10" dirty="0">
                <a:latin typeface="Calibri"/>
                <a:cs typeface="Calibri"/>
              </a:rPr>
              <a:t> </a:t>
            </a:r>
            <a:r>
              <a:rPr lang="pt-BR" kern="0" spc="-5" dirty="0">
                <a:latin typeface="Calibri"/>
                <a:cs typeface="Calibri"/>
              </a:rPr>
              <a:t>1.467/2022</a:t>
            </a:r>
          </a:p>
        </p:txBody>
      </p:sp>
      <p:sp>
        <p:nvSpPr>
          <p:cNvPr id="5" name="object 7">
            <a:extLst>
              <a:ext uri="{FF2B5EF4-FFF2-40B4-BE49-F238E27FC236}">
                <a16:creationId xmlns:a16="http://schemas.microsoft.com/office/drawing/2014/main" id="{AC27195C-0BAE-488A-0F0F-AC032A41ACBB}"/>
              </a:ext>
            </a:extLst>
          </p:cNvPr>
          <p:cNvSpPr txBox="1"/>
          <p:nvPr/>
        </p:nvSpPr>
        <p:spPr>
          <a:xfrm>
            <a:off x="1634318" y="1586062"/>
            <a:ext cx="5071281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pt-BR" sz="1600" b="1" spc="-40" dirty="0">
                <a:solidFill>
                  <a:srgbClr val="120E40"/>
                </a:solidFill>
                <a:latin typeface="Arial"/>
                <a:cs typeface="Arial"/>
              </a:rPr>
              <a:t>SEÇÃO</a:t>
            </a:r>
            <a:r>
              <a:rPr lang="pt-BR" sz="1600" b="1" spc="-35" dirty="0">
                <a:solidFill>
                  <a:srgbClr val="120E40"/>
                </a:solidFill>
                <a:latin typeface="Arial"/>
                <a:cs typeface="Arial"/>
              </a:rPr>
              <a:t> </a:t>
            </a:r>
            <a:r>
              <a:rPr lang="pt-BR" sz="1600" b="1" spc="20" dirty="0">
                <a:solidFill>
                  <a:srgbClr val="120E40"/>
                </a:solidFill>
                <a:latin typeface="Arial"/>
                <a:cs typeface="Arial"/>
              </a:rPr>
              <a:t>III</a:t>
            </a:r>
            <a:r>
              <a:rPr lang="pt-BR" sz="1600" b="1" spc="-20" dirty="0">
                <a:solidFill>
                  <a:srgbClr val="120E40"/>
                </a:solidFill>
                <a:latin typeface="Arial"/>
                <a:cs typeface="Arial"/>
              </a:rPr>
              <a:t> -</a:t>
            </a:r>
            <a:r>
              <a:rPr lang="pt-BR" sz="1600" b="1" spc="-35" dirty="0">
                <a:solidFill>
                  <a:srgbClr val="120E40"/>
                </a:solidFill>
                <a:latin typeface="Arial"/>
                <a:cs typeface="Arial"/>
              </a:rPr>
              <a:t> </a:t>
            </a:r>
            <a:r>
              <a:rPr lang="pt-BR" sz="1600" b="1" spc="-25" dirty="0">
                <a:solidFill>
                  <a:srgbClr val="120E40"/>
                </a:solidFill>
                <a:latin typeface="Arial"/>
                <a:cs typeface="Arial"/>
              </a:rPr>
              <a:t>CREDENCIAMENTO DE INSTITUIÇÕES</a:t>
            </a:r>
            <a:endParaRPr lang="pt-BR" sz="16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02C2A44-116E-ABF0-071F-E9151633989B}"/>
              </a:ext>
            </a:extLst>
          </p:cNvPr>
          <p:cNvSpPr txBox="1"/>
          <p:nvPr/>
        </p:nvSpPr>
        <p:spPr>
          <a:xfrm>
            <a:off x="1515532" y="1941535"/>
            <a:ext cx="10380133" cy="45884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0" lvl="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400" i="0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§ 3º Para o credenciamento da instituição, deverão ser observados e formalmente atestados pela unidade gestora do RPPS:</a:t>
            </a:r>
          </a:p>
          <a:p>
            <a:pPr marL="12700" marR="0" lvl="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2400" b="1" i="0" u="sng" strike="noStrike" kern="1200" cap="none" spc="-65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0" lvl="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2400" spc="-6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- </a:t>
            </a:r>
            <a:r>
              <a:rPr lang="pt-BR" sz="2400" u="sng" spc="-6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registro ou autorização</a:t>
            </a:r>
            <a:r>
              <a:rPr lang="pt-BR" sz="2400" spc="-6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 forma do § 1º e </a:t>
            </a:r>
            <a:r>
              <a:rPr lang="pt-BR" sz="2400" u="sng" spc="-6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inexistência de suspensão ou inabilitação</a:t>
            </a:r>
            <a:r>
              <a:rPr lang="pt-BR" sz="2400" spc="-6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pela CVM, pelo Banco Central do Brasil ou por outro órgão competente;</a:t>
            </a:r>
          </a:p>
          <a:p>
            <a:pPr marL="12700" marR="0" lvl="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tabLst/>
              <a:defRPr/>
            </a:pPr>
            <a:endParaRPr lang="pt-BR" sz="2400" spc="-65" dirty="0">
              <a:solidFill>
                <a:srgbClr val="001F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0" lvl="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2400" spc="-6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 - observância de </a:t>
            </a:r>
            <a:r>
              <a:rPr lang="pt-BR" sz="2400" u="sng" spc="-6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elevado padrão ético de conduta nas operações</a:t>
            </a:r>
            <a:r>
              <a:rPr lang="pt-BR" sz="2400" spc="-6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realizadas no mercado financeiro e </a:t>
            </a:r>
            <a:r>
              <a:rPr lang="pt-BR" sz="2400" u="sng" spc="-6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ausência de restrições que</a:t>
            </a:r>
            <a:r>
              <a:rPr lang="pt-BR" sz="2400" spc="-6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 critério da CVM, do Banco Central do Brasil ou de outros órgãos competentes, </a:t>
            </a:r>
            <a:r>
              <a:rPr lang="pt-BR" sz="2400" u="sng" spc="-6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desaconselhem um relacionamento seguro</a:t>
            </a:r>
            <a:r>
              <a:rPr lang="pt-BR" sz="2400" spc="-65" dirty="0">
                <a:solidFill>
                  <a:srgbClr val="001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kumimoji="0" lang="pt-BR" sz="2400" b="0" i="0" u="none" strike="noStrike" kern="1200" cap="none" spc="-65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400" b="0" i="0" u="none" strike="noStrike" kern="1200" cap="none" spc="-65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415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19C17654-FE71-05D4-5668-292C475D09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14442" y="990600"/>
            <a:ext cx="10163115" cy="757387"/>
          </a:xfrm>
        </p:spPr>
        <p:txBody>
          <a:bodyPr vert="horz" wrap="square" lIns="60960" tIns="30480" rIns="60960" bIns="30480" rtlCol="0" anchor="t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endParaRPr lang="pt-BR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BDD62CB8-C012-0718-21C5-ACB2D141DA4D}"/>
              </a:ext>
            </a:extLst>
          </p:cNvPr>
          <p:cNvSpPr txBox="1">
            <a:spLocks/>
          </p:cNvSpPr>
          <p:nvPr/>
        </p:nvSpPr>
        <p:spPr>
          <a:xfrm>
            <a:off x="1634318" y="797052"/>
            <a:ext cx="575500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3600" b="1" i="0">
                <a:solidFill>
                  <a:srgbClr val="0E317A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pt-BR" kern="0" spc="-40" dirty="0">
                <a:latin typeface="Calibri"/>
                <a:cs typeface="Calibri"/>
              </a:rPr>
              <a:t>PORTARIA</a:t>
            </a:r>
            <a:r>
              <a:rPr lang="pt-BR" kern="0" spc="-15" dirty="0">
                <a:latin typeface="Calibri"/>
                <a:cs typeface="Calibri"/>
              </a:rPr>
              <a:t> </a:t>
            </a:r>
            <a:r>
              <a:rPr lang="pt-BR" kern="0" spc="-5" dirty="0">
                <a:latin typeface="Calibri"/>
                <a:cs typeface="Calibri"/>
              </a:rPr>
              <a:t>MTP</a:t>
            </a:r>
            <a:r>
              <a:rPr lang="pt-BR" kern="0" spc="-15" dirty="0">
                <a:latin typeface="Calibri"/>
                <a:cs typeface="Calibri"/>
              </a:rPr>
              <a:t> </a:t>
            </a:r>
            <a:r>
              <a:rPr lang="pt-BR" kern="0" dirty="0">
                <a:latin typeface="Calibri"/>
                <a:cs typeface="Calibri"/>
              </a:rPr>
              <a:t>nº</a:t>
            </a:r>
            <a:r>
              <a:rPr lang="pt-BR" kern="0" spc="-10" dirty="0">
                <a:latin typeface="Calibri"/>
                <a:cs typeface="Calibri"/>
              </a:rPr>
              <a:t> </a:t>
            </a:r>
            <a:r>
              <a:rPr lang="pt-BR" kern="0" spc="-5" dirty="0">
                <a:latin typeface="Calibri"/>
                <a:cs typeface="Calibri"/>
              </a:rPr>
              <a:t>1.467/2022</a:t>
            </a:r>
          </a:p>
        </p:txBody>
      </p:sp>
      <p:sp>
        <p:nvSpPr>
          <p:cNvPr id="5" name="object 7">
            <a:extLst>
              <a:ext uri="{FF2B5EF4-FFF2-40B4-BE49-F238E27FC236}">
                <a16:creationId xmlns:a16="http://schemas.microsoft.com/office/drawing/2014/main" id="{AC27195C-0BAE-488A-0F0F-AC032A41ACBB}"/>
              </a:ext>
            </a:extLst>
          </p:cNvPr>
          <p:cNvSpPr txBox="1"/>
          <p:nvPr/>
        </p:nvSpPr>
        <p:spPr>
          <a:xfrm>
            <a:off x="1634318" y="1586062"/>
            <a:ext cx="5071281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pt-BR" sz="1600" b="1" spc="-40" dirty="0">
                <a:solidFill>
                  <a:srgbClr val="120E40"/>
                </a:solidFill>
                <a:latin typeface="Arial"/>
                <a:cs typeface="Arial"/>
              </a:rPr>
              <a:t>SEÇÃO</a:t>
            </a:r>
            <a:r>
              <a:rPr lang="pt-BR" sz="1600" b="1" spc="-35" dirty="0">
                <a:solidFill>
                  <a:srgbClr val="120E40"/>
                </a:solidFill>
                <a:latin typeface="Arial"/>
                <a:cs typeface="Arial"/>
              </a:rPr>
              <a:t> </a:t>
            </a:r>
            <a:r>
              <a:rPr lang="pt-BR" sz="1600" b="1" spc="20" dirty="0">
                <a:solidFill>
                  <a:srgbClr val="120E40"/>
                </a:solidFill>
                <a:latin typeface="Arial"/>
                <a:cs typeface="Arial"/>
              </a:rPr>
              <a:t>III</a:t>
            </a:r>
            <a:r>
              <a:rPr lang="pt-BR" sz="1600" b="1" spc="-20" dirty="0">
                <a:solidFill>
                  <a:srgbClr val="120E40"/>
                </a:solidFill>
                <a:latin typeface="Arial"/>
                <a:cs typeface="Arial"/>
              </a:rPr>
              <a:t> -</a:t>
            </a:r>
            <a:r>
              <a:rPr lang="pt-BR" sz="1600" b="1" spc="-35" dirty="0">
                <a:solidFill>
                  <a:srgbClr val="120E40"/>
                </a:solidFill>
                <a:latin typeface="Arial"/>
                <a:cs typeface="Arial"/>
              </a:rPr>
              <a:t> </a:t>
            </a:r>
            <a:r>
              <a:rPr lang="pt-BR" sz="1600" b="1" spc="-25" dirty="0">
                <a:solidFill>
                  <a:srgbClr val="120E40"/>
                </a:solidFill>
                <a:latin typeface="Arial"/>
                <a:cs typeface="Arial"/>
              </a:rPr>
              <a:t>CREDENCIAMENTO DE INSTITUIÇÕES</a:t>
            </a:r>
            <a:endParaRPr lang="pt-BR" sz="16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02C2A44-116E-ABF0-071F-E9151633989B}"/>
              </a:ext>
            </a:extLst>
          </p:cNvPr>
          <p:cNvSpPr txBox="1"/>
          <p:nvPr/>
        </p:nvSpPr>
        <p:spPr>
          <a:xfrm>
            <a:off x="1515532" y="1941535"/>
            <a:ext cx="10380133" cy="4034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0" lvl="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800" i="0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III - análise do </a:t>
            </a:r>
            <a:r>
              <a:rPr kumimoji="0" lang="pt-BR" sz="2800" i="0" u="sng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histórico de sua atuação</a:t>
            </a:r>
            <a:r>
              <a:rPr kumimoji="0" lang="pt-BR" sz="2800" i="0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e de seus principais controladores;</a:t>
            </a:r>
          </a:p>
          <a:p>
            <a:pPr marL="12700" marR="0" lvl="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2800" i="0" strike="noStrike" kern="1200" cap="none" spc="-65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0" lvl="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800" i="0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IV - experiência mínima de 5 (cinco) anos dos profissionais diretamente relacionados à gestão de ativos de terceiros; e</a:t>
            </a:r>
          </a:p>
          <a:p>
            <a:pPr marL="12700" marR="0" lvl="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2800" i="0" strike="noStrike" kern="1200" cap="none" spc="-65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0" lvl="0" algn="just" defTabSz="914400" rtl="0" eaLnBrk="1" fontAlgn="auto" latinLnBrk="0" hangingPunct="1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800" i="0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 - análise quanto ao </a:t>
            </a:r>
            <a:r>
              <a:rPr kumimoji="0" lang="pt-BR" sz="2800" i="0" u="sng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volume de recursos sob sua gestão</a:t>
            </a:r>
            <a:r>
              <a:rPr kumimoji="0" lang="pt-BR" sz="2800" i="0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e administração, bem como quanto a </a:t>
            </a:r>
            <a:r>
              <a:rPr kumimoji="0" lang="pt-BR" sz="2800" i="0" u="sng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qualificação do corpo técnico</a:t>
            </a:r>
            <a:r>
              <a:rPr kumimoji="0" lang="pt-BR" sz="2800" i="0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kumimoji="0" lang="pt-BR" sz="2800" i="0" u="sng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segregação de atividades</a:t>
            </a:r>
            <a:r>
              <a:rPr kumimoji="0" lang="pt-BR" sz="2800" i="0" strike="noStrike" kern="1200" cap="none" spc="-65" normalizeH="0" baseline="0" noProof="0" dirty="0">
                <a:ln>
                  <a:noFill/>
                </a:ln>
                <a:solidFill>
                  <a:srgbClr val="001F5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pt-BR" sz="2400" b="0" i="0" u="none" strike="noStrike" kern="1200" cap="none" spc="-65" normalizeH="0" baseline="0" noProof="0" dirty="0">
              <a:ln>
                <a:noFill/>
              </a:ln>
              <a:solidFill>
                <a:srgbClr val="001F5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0164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14098</TotalTime>
  <Words>1402</Words>
  <Application>Microsoft Office PowerPoint</Application>
  <PresentationFormat>Widescreen</PresentationFormat>
  <Paragraphs>148</Paragraphs>
  <Slides>30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30</vt:i4>
      </vt:variant>
    </vt:vector>
  </HeadingPairs>
  <TitlesOfParts>
    <vt:vector size="35" baseType="lpstr">
      <vt:lpstr>Arial</vt:lpstr>
      <vt:lpstr>Bahnschrift Light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Frederico Lavourinha Felix</dc:creator>
  <cp:lastModifiedBy>Alessandro dos Santos Guimarães</cp:lastModifiedBy>
  <cp:revision>122</cp:revision>
  <dcterms:created xsi:type="dcterms:W3CDTF">2022-08-08T16:15:35Z</dcterms:created>
  <dcterms:modified xsi:type="dcterms:W3CDTF">2024-04-11T18:46:02Z</dcterms:modified>
</cp:coreProperties>
</file>