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114519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114519" cy="1028699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152119" y="9183623"/>
            <a:ext cx="4514215" cy="536575"/>
          </a:xfrm>
          <a:custGeom>
            <a:avLst/>
            <a:gdLst/>
            <a:ahLst/>
            <a:cxnLst/>
            <a:rect l="l" t="t" r="r" b="b"/>
            <a:pathLst>
              <a:path w="4514215" h="536575">
                <a:moveTo>
                  <a:pt x="4514088" y="0"/>
                </a:moveTo>
                <a:lnTo>
                  <a:pt x="0" y="0"/>
                </a:lnTo>
                <a:lnTo>
                  <a:pt x="0" y="536447"/>
                </a:lnTo>
                <a:lnTo>
                  <a:pt x="4514088" y="536447"/>
                </a:lnTo>
                <a:lnTo>
                  <a:pt x="4514088" y="0"/>
                </a:lnTo>
                <a:close/>
              </a:path>
            </a:pathLst>
          </a:custGeom>
          <a:solidFill>
            <a:srgbClr val="0DFDC1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6123921" y="6324600"/>
            <a:ext cx="1402080" cy="1304925"/>
          </a:xfrm>
          <a:custGeom>
            <a:avLst/>
            <a:gdLst/>
            <a:ahLst/>
            <a:cxnLst/>
            <a:rect l="l" t="t" r="r" b="b"/>
            <a:pathLst>
              <a:path w="1402080" h="1304925">
                <a:moveTo>
                  <a:pt x="1402080" y="281178"/>
                </a:moveTo>
                <a:lnTo>
                  <a:pt x="1396365" y="281178"/>
                </a:lnTo>
                <a:lnTo>
                  <a:pt x="1396365" y="268859"/>
                </a:lnTo>
                <a:lnTo>
                  <a:pt x="1345692" y="268859"/>
                </a:lnTo>
                <a:lnTo>
                  <a:pt x="1345692" y="256413"/>
                </a:lnTo>
                <a:lnTo>
                  <a:pt x="1276096" y="256413"/>
                </a:lnTo>
                <a:lnTo>
                  <a:pt x="1248283" y="283845"/>
                </a:lnTo>
                <a:lnTo>
                  <a:pt x="1234313" y="283845"/>
                </a:lnTo>
                <a:lnTo>
                  <a:pt x="1234313" y="277495"/>
                </a:lnTo>
                <a:lnTo>
                  <a:pt x="1007110" y="277495"/>
                </a:lnTo>
                <a:lnTo>
                  <a:pt x="880872" y="227076"/>
                </a:lnTo>
                <a:lnTo>
                  <a:pt x="830199" y="227076"/>
                </a:lnTo>
                <a:lnTo>
                  <a:pt x="791464" y="207645"/>
                </a:lnTo>
                <a:lnTo>
                  <a:pt x="791464" y="82931"/>
                </a:lnTo>
                <a:lnTo>
                  <a:pt x="785114" y="50673"/>
                </a:lnTo>
                <a:lnTo>
                  <a:pt x="784860" y="50419"/>
                </a:lnTo>
                <a:lnTo>
                  <a:pt x="767334" y="24257"/>
                </a:lnTo>
                <a:lnTo>
                  <a:pt x="740918" y="6477"/>
                </a:lnTo>
                <a:lnTo>
                  <a:pt x="708533" y="0"/>
                </a:lnTo>
                <a:lnTo>
                  <a:pt x="705993" y="0"/>
                </a:lnTo>
                <a:lnTo>
                  <a:pt x="651256" y="22733"/>
                </a:lnTo>
                <a:lnTo>
                  <a:pt x="625729" y="76327"/>
                </a:lnTo>
                <a:lnTo>
                  <a:pt x="614934" y="208280"/>
                </a:lnTo>
                <a:lnTo>
                  <a:pt x="577596" y="227076"/>
                </a:lnTo>
                <a:lnTo>
                  <a:pt x="527177" y="227076"/>
                </a:lnTo>
                <a:lnTo>
                  <a:pt x="400812" y="277495"/>
                </a:lnTo>
                <a:lnTo>
                  <a:pt x="173355" y="277495"/>
                </a:lnTo>
                <a:lnTo>
                  <a:pt x="173355" y="283845"/>
                </a:lnTo>
                <a:lnTo>
                  <a:pt x="159639" y="283845"/>
                </a:lnTo>
                <a:lnTo>
                  <a:pt x="131572" y="256413"/>
                </a:lnTo>
                <a:lnTo>
                  <a:pt x="62230" y="256413"/>
                </a:lnTo>
                <a:lnTo>
                  <a:pt x="62230" y="268859"/>
                </a:lnTo>
                <a:lnTo>
                  <a:pt x="11430" y="268859"/>
                </a:lnTo>
                <a:lnTo>
                  <a:pt x="11430" y="281178"/>
                </a:lnTo>
                <a:lnTo>
                  <a:pt x="0" y="281178"/>
                </a:lnTo>
                <a:lnTo>
                  <a:pt x="0" y="296291"/>
                </a:lnTo>
                <a:lnTo>
                  <a:pt x="17907" y="296291"/>
                </a:lnTo>
                <a:lnTo>
                  <a:pt x="17907" y="308229"/>
                </a:lnTo>
                <a:lnTo>
                  <a:pt x="37465" y="308229"/>
                </a:lnTo>
                <a:lnTo>
                  <a:pt x="37465" y="320929"/>
                </a:lnTo>
                <a:lnTo>
                  <a:pt x="75438" y="327787"/>
                </a:lnTo>
                <a:lnTo>
                  <a:pt x="152400" y="327787"/>
                </a:lnTo>
                <a:lnTo>
                  <a:pt x="164592" y="320929"/>
                </a:lnTo>
                <a:lnTo>
                  <a:pt x="173355" y="320929"/>
                </a:lnTo>
                <a:lnTo>
                  <a:pt x="173355" y="352933"/>
                </a:lnTo>
                <a:lnTo>
                  <a:pt x="249174" y="479044"/>
                </a:lnTo>
                <a:lnTo>
                  <a:pt x="426212" y="479044"/>
                </a:lnTo>
                <a:lnTo>
                  <a:pt x="502793" y="498221"/>
                </a:lnTo>
                <a:lnTo>
                  <a:pt x="502793" y="779526"/>
                </a:lnTo>
                <a:lnTo>
                  <a:pt x="527939" y="779526"/>
                </a:lnTo>
                <a:lnTo>
                  <a:pt x="527939" y="829818"/>
                </a:lnTo>
                <a:lnTo>
                  <a:pt x="553085" y="854837"/>
                </a:lnTo>
                <a:lnTo>
                  <a:pt x="553085" y="1304544"/>
                </a:lnTo>
                <a:lnTo>
                  <a:pt x="603377" y="1304544"/>
                </a:lnTo>
                <a:lnTo>
                  <a:pt x="603377" y="833882"/>
                </a:lnTo>
                <a:lnTo>
                  <a:pt x="578231" y="808736"/>
                </a:lnTo>
                <a:lnTo>
                  <a:pt x="578231" y="729234"/>
                </a:lnTo>
                <a:lnTo>
                  <a:pt x="553085" y="729234"/>
                </a:lnTo>
                <a:lnTo>
                  <a:pt x="553085" y="459232"/>
                </a:lnTo>
                <a:lnTo>
                  <a:pt x="432308" y="428752"/>
                </a:lnTo>
                <a:lnTo>
                  <a:pt x="277749" y="428752"/>
                </a:lnTo>
                <a:lnTo>
                  <a:pt x="223647" y="339217"/>
                </a:lnTo>
                <a:lnTo>
                  <a:pt x="223647" y="327660"/>
                </a:lnTo>
                <a:lnTo>
                  <a:pt x="410464" y="327660"/>
                </a:lnTo>
                <a:lnTo>
                  <a:pt x="427101" y="320929"/>
                </a:lnTo>
                <a:lnTo>
                  <a:pt x="520065" y="283845"/>
                </a:lnTo>
                <a:lnTo>
                  <a:pt x="536702" y="277241"/>
                </a:lnTo>
                <a:lnTo>
                  <a:pt x="589407" y="277241"/>
                </a:lnTo>
                <a:lnTo>
                  <a:pt x="662813" y="240411"/>
                </a:lnTo>
                <a:lnTo>
                  <a:pt x="676021" y="80137"/>
                </a:lnTo>
                <a:lnTo>
                  <a:pt x="707390" y="50419"/>
                </a:lnTo>
                <a:lnTo>
                  <a:pt x="720217" y="52578"/>
                </a:lnTo>
                <a:lnTo>
                  <a:pt x="730885" y="59182"/>
                </a:lnTo>
                <a:lnTo>
                  <a:pt x="738251" y="69342"/>
                </a:lnTo>
                <a:lnTo>
                  <a:pt x="741172" y="81915"/>
                </a:lnTo>
                <a:lnTo>
                  <a:pt x="741172" y="238760"/>
                </a:lnTo>
                <a:lnTo>
                  <a:pt x="818388" y="277241"/>
                </a:lnTo>
                <a:lnTo>
                  <a:pt x="870966" y="277241"/>
                </a:lnTo>
                <a:lnTo>
                  <a:pt x="997331" y="327660"/>
                </a:lnTo>
                <a:lnTo>
                  <a:pt x="1183894" y="327660"/>
                </a:lnTo>
                <a:lnTo>
                  <a:pt x="1183894" y="339217"/>
                </a:lnTo>
                <a:lnTo>
                  <a:pt x="1130046" y="428752"/>
                </a:lnTo>
                <a:lnTo>
                  <a:pt x="975487" y="428752"/>
                </a:lnTo>
                <a:lnTo>
                  <a:pt x="854710" y="459232"/>
                </a:lnTo>
                <a:lnTo>
                  <a:pt x="854710" y="1304544"/>
                </a:lnTo>
                <a:lnTo>
                  <a:pt x="905002" y="1304544"/>
                </a:lnTo>
                <a:lnTo>
                  <a:pt x="905002" y="498221"/>
                </a:lnTo>
                <a:lnTo>
                  <a:pt x="981710" y="479044"/>
                </a:lnTo>
                <a:lnTo>
                  <a:pt x="1158494" y="479044"/>
                </a:lnTo>
                <a:lnTo>
                  <a:pt x="1234313" y="352933"/>
                </a:lnTo>
                <a:lnTo>
                  <a:pt x="1234313" y="320929"/>
                </a:lnTo>
                <a:lnTo>
                  <a:pt x="1242949" y="320929"/>
                </a:lnTo>
                <a:lnTo>
                  <a:pt x="1255395" y="327787"/>
                </a:lnTo>
                <a:lnTo>
                  <a:pt x="1332484" y="327787"/>
                </a:lnTo>
                <a:lnTo>
                  <a:pt x="1370457" y="320929"/>
                </a:lnTo>
                <a:lnTo>
                  <a:pt x="1370457" y="308229"/>
                </a:lnTo>
                <a:lnTo>
                  <a:pt x="1390015" y="308229"/>
                </a:lnTo>
                <a:lnTo>
                  <a:pt x="1390015" y="296291"/>
                </a:lnTo>
                <a:lnTo>
                  <a:pt x="1402080" y="296291"/>
                </a:lnTo>
                <a:lnTo>
                  <a:pt x="1402080" y="283845"/>
                </a:lnTo>
                <a:lnTo>
                  <a:pt x="1402080" y="281178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491" y="1368627"/>
            <a:ext cx="3691254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491" y="2188269"/>
            <a:ext cx="13468985" cy="3877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2727" y="6747712"/>
            <a:ext cx="448437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4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80" y="2325623"/>
            <a:ext cx="7970520" cy="304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2727" y="6747712"/>
            <a:ext cx="448437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4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80" y="2325623"/>
            <a:ext cx="7970520" cy="304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1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5557" y="1629867"/>
            <a:ext cx="2274570" cy="1426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200" spc="35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9200" spc="3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9200" spc="-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9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8007" y="2913024"/>
            <a:ext cx="6247765" cy="399161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1045"/>
              </a:spcBef>
            </a:pPr>
            <a:r>
              <a:rPr dirty="0" sz="9200" spc="310"/>
              <a:t>“Brazilian </a:t>
            </a:r>
            <a:r>
              <a:rPr dirty="0" sz="9200" spc="-2760"/>
              <a:t> </a:t>
            </a:r>
            <a:r>
              <a:rPr dirty="0" sz="9200" spc="345"/>
              <a:t>D</a:t>
            </a:r>
            <a:r>
              <a:rPr dirty="0" sz="9200" spc="335"/>
              <a:t>ep</a:t>
            </a:r>
            <a:r>
              <a:rPr dirty="0" sz="9200" spc="350"/>
              <a:t>o</a:t>
            </a:r>
            <a:r>
              <a:rPr dirty="0" sz="9200" spc="345"/>
              <a:t>s</a:t>
            </a:r>
            <a:r>
              <a:rPr dirty="0" sz="9200" spc="340"/>
              <a:t>i</a:t>
            </a:r>
            <a:r>
              <a:rPr dirty="0" sz="9200" spc="345"/>
              <a:t>ta</a:t>
            </a:r>
            <a:r>
              <a:rPr dirty="0" sz="9200" spc="350"/>
              <a:t>r</a:t>
            </a:r>
            <a:r>
              <a:rPr dirty="0" sz="9200" spc="-5"/>
              <a:t>y  </a:t>
            </a:r>
            <a:r>
              <a:rPr dirty="0" sz="9200" spc="310"/>
              <a:t>Receipts”</a:t>
            </a:r>
            <a:endParaRPr sz="9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152119" y="9183623"/>
              <a:ext cx="4514215" cy="536575"/>
            </a:xfrm>
            <a:custGeom>
              <a:avLst/>
              <a:gdLst/>
              <a:ahLst/>
              <a:cxnLst/>
              <a:rect l="l" t="t" r="r" b="b"/>
              <a:pathLst>
                <a:path w="4514215" h="536575">
                  <a:moveTo>
                    <a:pt x="4514088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4514088" y="536447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123921" y="6324600"/>
              <a:ext cx="1402080" cy="1304925"/>
            </a:xfrm>
            <a:custGeom>
              <a:avLst/>
              <a:gdLst/>
              <a:ahLst/>
              <a:cxnLst/>
              <a:rect l="l" t="t" r="r" b="b"/>
              <a:pathLst>
                <a:path w="1402080" h="1304925">
                  <a:moveTo>
                    <a:pt x="1402080" y="281178"/>
                  </a:moveTo>
                  <a:lnTo>
                    <a:pt x="1396365" y="281178"/>
                  </a:lnTo>
                  <a:lnTo>
                    <a:pt x="1396365" y="268859"/>
                  </a:lnTo>
                  <a:lnTo>
                    <a:pt x="1345692" y="268859"/>
                  </a:lnTo>
                  <a:lnTo>
                    <a:pt x="1345692" y="256413"/>
                  </a:lnTo>
                  <a:lnTo>
                    <a:pt x="1276096" y="256413"/>
                  </a:lnTo>
                  <a:lnTo>
                    <a:pt x="1248283" y="283845"/>
                  </a:lnTo>
                  <a:lnTo>
                    <a:pt x="1234313" y="283845"/>
                  </a:lnTo>
                  <a:lnTo>
                    <a:pt x="1234313" y="277495"/>
                  </a:lnTo>
                  <a:lnTo>
                    <a:pt x="1007110" y="277495"/>
                  </a:lnTo>
                  <a:lnTo>
                    <a:pt x="880872" y="227076"/>
                  </a:lnTo>
                  <a:lnTo>
                    <a:pt x="830199" y="227076"/>
                  </a:lnTo>
                  <a:lnTo>
                    <a:pt x="791464" y="207645"/>
                  </a:lnTo>
                  <a:lnTo>
                    <a:pt x="791464" y="82931"/>
                  </a:lnTo>
                  <a:lnTo>
                    <a:pt x="785114" y="50673"/>
                  </a:lnTo>
                  <a:lnTo>
                    <a:pt x="784860" y="50419"/>
                  </a:lnTo>
                  <a:lnTo>
                    <a:pt x="767334" y="24257"/>
                  </a:lnTo>
                  <a:lnTo>
                    <a:pt x="740918" y="6477"/>
                  </a:lnTo>
                  <a:lnTo>
                    <a:pt x="708533" y="0"/>
                  </a:lnTo>
                  <a:lnTo>
                    <a:pt x="705993" y="0"/>
                  </a:lnTo>
                  <a:lnTo>
                    <a:pt x="651256" y="22733"/>
                  </a:lnTo>
                  <a:lnTo>
                    <a:pt x="625729" y="76327"/>
                  </a:lnTo>
                  <a:lnTo>
                    <a:pt x="614934" y="208280"/>
                  </a:lnTo>
                  <a:lnTo>
                    <a:pt x="577596" y="227076"/>
                  </a:lnTo>
                  <a:lnTo>
                    <a:pt x="527177" y="227076"/>
                  </a:lnTo>
                  <a:lnTo>
                    <a:pt x="400812" y="277495"/>
                  </a:lnTo>
                  <a:lnTo>
                    <a:pt x="173355" y="277495"/>
                  </a:lnTo>
                  <a:lnTo>
                    <a:pt x="173355" y="283845"/>
                  </a:lnTo>
                  <a:lnTo>
                    <a:pt x="159639" y="283845"/>
                  </a:lnTo>
                  <a:lnTo>
                    <a:pt x="131572" y="256413"/>
                  </a:lnTo>
                  <a:lnTo>
                    <a:pt x="62230" y="256413"/>
                  </a:lnTo>
                  <a:lnTo>
                    <a:pt x="62230" y="268859"/>
                  </a:lnTo>
                  <a:lnTo>
                    <a:pt x="11430" y="268859"/>
                  </a:lnTo>
                  <a:lnTo>
                    <a:pt x="11430" y="281178"/>
                  </a:lnTo>
                  <a:lnTo>
                    <a:pt x="0" y="281178"/>
                  </a:lnTo>
                  <a:lnTo>
                    <a:pt x="0" y="296291"/>
                  </a:lnTo>
                  <a:lnTo>
                    <a:pt x="17907" y="296291"/>
                  </a:lnTo>
                  <a:lnTo>
                    <a:pt x="17907" y="308229"/>
                  </a:lnTo>
                  <a:lnTo>
                    <a:pt x="37465" y="308229"/>
                  </a:lnTo>
                  <a:lnTo>
                    <a:pt x="37465" y="320929"/>
                  </a:lnTo>
                  <a:lnTo>
                    <a:pt x="75438" y="327787"/>
                  </a:lnTo>
                  <a:lnTo>
                    <a:pt x="152400" y="327787"/>
                  </a:lnTo>
                  <a:lnTo>
                    <a:pt x="164592" y="320929"/>
                  </a:lnTo>
                  <a:lnTo>
                    <a:pt x="173355" y="320929"/>
                  </a:lnTo>
                  <a:lnTo>
                    <a:pt x="173355" y="352933"/>
                  </a:lnTo>
                  <a:lnTo>
                    <a:pt x="249174" y="479044"/>
                  </a:lnTo>
                  <a:lnTo>
                    <a:pt x="426212" y="479044"/>
                  </a:lnTo>
                  <a:lnTo>
                    <a:pt x="502793" y="498221"/>
                  </a:lnTo>
                  <a:lnTo>
                    <a:pt x="502793" y="779526"/>
                  </a:lnTo>
                  <a:lnTo>
                    <a:pt x="527939" y="779526"/>
                  </a:lnTo>
                  <a:lnTo>
                    <a:pt x="527939" y="829818"/>
                  </a:lnTo>
                  <a:lnTo>
                    <a:pt x="553085" y="854837"/>
                  </a:lnTo>
                  <a:lnTo>
                    <a:pt x="553085" y="1304544"/>
                  </a:lnTo>
                  <a:lnTo>
                    <a:pt x="603377" y="1304544"/>
                  </a:lnTo>
                  <a:lnTo>
                    <a:pt x="603377" y="833882"/>
                  </a:lnTo>
                  <a:lnTo>
                    <a:pt x="578231" y="808736"/>
                  </a:lnTo>
                  <a:lnTo>
                    <a:pt x="578231" y="729234"/>
                  </a:lnTo>
                  <a:lnTo>
                    <a:pt x="553085" y="729234"/>
                  </a:lnTo>
                  <a:lnTo>
                    <a:pt x="553085" y="459232"/>
                  </a:lnTo>
                  <a:lnTo>
                    <a:pt x="432308" y="428752"/>
                  </a:lnTo>
                  <a:lnTo>
                    <a:pt x="277749" y="428752"/>
                  </a:lnTo>
                  <a:lnTo>
                    <a:pt x="223647" y="339217"/>
                  </a:lnTo>
                  <a:lnTo>
                    <a:pt x="223647" y="327660"/>
                  </a:lnTo>
                  <a:lnTo>
                    <a:pt x="410464" y="327660"/>
                  </a:lnTo>
                  <a:lnTo>
                    <a:pt x="427101" y="320929"/>
                  </a:lnTo>
                  <a:lnTo>
                    <a:pt x="520065" y="283845"/>
                  </a:lnTo>
                  <a:lnTo>
                    <a:pt x="536702" y="277241"/>
                  </a:lnTo>
                  <a:lnTo>
                    <a:pt x="589407" y="277241"/>
                  </a:lnTo>
                  <a:lnTo>
                    <a:pt x="662813" y="240411"/>
                  </a:lnTo>
                  <a:lnTo>
                    <a:pt x="676021" y="80137"/>
                  </a:lnTo>
                  <a:lnTo>
                    <a:pt x="707390" y="50419"/>
                  </a:lnTo>
                  <a:lnTo>
                    <a:pt x="720217" y="52578"/>
                  </a:lnTo>
                  <a:lnTo>
                    <a:pt x="730885" y="59182"/>
                  </a:lnTo>
                  <a:lnTo>
                    <a:pt x="738251" y="69342"/>
                  </a:lnTo>
                  <a:lnTo>
                    <a:pt x="741172" y="81915"/>
                  </a:lnTo>
                  <a:lnTo>
                    <a:pt x="741172" y="238760"/>
                  </a:lnTo>
                  <a:lnTo>
                    <a:pt x="818388" y="277241"/>
                  </a:lnTo>
                  <a:lnTo>
                    <a:pt x="870966" y="277241"/>
                  </a:lnTo>
                  <a:lnTo>
                    <a:pt x="997331" y="327660"/>
                  </a:lnTo>
                  <a:lnTo>
                    <a:pt x="1183894" y="327660"/>
                  </a:lnTo>
                  <a:lnTo>
                    <a:pt x="1183894" y="339217"/>
                  </a:lnTo>
                  <a:lnTo>
                    <a:pt x="1130046" y="428752"/>
                  </a:lnTo>
                  <a:lnTo>
                    <a:pt x="975487" y="428752"/>
                  </a:lnTo>
                  <a:lnTo>
                    <a:pt x="854710" y="459232"/>
                  </a:lnTo>
                  <a:lnTo>
                    <a:pt x="854710" y="1304544"/>
                  </a:lnTo>
                  <a:lnTo>
                    <a:pt x="905002" y="1304544"/>
                  </a:lnTo>
                  <a:lnTo>
                    <a:pt x="905002" y="498221"/>
                  </a:lnTo>
                  <a:lnTo>
                    <a:pt x="981710" y="479044"/>
                  </a:lnTo>
                  <a:lnTo>
                    <a:pt x="1158494" y="479044"/>
                  </a:lnTo>
                  <a:lnTo>
                    <a:pt x="1234313" y="352933"/>
                  </a:lnTo>
                  <a:lnTo>
                    <a:pt x="1234313" y="320929"/>
                  </a:lnTo>
                  <a:lnTo>
                    <a:pt x="1242949" y="320929"/>
                  </a:lnTo>
                  <a:lnTo>
                    <a:pt x="1255395" y="327787"/>
                  </a:lnTo>
                  <a:lnTo>
                    <a:pt x="1332484" y="327787"/>
                  </a:lnTo>
                  <a:lnTo>
                    <a:pt x="1370457" y="320929"/>
                  </a:lnTo>
                  <a:lnTo>
                    <a:pt x="1370457" y="308229"/>
                  </a:lnTo>
                  <a:lnTo>
                    <a:pt x="1390015" y="308229"/>
                  </a:lnTo>
                  <a:lnTo>
                    <a:pt x="1390015" y="296291"/>
                  </a:lnTo>
                  <a:lnTo>
                    <a:pt x="1402080" y="296291"/>
                  </a:lnTo>
                  <a:lnTo>
                    <a:pt x="1402080" y="283845"/>
                  </a:lnTo>
                  <a:lnTo>
                    <a:pt x="1402080" y="28117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1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5"/>
              <a:t>Definição: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37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29"/>
              </a:spcBef>
            </a:pPr>
            <a:r>
              <a:rPr dirty="0" spc="265"/>
              <a:t>“São</a:t>
            </a:r>
            <a:r>
              <a:rPr dirty="0" spc="640"/>
              <a:t> </a:t>
            </a:r>
            <a:r>
              <a:rPr dirty="0" spc="320"/>
              <a:t>certificados</a:t>
            </a:r>
            <a:r>
              <a:rPr dirty="0" spc="660"/>
              <a:t> </a:t>
            </a:r>
            <a:r>
              <a:rPr dirty="0" spc="229"/>
              <a:t>que</a:t>
            </a:r>
            <a:r>
              <a:rPr dirty="0" spc="695"/>
              <a:t> </a:t>
            </a:r>
            <a:r>
              <a:rPr dirty="0" spc="320"/>
              <a:t>representam</a:t>
            </a:r>
          </a:p>
          <a:p>
            <a:pPr marL="12700">
              <a:lnSpc>
                <a:spcPct val="100000"/>
              </a:lnSpc>
              <a:spcBef>
                <a:spcPts val="3629"/>
              </a:spcBef>
            </a:pPr>
            <a:r>
              <a:rPr dirty="0" spc="280"/>
              <a:t>ações</a:t>
            </a:r>
            <a:r>
              <a:rPr dirty="0" spc="650"/>
              <a:t> </a:t>
            </a:r>
            <a:r>
              <a:rPr dirty="0" spc="305"/>
              <a:t>emitidas</a:t>
            </a:r>
            <a:r>
              <a:rPr dirty="0" spc="680"/>
              <a:t> </a:t>
            </a:r>
            <a:r>
              <a:rPr dirty="0" spc="229"/>
              <a:t>por</a:t>
            </a:r>
            <a:r>
              <a:rPr dirty="0" spc="670"/>
              <a:t> </a:t>
            </a:r>
            <a:r>
              <a:rPr dirty="0" spc="305"/>
              <a:t>empresas</a:t>
            </a:r>
          </a:p>
          <a:p>
            <a:pPr marL="12700">
              <a:lnSpc>
                <a:spcPct val="100000"/>
              </a:lnSpc>
              <a:spcBef>
                <a:spcPts val="3625"/>
              </a:spcBef>
            </a:pPr>
            <a:r>
              <a:rPr dirty="0" spc="320"/>
              <a:t>estrangeiras</a:t>
            </a:r>
            <a:r>
              <a:rPr dirty="0" spc="650"/>
              <a:t> </a:t>
            </a:r>
            <a:r>
              <a:rPr dirty="0" spc="229"/>
              <a:t>que</a:t>
            </a:r>
            <a:r>
              <a:rPr dirty="0" spc="710"/>
              <a:t> </a:t>
            </a:r>
            <a:r>
              <a:rPr dirty="0" spc="235"/>
              <a:t>são</a:t>
            </a:r>
            <a:r>
              <a:rPr dirty="0" spc="665"/>
              <a:t> </a:t>
            </a:r>
            <a:r>
              <a:rPr dirty="0" spc="315"/>
              <a:t>negociadas</a:t>
            </a:r>
            <a:r>
              <a:rPr dirty="0" spc="650"/>
              <a:t> </a:t>
            </a:r>
            <a:r>
              <a:rPr dirty="0" spc="260"/>
              <a:t>aqui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1491" y="6499936"/>
            <a:ext cx="99879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180" b="1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dirty="0" sz="5400" spc="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400" spc="300" b="1">
                <a:solidFill>
                  <a:srgbClr val="FFFFFF"/>
                </a:solidFill>
                <a:latin typeface="Trebuchet MS"/>
                <a:cs typeface="Trebuchet MS"/>
              </a:rPr>
              <a:t>Brasil,</a:t>
            </a:r>
            <a:r>
              <a:rPr dirty="0" sz="5400" spc="6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400" spc="180" b="1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dirty="0" sz="5400" spc="6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400" spc="290" b="1">
                <a:solidFill>
                  <a:srgbClr val="FFFFFF"/>
                </a:solidFill>
                <a:latin typeface="Trebuchet MS"/>
                <a:cs typeface="Trebuchet MS"/>
              </a:rPr>
              <a:t>pregão</a:t>
            </a:r>
            <a:r>
              <a:rPr dirty="0" sz="5400" spc="6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400" spc="180" b="1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dirty="0" sz="5400" spc="6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5400" spc="235" b="1">
                <a:solidFill>
                  <a:srgbClr val="FFFFFF"/>
                </a:solidFill>
                <a:latin typeface="Trebuchet MS"/>
                <a:cs typeface="Trebuchet MS"/>
              </a:rPr>
              <a:t>B3”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52119" y="9183623"/>
            <a:ext cx="4514215" cy="536575"/>
          </a:xfrm>
          <a:prstGeom prst="rect">
            <a:avLst/>
          </a:prstGeom>
          <a:solidFill>
            <a:srgbClr val="0DFDC1">
              <a:alpha val="7294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1780"/>
              </a:lnSpc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7620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23921" y="6324600"/>
            <a:ext cx="1402080" cy="1304925"/>
          </a:xfrm>
          <a:custGeom>
            <a:avLst/>
            <a:gdLst/>
            <a:ahLst/>
            <a:cxnLst/>
            <a:rect l="l" t="t" r="r" b="b"/>
            <a:pathLst>
              <a:path w="1402080" h="1304925">
                <a:moveTo>
                  <a:pt x="1402080" y="281178"/>
                </a:moveTo>
                <a:lnTo>
                  <a:pt x="1396365" y="281178"/>
                </a:lnTo>
                <a:lnTo>
                  <a:pt x="1396365" y="268859"/>
                </a:lnTo>
                <a:lnTo>
                  <a:pt x="1345692" y="268859"/>
                </a:lnTo>
                <a:lnTo>
                  <a:pt x="1345692" y="256413"/>
                </a:lnTo>
                <a:lnTo>
                  <a:pt x="1276096" y="256413"/>
                </a:lnTo>
                <a:lnTo>
                  <a:pt x="1248283" y="283845"/>
                </a:lnTo>
                <a:lnTo>
                  <a:pt x="1234313" y="283845"/>
                </a:lnTo>
                <a:lnTo>
                  <a:pt x="1234313" y="277495"/>
                </a:lnTo>
                <a:lnTo>
                  <a:pt x="1007110" y="277495"/>
                </a:lnTo>
                <a:lnTo>
                  <a:pt x="880872" y="227076"/>
                </a:lnTo>
                <a:lnTo>
                  <a:pt x="830199" y="227076"/>
                </a:lnTo>
                <a:lnTo>
                  <a:pt x="791464" y="207645"/>
                </a:lnTo>
                <a:lnTo>
                  <a:pt x="791464" y="82931"/>
                </a:lnTo>
                <a:lnTo>
                  <a:pt x="785114" y="50673"/>
                </a:lnTo>
                <a:lnTo>
                  <a:pt x="784860" y="50419"/>
                </a:lnTo>
                <a:lnTo>
                  <a:pt x="767334" y="24257"/>
                </a:lnTo>
                <a:lnTo>
                  <a:pt x="740918" y="6477"/>
                </a:lnTo>
                <a:lnTo>
                  <a:pt x="708533" y="0"/>
                </a:lnTo>
                <a:lnTo>
                  <a:pt x="705993" y="0"/>
                </a:lnTo>
                <a:lnTo>
                  <a:pt x="651256" y="22733"/>
                </a:lnTo>
                <a:lnTo>
                  <a:pt x="625729" y="76327"/>
                </a:lnTo>
                <a:lnTo>
                  <a:pt x="614934" y="208280"/>
                </a:lnTo>
                <a:lnTo>
                  <a:pt x="577596" y="227076"/>
                </a:lnTo>
                <a:lnTo>
                  <a:pt x="527177" y="227076"/>
                </a:lnTo>
                <a:lnTo>
                  <a:pt x="400812" y="277495"/>
                </a:lnTo>
                <a:lnTo>
                  <a:pt x="173355" y="277495"/>
                </a:lnTo>
                <a:lnTo>
                  <a:pt x="173355" y="283845"/>
                </a:lnTo>
                <a:lnTo>
                  <a:pt x="159639" y="283845"/>
                </a:lnTo>
                <a:lnTo>
                  <a:pt x="131572" y="256413"/>
                </a:lnTo>
                <a:lnTo>
                  <a:pt x="62230" y="256413"/>
                </a:lnTo>
                <a:lnTo>
                  <a:pt x="62230" y="268859"/>
                </a:lnTo>
                <a:lnTo>
                  <a:pt x="11430" y="268859"/>
                </a:lnTo>
                <a:lnTo>
                  <a:pt x="11430" y="281178"/>
                </a:lnTo>
                <a:lnTo>
                  <a:pt x="0" y="281178"/>
                </a:lnTo>
                <a:lnTo>
                  <a:pt x="0" y="296291"/>
                </a:lnTo>
                <a:lnTo>
                  <a:pt x="17907" y="296291"/>
                </a:lnTo>
                <a:lnTo>
                  <a:pt x="17907" y="308229"/>
                </a:lnTo>
                <a:lnTo>
                  <a:pt x="37465" y="308229"/>
                </a:lnTo>
                <a:lnTo>
                  <a:pt x="37465" y="320929"/>
                </a:lnTo>
                <a:lnTo>
                  <a:pt x="75438" y="327787"/>
                </a:lnTo>
                <a:lnTo>
                  <a:pt x="152400" y="327787"/>
                </a:lnTo>
                <a:lnTo>
                  <a:pt x="164592" y="320929"/>
                </a:lnTo>
                <a:lnTo>
                  <a:pt x="173355" y="320929"/>
                </a:lnTo>
                <a:lnTo>
                  <a:pt x="173355" y="352933"/>
                </a:lnTo>
                <a:lnTo>
                  <a:pt x="249174" y="479044"/>
                </a:lnTo>
                <a:lnTo>
                  <a:pt x="426212" y="479044"/>
                </a:lnTo>
                <a:lnTo>
                  <a:pt x="502793" y="498221"/>
                </a:lnTo>
                <a:lnTo>
                  <a:pt x="502793" y="779526"/>
                </a:lnTo>
                <a:lnTo>
                  <a:pt x="527939" y="779526"/>
                </a:lnTo>
                <a:lnTo>
                  <a:pt x="527939" y="829818"/>
                </a:lnTo>
                <a:lnTo>
                  <a:pt x="553085" y="854837"/>
                </a:lnTo>
                <a:lnTo>
                  <a:pt x="553085" y="1304544"/>
                </a:lnTo>
                <a:lnTo>
                  <a:pt x="603377" y="1304544"/>
                </a:lnTo>
                <a:lnTo>
                  <a:pt x="603377" y="833882"/>
                </a:lnTo>
                <a:lnTo>
                  <a:pt x="578231" y="808736"/>
                </a:lnTo>
                <a:lnTo>
                  <a:pt x="578231" y="729234"/>
                </a:lnTo>
                <a:lnTo>
                  <a:pt x="553085" y="729234"/>
                </a:lnTo>
                <a:lnTo>
                  <a:pt x="553085" y="459232"/>
                </a:lnTo>
                <a:lnTo>
                  <a:pt x="432308" y="428752"/>
                </a:lnTo>
                <a:lnTo>
                  <a:pt x="277749" y="428752"/>
                </a:lnTo>
                <a:lnTo>
                  <a:pt x="223647" y="339217"/>
                </a:lnTo>
                <a:lnTo>
                  <a:pt x="223647" y="327660"/>
                </a:lnTo>
                <a:lnTo>
                  <a:pt x="410464" y="327660"/>
                </a:lnTo>
                <a:lnTo>
                  <a:pt x="427101" y="320929"/>
                </a:lnTo>
                <a:lnTo>
                  <a:pt x="520065" y="283845"/>
                </a:lnTo>
                <a:lnTo>
                  <a:pt x="536702" y="277241"/>
                </a:lnTo>
                <a:lnTo>
                  <a:pt x="589407" y="277241"/>
                </a:lnTo>
                <a:lnTo>
                  <a:pt x="662813" y="240411"/>
                </a:lnTo>
                <a:lnTo>
                  <a:pt x="676021" y="80137"/>
                </a:lnTo>
                <a:lnTo>
                  <a:pt x="707390" y="50419"/>
                </a:lnTo>
                <a:lnTo>
                  <a:pt x="720217" y="52578"/>
                </a:lnTo>
                <a:lnTo>
                  <a:pt x="730885" y="59182"/>
                </a:lnTo>
                <a:lnTo>
                  <a:pt x="738251" y="69342"/>
                </a:lnTo>
                <a:lnTo>
                  <a:pt x="741172" y="81915"/>
                </a:lnTo>
                <a:lnTo>
                  <a:pt x="741172" y="238760"/>
                </a:lnTo>
                <a:lnTo>
                  <a:pt x="818388" y="277241"/>
                </a:lnTo>
                <a:lnTo>
                  <a:pt x="870966" y="277241"/>
                </a:lnTo>
                <a:lnTo>
                  <a:pt x="997331" y="327660"/>
                </a:lnTo>
                <a:lnTo>
                  <a:pt x="1183894" y="327660"/>
                </a:lnTo>
                <a:lnTo>
                  <a:pt x="1183894" y="339217"/>
                </a:lnTo>
                <a:lnTo>
                  <a:pt x="1130046" y="428752"/>
                </a:lnTo>
                <a:lnTo>
                  <a:pt x="975487" y="428752"/>
                </a:lnTo>
                <a:lnTo>
                  <a:pt x="854710" y="459232"/>
                </a:lnTo>
                <a:lnTo>
                  <a:pt x="854710" y="1304544"/>
                </a:lnTo>
                <a:lnTo>
                  <a:pt x="905002" y="1304544"/>
                </a:lnTo>
                <a:lnTo>
                  <a:pt x="905002" y="498221"/>
                </a:lnTo>
                <a:lnTo>
                  <a:pt x="981710" y="479044"/>
                </a:lnTo>
                <a:lnTo>
                  <a:pt x="1158494" y="479044"/>
                </a:lnTo>
                <a:lnTo>
                  <a:pt x="1234313" y="352933"/>
                </a:lnTo>
                <a:lnTo>
                  <a:pt x="1234313" y="320929"/>
                </a:lnTo>
                <a:lnTo>
                  <a:pt x="1242949" y="320929"/>
                </a:lnTo>
                <a:lnTo>
                  <a:pt x="1255395" y="327787"/>
                </a:lnTo>
                <a:lnTo>
                  <a:pt x="1332484" y="327787"/>
                </a:lnTo>
                <a:lnTo>
                  <a:pt x="1370457" y="320929"/>
                </a:lnTo>
                <a:lnTo>
                  <a:pt x="1370457" y="308229"/>
                </a:lnTo>
                <a:lnTo>
                  <a:pt x="1390015" y="308229"/>
                </a:lnTo>
                <a:lnTo>
                  <a:pt x="1390015" y="296291"/>
                </a:lnTo>
                <a:lnTo>
                  <a:pt x="1402080" y="296291"/>
                </a:lnTo>
                <a:lnTo>
                  <a:pt x="1402080" y="283845"/>
                </a:lnTo>
                <a:lnTo>
                  <a:pt x="1402080" y="281178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81962" y="9709856"/>
            <a:ext cx="143446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35"/>
              </a:lnSpc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61390" y="7493965"/>
            <a:ext cx="4471035" cy="1609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1491" y="1368627"/>
            <a:ext cx="1113345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Resolução</a:t>
            </a:r>
            <a:r>
              <a:rPr dirty="0" spc="635"/>
              <a:t> </a:t>
            </a:r>
            <a:r>
              <a:rPr dirty="0" spc="240"/>
              <a:t>CMN</a:t>
            </a:r>
            <a:r>
              <a:rPr dirty="0" spc="640"/>
              <a:t> </a:t>
            </a:r>
            <a:r>
              <a:rPr dirty="0" spc="180"/>
              <a:t>nº</a:t>
            </a:r>
            <a:r>
              <a:rPr dirty="0" spc="685"/>
              <a:t> </a:t>
            </a:r>
            <a:r>
              <a:rPr dirty="0" spc="320"/>
              <a:t>4.963/2021: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1491" y="2825953"/>
            <a:ext cx="11172190" cy="32042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59889" algn="l"/>
                <a:tab pos="2662555" algn="l"/>
                <a:tab pos="3576320" algn="l"/>
                <a:tab pos="6418580" algn="l"/>
                <a:tab pos="7292975" algn="l"/>
              </a:tabLst>
            </a:pP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dirty="0" sz="4000" spc="-84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265" b="1">
                <a:solidFill>
                  <a:srgbClr val="FFFFFF"/>
                </a:solidFill>
                <a:latin typeface="Trebuchet MS"/>
                <a:cs typeface="Trebuchet MS"/>
              </a:rPr>
              <a:t>Art.	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dirty="0" sz="4000" spc="-84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º	</a:t>
            </a:r>
            <a:r>
              <a:rPr dirty="0" sz="4000" spc="175" b="1">
                <a:solidFill>
                  <a:srgbClr val="FFFFFF"/>
                </a:solidFill>
                <a:latin typeface="Trebuchet MS"/>
                <a:cs typeface="Trebuchet MS"/>
              </a:rPr>
              <a:t>No	</a:t>
            </a:r>
            <a:r>
              <a:rPr dirty="0" sz="4000" spc="315" b="1">
                <a:solidFill>
                  <a:srgbClr val="FFFFFF"/>
                </a:solidFill>
                <a:latin typeface="Trebuchet MS"/>
                <a:cs typeface="Trebuchet MS"/>
              </a:rPr>
              <a:t>segmento	</a:t>
            </a:r>
            <a:r>
              <a:rPr dirty="0" sz="4000" spc="180" b="1">
                <a:solidFill>
                  <a:srgbClr val="FFFFFF"/>
                </a:solidFill>
                <a:latin typeface="Trebuchet MS"/>
                <a:cs typeface="Trebuchet MS"/>
              </a:rPr>
              <a:t>de	</a:t>
            </a:r>
            <a:r>
              <a:rPr dirty="0" sz="4000" spc="325" b="1">
                <a:solidFill>
                  <a:srgbClr val="FFFFFF"/>
                </a:solidFill>
                <a:latin typeface="Trebuchet MS"/>
                <a:cs typeface="Trebuchet MS"/>
              </a:rPr>
              <a:t>investimentos</a:t>
            </a:r>
            <a:endParaRPr sz="4000">
              <a:latin typeface="Trebuchet MS"/>
              <a:cs typeface="Trebuchet MS"/>
            </a:endParaRPr>
          </a:p>
          <a:p>
            <a:pPr marL="12700" marR="205104">
              <a:lnSpc>
                <a:spcPct val="210600"/>
              </a:lnSpc>
              <a:tabLst>
                <a:tab pos="886460" algn="l"/>
                <a:tab pos="1145540" algn="l"/>
                <a:tab pos="3521710" algn="l"/>
                <a:tab pos="3615690" algn="l"/>
                <a:tab pos="4392295" algn="l"/>
                <a:tab pos="6046470" algn="l"/>
                <a:tab pos="6924040" algn="l"/>
                <a:tab pos="7492365" algn="l"/>
                <a:tab pos="8625205" algn="l"/>
              </a:tabLst>
            </a:pP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xt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õ</a:t>
            </a:r>
            <a:r>
              <a:rPr dirty="0" sz="4000" spc="3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dirty="0" sz="4000" spc="240" b="1">
                <a:solidFill>
                  <a:srgbClr val="FFFFFF"/>
                </a:solidFill>
                <a:latin typeface="Trebuchet MS"/>
                <a:cs typeface="Trebuchet MS"/>
              </a:rPr>
              <a:t>dos	</a:t>
            </a:r>
            <a:r>
              <a:rPr dirty="0" sz="4000" spc="310" b="1">
                <a:solidFill>
                  <a:srgbClr val="FFFFFF"/>
                </a:solidFill>
                <a:latin typeface="Trebuchet MS"/>
                <a:cs typeface="Trebuchet MS"/>
              </a:rPr>
              <a:t>regimes	</a:t>
            </a:r>
            <a:r>
              <a:rPr dirty="0" sz="4000" spc="315" b="1">
                <a:solidFill>
                  <a:srgbClr val="FFFFFF"/>
                </a:solidFill>
                <a:latin typeface="Trebuchet MS"/>
                <a:cs typeface="Trebuchet MS"/>
              </a:rPr>
              <a:t>próprios	</a:t>
            </a:r>
            <a:r>
              <a:rPr dirty="0" sz="4000" spc="180" b="1">
                <a:solidFill>
                  <a:srgbClr val="FFFFFF"/>
                </a:solidFill>
                <a:latin typeface="Trebuchet MS"/>
                <a:cs typeface="Trebuchet MS"/>
              </a:rPr>
              <a:t>de	</a:t>
            </a:r>
            <a:r>
              <a:rPr dirty="0" sz="4000" spc="320" b="1">
                <a:solidFill>
                  <a:srgbClr val="FFFFFF"/>
                </a:solidFill>
                <a:latin typeface="Trebuchet MS"/>
                <a:cs typeface="Trebuchet MS"/>
              </a:rPr>
              <a:t>previdência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491" y="6676720"/>
            <a:ext cx="1050226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16100" algn="l"/>
                <a:tab pos="6071235" algn="l"/>
                <a:tab pos="6913245" algn="l"/>
                <a:tab pos="8760460" algn="l"/>
                <a:tab pos="9633585" algn="l"/>
              </a:tabLst>
            </a:pP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000" spc="33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75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4000" spc="-8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1491" y="7960309"/>
            <a:ext cx="1027176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89050" algn="l"/>
                <a:tab pos="2708910" algn="l"/>
                <a:tab pos="3841750" algn="l"/>
                <a:tab pos="5836920" algn="l"/>
                <a:tab pos="6711315" algn="l"/>
                <a:tab pos="9392285" algn="l"/>
              </a:tabLst>
            </a:pP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4000" spc="-84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4000" spc="-8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52119" y="9183623"/>
            <a:ext cx="4514215" cy="536575"/>
          </a:xfrm>
          <a:prstGeom prst="rect">
            <a:avLst/>
          </a:prstGeom>
          <a:solidFill>
            <a:srgbClr val="0DFDC1">
              <a:alpha val="7294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1780"/>
              </a:lnSpc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7620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23921" y="6324600"/>
            <a:ext cx="1402080" cy="1304925"/>
          </a:xfrm>
          <a:custGeom>
            <a:avLst/>
            <a:gdLst/>
            <a:ahLst/>
            <a:cxnLst/>
            <a:rect l="l" t="t" r="r" b="b"/>
            <a:pathLst>
              <a:path w="1402080" h="1304925">
                <a:moveTo>
                  <a:pt x="1402080" y="281178"/>
                </a:moveTo>
                <a:lnTo>
                  <a:pt x="1396365" y="281178"/>
                </a:lnTo>
                <a:lnTo>
                  <a:pt x="1396365" y="268859"/>
                </a:lnTo>
                <a:lnTo>
                  <a:pt x="1345692" y="268859"/>
                </a:lnTo>
                <a:lnTo>
                  <a:pt x="1345692" y="256413"/>
                </a:lnTo>
                <a:lnTo>
                  <a:pt x="1276096" y="256413"/>
                </a:lnTo>
                <a:lnTo>
                  <a:pt x="1248283" y="283845"/>
                </a:lnTo>
                <a:lnTo>
                  <a:pt x="1234313" y="283845"/>
                </a:lnTo>
                <a:lnTo>
                  <a:pt x="1234313" y="277495"/>
                </a:lnTo>
                <a:lnTo>
                  <a:pt x="1007110" y="277495"/>
                </a:lnTo>
                <a:lnTo>
                  <a:pt x="880872" y="227076"/>
                </a:lnTo>
                <a:lnTo>
                  <a:pt x="830199" y="227076"/>
                </a:lnTo>
                <a:lnTo>
                  <a:pt x="791464" y="207645"/>
                </a:lnTo>
                <a:lnTo>
                  <a:pt x="791464" y="82931"/>
                </a:lnTo>
                <a:lnTo>
                  <a:pt x="785114" y="50673"/>
                </a:lnTo>
                <a:lnTo>
                  <a:pt x="784860" y="50419"/>
                </a:lnTo>
                <a:lnTo>
                  <a:pt x="767334" y="24257"/>
                </a:lnTo>
                <a:lnTo>
                  <a:pt x="740918" y="6477"/>
                </a:lnTo>
                <a:lnTo>
                  <a:pt x="708533" y="0"/>
                </a:lnTo>
                <a:lnTo>
                  <a:pt x="705993" y="0"/>
                </a:lnTo>
                <a:lnTo>
                  <a:pt x="651256" y="22733"/>
                </a:lnTo>
                <a:lnTo>
                  <a:pt x="625729" y="76327"/>
                </a:lnTo>
                <a:lnTo>
                  <a:pt x="614934" y="208280"/>
                </a:lnTo>
                <a:lnTo>
                  <a:pt x="577596" y="227076"/>
                </a:lnTo>
                <a:lnTo>
                  <a:pt x="527177" y="227076"/>
                </a:lnTo>
                <a:lnTo>
                  <a:pt x="400812" y="277495"/>
                </a:lnTo>
                <a:lnTo>
                  <a:pt x="173355" y="277495"/>
                </a:lnTo>
                <a:lnTo>
                  <a:pt x="173355" y="283845"/>
                </a:lnTo>
                <a:lnTo>
                  <a:pt x="159639" y="283845"/>
                </a:lnTo>
                <a:lnTo>
                  <a:pt x="131572" y="256413"/>
                </a:lnTo>
                <a:lnTo>
                  <a:pt x="62230" y="256413"/>
                </a:lnTo>
                <a:lnTo>
                  <a:pt x="62230" y="268859"/>
                </a:lnTo>
                <a:lnTo>
                  <a:pt x="11430" y="268859"/>
                </a:lnTo>
                <a:lnTo>
                  <a:pt x="11430" y="281178"/>
                </a:lnTo>
                <a:lnTo>
                  <a:pt x="0" y="281178"/>
                </a:lnTo>
                <a:lnTo>
                  <a:pt x="0" y="296291"/>
                </a:lnTo>
                <a:lnTo>
                  <a:pt x="17907" y="296291"/>
                </a:lnTo>
                <a:lnTo>
                  <a:pt x="17907" y="308229"/>
                </a:lnTo>
                <a:lnTo>
                  <a:pt x="37465" y="308229"/>
                </a:lnTo>
                <a:lnTo>
                  <a:pt x="37465" y="320929"/>
                </a:lnTo>
                <a:lnTo>
                  <a:pt x="75438" y="327787"/>
                </a:lnTo>
                <a:lnTo>
                  <a:pt x="152400" y="327787"/>
                </a:lnTo>
                <a:lnTo>
                  <a:pt x="164592" y="320929"/>
                </a:lnTo>
                <a:lnTo>
                  <a:pt x="173355" y="320929"/>
                </a:lnTo>
                <a:lnTo>
                  <a:pt x="173355" y="352933"/>
                </a:lnTo>
                <a:lnTo>
                  <a:pt x="249174" y="479044"/>
                </a:lnTo>
                <a:lnTo>
                  <a:pt x="426212" y="479044"/>
                </a:lnTo>
                <a:lnTo>
                  <a:pt x="502793" y="498221"/>
                </a:lnTo>
                <a:lnTo>
                  <a:pt x="502793" y="779526"/>
                </a:lnTo>
                <a:lnTo>
                  <a:pt x="527939" y="779526"/>
                </a:lnTo>
                <a:lnTo>
                  <a:pt x="527939" y="829818"/>
                </a:lnTo>
                <a:lnTo>
                  <a:pt x="553085" y="854837"/>
                </a:lnTo>
                <a:lnTo>
                  <a:pt x="553085" y="1304544"/>
                </a:lnTo>
                <a:lnTo>
                  <a:pt x="603377" y="1304544"/>
                </a:lnTo>
                <a:lnTo>
                  <a:pt x="603377" y="833882"/>
                </a:lnTo>
                <a:lnTo>
                  <a:pt x="578231" y="808736"/>
                </a:lnTo>
                <a:lnTo>
                  <a:pt x="578231" y="729234"/>
                </a:lnTo>
                <a:lnTo>
                  <a:pt x="553085" y="729234"/>
                </a:lnTo>
                <a:lnTo>
                  <a:pt x="553085" y="459232"/>
                </a:lnTo>
                <a:lnTo>
                  <a:pt x="432308" y="428752"/>
                </a:lnTo>
                <a:lnTo>
                  <a:pt x="277749" y="428752"/>
                </a:lnTo>
                <a:lnTo>
                  <a:pt x="223647" y="339217"/>
                </a:lnTo>
                <a:lnTo>
                  <a:pt x="223647" y="327660"/>
                </a:lnTo>
                <a:lnTo>
                  <a:pt x="410464" y="327660"/>
                </a:lnTo>
                <a:lnTo>
                  <a:pt x="427101" y="320929"/>
                </a:lnTo>
                <a:lnTo>
                  <a:pt x="520065" y="283845"/>
                </a:lnTo>
                <a:lnTo>
                  <a:pt x="536702" y="277241"/>
                </a:lnTo>
                <a:lnTo>
                  <a:pt x="589407" y="277241"/>
                </a:lnTo>
                <a:lnTo>
                  <a:pt x="662813" y="240411"/>
                </a:lnTo>
                <a:lnTo>
                  <a:pt x="676021" y="80137"/>
                </a:lnTo>
                <a:lnTo>
                  <a:pt x="707390" y="50419"/>
                </a:lnTo>
                <a:lnTo>
                  <a:pt x="720217" y="52578"/>
                </a:lnTo>
                <a:lnTo>
                  <a:pt x="730885" y="59182"/>
                </a:lnTo>
                <a:lnTo>
                  <a:pt x="738251" y="69342"/>
                </a:lnTo>
                <a:lnTo>
                  <a:pt x="741172" y="81915"/>
                </a:lnTo>
                <a:lnTo>
                  <a:pt x="741172" y="238760"/>
                </a:lnTo>
                <a:lnTo>
                  <a:pt x="818388" y="277241"/>
                </a:lnTo>
                <a:lnTo>
                  <a:pt x="870966" y="277241"/>
                </a:lnTo>
                <a:lnTo>
                  <a:pt x="997331" y="327660"/>
                </a:lnTo>
                <a:lnTo>
                  <a:pt x="1183894" y="327660"/>
                </a:lnTo>
                <a:lnTo>
                  <a:pt x="1183894" y="339217"/>
                </a:lnTo>
                <a:lnTo>
                  <a:pt x="1130046" y="428752"/>
                </a:lnTo>
                <a:lnTo>
                  <a:pt x="975487" y="428752"/>
                </a:lnTo>
                <a:lnTo>
                  <a:pt x="854710" y="459232"/>
                </a:lnTo>
                <a:lnTo>
                  <a:pt x="854710" y="1304544"/>
                </a:lnTo>
                <a:lnTo>
                  <a:pt x="905002" y="1304544"/>
                </a:lnTo>
                <a:lnTo>
                  <a:pt x="905002" y="498221"/>
                </a:lnTo>
                <a:lnTo>
                  <a:pt x="981710" y="479044"/>
                </a:lnTo>
                <a:lnTo>
                  <a:pt x="1158494" y="479044"/>
                </a:lnTo>
                <a:lnTo>
                  <a:pt x="1234313" y="352933"/>
                </a:lnTo>
                <a:lnTo>
                  <a:pt x="1234313" y="320929"/>
                </a:lnTo>
                <a:lnTo>
                  <a:pt x="1242949" y="320929"/>
                </a:lnTo>
                <a:lnTo>
                  <a:pt x="1255395" y="327787"/>
                </a:lnTo>
                <a:lnTo>
                  <a:pt x="1332484" y="327787"/>
                </a:lnTo>
                <a:lnTo>
                  <a:pt x="1370457" y="320929"/>
                </a:lnTo>
                <a:lnTo>
                  <a:pt x="1370457" y="308229"/>
                </a:lnTo>
                <a:lnTo>
                  <a:pt x="1390015" y="308229"/>
                </a:lnTo>
                <a:lnTo>
                  <a:pt x="1390015" y="296291"/>
                </a:lnTo>
                <a:lnTo>
                  <a:pt x="1402080" y="296291"/>
                </a:lnTo>
                <a:lnTo>
                  <a:pt x="1402080" y="283845"/>
                </a:lnTo>
                <a:lnTo>
                  <a:pt x="1402080" y="281178"/>
                </a:lnTo>
                <a:close/>
              </a:path>
            </a:pathLst>
          </a:custGeom>
          <a:solidFill>
            <a:srgbClr val="FFFFFF">
              <a:alpha val="7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161390" y="7493965"/>
            <a:ext cx="4471035" cy="1609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81962" y="9709856"/>
            <a:ext cx="1434465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35"/>
              </a:lnSpc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1491" y="1368627"/>
            <a:ext cx="1113345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Resolução</a:t>
            </a:r>
            <a:r>
              <a:rPr dirty="0" spc="635"/>
              <a:t> </a:t>
            </a:r>
            <a:r>
              <a:rPr dirty="0" spc="240"/>
              <a:t>CMN</a:t>
            </a:r>
            <a:r>
              <a:rPr dirty="0" spc="640"/>
              <a:t> </a:t>
            </a:r>
            <a:r>
              <a:rPr dirty="0" spc="180"/>
              <a:t>nº</a:t>
            </a:r>
            <a:r>
              <a:rPr dirty="0" spc="685"/>
              <a:t> </a:t>
            </a:r>
            <a:r>
              <a:rPr dirty="0" spc="320"/>
              <a:t>4.963/2021: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3391" y="2825953"/>
            <a:ext cx="16979900" cy="4533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1697989" algn="l"/>
              </a:tabLst>
            </a:pP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dirty="0" sz="4000" spc="-84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dirty="0" sz="4000" spc="-84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º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5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tabLst>
                <a:tab pos="434975" algn="l"/>
                <a:tab pos="864235" algn="l"/>
              </a:tabLst>
            </a:pP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I	-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...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50">
              <a:latin typeface="Trebuchet MS"/>
              <a:cs typeface="Trebuchet MS"/>
            </a:endParaRPr>
          </a:p>
          <a:p>
            <a:pPr marL="621030" indent="-570230">
              <a:lnSpc>
                <a:spcPct val="100000"/>
              </a:lnSpc>
              <a:spcBef>
                <a:spcPts val="5"/>
              </a:spcBef>
              <a:buAutoNum type="romanUcPeriod" startAt="2"/>
              <a:tabLst>
                <a:tab pos="620395" algn="l"/>
                <a:tab pos="621030" algn="l"/>
                <a:tab pos="1050290" algn="l"/>
              </a:tabLst>
            </a:pP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-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...</a:t>
            </a:r>
            <a:endParaRPr sz="4000">
              <a:latin typeface="Trebuchet MS"/>
              <a:cs typeface="Trebuchet MS"/>
            </a:endParaRPr>
          </a:p>
          <a:p>
            <a:pPr marL="806450" indent="-756285">
              <a:lnSpc>
                <a:spcPct val="100000"/>
              </a:lnSpc>
              <a:spcBef>
                <a:spcPts val="3504"/>
              </a:spcBef>
              <a:buAutoNum type="romanUcPeriod" startAt="2"/>
              <a:tabLst>
                <a:tab pos="806450" algn="l"/>
                <a:tab pos="807085" algn="l"/>
                <a:tab pos="1236345" algn="l"/>
                <a:tab pos="2894330" algn="l"/>
                <a:tab pos="4025900" algn="l"/>
                <a:tab pos="6079490" algn="l"/>
                <a:tab pos="6931025" algn="l"/>
                <a:tab pos="8804910" algn="l"/>
                <a:tab pos="10970260" algn="l"/>
                <a:tab pos="11400155" algn="l"/>
              </a:tabLst>
            </a:pP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fun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ss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dirty="0" sz="4000" spc="-8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dirty="0" sz="4000" spc="370" b="1">
                <a:solidFill>
                  <a:srgbClr val="FFFFFF"/>
                </a:solidFill>
                <a:latin typeface="Trebuchet MS"/>
                <a:cs typeface="Trebuchet MS"/>
              </a:rPr>
              <a:t>õ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spc="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000" spc="-8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baseline="-27777" sz="8700" spc="-644">
                <a:solidFill>
                  <a:srgbClr val="0DFDC1"/>
                </a:solidFill>
                <a:latin typeface="Arial Black"/>
                <a:cs typeface="Arial Black"/>
              </a:rPr>
              <a:t>SE</a:t>
            </a:r>
            <a:r>
              <a:rPr dirty="0" baseline="-27777" sz="8700" spc="-667">
                <a:solidFill>
                  <a:srgbClr val="0DFDC1"/>
                </a:solidFill>
                <a:latin typeface="Arial Black"/>
                <a:cs typeface="Arial Black"/>
              </a:rPr>
              <a:t>M</a:t>
            </a:r>
            <a:r>
              <a:rPr dirty="0" baseline="-27777" sz="8700" spc="-660">
                <a:solidFill>
                  <a:srgbClr val="0DFDC1"/>
                </a:solidFill>
                <a:latin typeface="Arial Black"/>
                <a:cs typeface="Arial Black"/>
              </a:rPr>
              <a:t>I</a:t>
            </a:r>
            <a:r>
              <a:rPr dirty="0" baseline="-27777" sz="8700" spc="-630">
                <a:solidFill>
                  <a:srgbClr val="0DFDC1"/>
                </a:solidFill>
                <a:latin typeface="Arial Black"/>
                <a:cs typeface="Arial Black"/>
              </a:rPr>
              <a:t>N</a:t>
            </a:r>
            <a:r>
              <a:rPr dirty="0" baseline="-27777" sz="8700" spc="-637">
                <a:solidFill>
                  <a:srgbClr val="0DFDC1"/>
                </a:solidFill>
                <a:latin typeface="Arial Black"/>
                <a:cs typeface="Arial Black"/>
              </a:rPr>
              <a:t>Á</a:t>
            </a:r>
            <a:r>
              <a:rPr dirty="0" baseline="-27777" sz="8700" spc="7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baseline="-27777" sz="8700" spc="133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baseline="-27777" sz="8700" spc="7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baseline="-27777" sz="87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491" y="7960309"/>
            <a:ext cx="1111631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36395" algn="l"/>
                <a:tab pos="2593340" algn="l"/>
                <a:tab pos="3732529" algn="l"/>
                <a:tab pos="5852160" algn="l"/>
                <a:tab pos="6705600" algn="l"/>
              </a:tabLst>
            </a:pPr>
            <a:r>
              <a:rPr dirty="0" sz="4000" spc="285" b="1">
                <a:solidFill>
                  <a:srgbClr val="FFFFFF"/>
                </a:solidFill>
                <a:latin typeface="Trebuchet MS"/>
                <a:cs typeface="Trebuchet MS"/>
              </a:rPr>
              <a:t>Nível	</a:t>
            </a:r>
            <a:r>
              <a:rPr dirty="0" sz="4000" spc="235" b="1">
                <a:solidFill>
                  <a:srgbClr val="FFFFFF"/>
                </a:solidFill>
                <a:latin typeface="Trebuchet MS"/>
                <a:cs typeface="Trebuchet MS"/>
              </a:rPr>
              <a:t>I”,	</a:t>
            </a:r>
            <a:r>
              <a:rPr dirty="0" sz="4000" spc="245" b="1">
                <a:solidFill>
                  <a:srgbClr val="FFFFFF"/>
                </a:solidFill>
                <a:latin typeface="Trebuchet MS"/>
                <a:cs typeface="Trebuchet MS"/>
              </a:rPr>
              <a:t>nos	</a:t>
            </a:r>
            <a:r>
              <a:rPr dirty="0" sz="4000" spc="300" b="1">
                <a:solidFill>
                  <a:srgbClr val="FFFFFF"/>
                </a:solidFill>
                <a:latin typeface="Trebuchet MS"/>
                <a:cs typeface="Trebuchet MS"/>
              </a:rPr>
              <a:t>termos	</a:t>
            </a:r>
            <a:r>
              <a:rPr dirty="0" sz="4000" spc="180" b="1">
                <a:solidFill>
                  <a:srgbClr val="FFFFFF"/>
                </a:solidFill>
                <a:latin typeface="Trebuchet MS"/>
                <a:cs typeface="Trebuchet MS"/>
              </a:rPr>
              <a:t>da	</a:t>
            </a:r>
            <a:r>
              <a:rPr dirty="0" sz="4000" spc="330" b="1">
                <a:solidFill>
                  <a:srgbClr val="FFFFFF"/>
                </a:solidFill>
                <a:latin typeface="Trebuchet MS"/>
                <a:cs typeface="Trebuchet MS"/>
              </a:rPr>
              <a:t>regulamentação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491" y="9244380"/>
            <a:ext cx="646176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6975" algn="l"/>
                <a:tab pos="5119370" algn="l"/>
              </a:tabLst>
            </a:pP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6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000" spc="33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4000" spc="35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4000" spc="36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4000" spc="350" b="1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00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1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0" y="1331975"/>
            <a:ext cx="12499975" cy="6934200"/>
            <a:chOff x="990600" y="1331975"/>
            <a:chExt cx="12499975" cy="6934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1331975"/>
              <a:ext cx="11817096" cy="6934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809219" y="4270247"/>
              <a:ext cx="681355" cy="76200"/>
            </a:xfrm>
            <a:custGeom>
              <a:avLst/>
              <a:gdLst/>
              <a:ahLst/>
              <a:cxnLst/>
              <a:rect l="l" t="t" r="r" b="b"/>
              <a:pathLst>
                <a:path w="681355" h="76200">
                  <a:moveTo>
                    <a:pt x="604774" y="0"/>
                  </a:moveTo>
                  <a:lnTo>
                    <a:pt x="604774" y="76200"/>
                  </a:lnTo>
                  <a:lnTo>
                    <a:pt x="668274" y="44450"/>
                  </a:lnTo>
                  <a:lnTo>
                    <a:pt x="617474" y="44450"/>
                  </a:lnTo>
                  <a:lnTo>
                    <a:pt x="617474" y="31750"/>
                  </a:lnTo>
                  <a:lnTo>
                    <a:pt x="668274" y="31750"/>
                  </a:lnTo>
                  <a:lnTo>
                    <a:pt x="604774" y="0"/>
                  </a:lnTo>
                  <a:close/>
                </a:path>
                <a:path w="681355" h="76200">
                  <a:moveTo>
                    <a:pt x="60477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31750"/>
                  </a:lnTo>
                  <a:close/>
                </a:path>
                <a:path w="681355" h="76200">
                  <a:moveTo>
                    <a:pt x="668274" y="31750"/>
                  </a:moveTo>
                  <a:lnTo>
                    <a:pt x="617474" y="31750"/>
                  </a:lnTo>
                  <a:lnTo>
                    <a:pt x="617474" y="4445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09220" y="3736847"/>
              <a:ext cx="681355" cy="1219200"/>
            </a:xfrm>
            <a:custGeom>
              <a:avLst/>
              <a:gdLst/>
              <a:ahLst/>
              <a:cxnLst/>
              <a:rect l="l" t="t" r="r" b="b"/>
              <a:pathLst>
                <a:path w="681355" h="1219200">
                  <a:moveTo>
                    <a:pt x="680974" y="1181100"/>
                  </a:moveTo>
                  <a:lnTo>
                    <a:pt x="668274" y="1174750"/>
                  </a:lnTo>
                  <a:lnTo>
                    <a:pt x="604774" y="1143000"/>
                  </a:lnTo>
                  <a:lnTo>
                    <a:pt x="604774" y="1174750"/>
                  </a:lnTo>
                  <a:lnTo>
                    <a:pt x="0" y="1174750"/>
                  </a:lnTo>
                  <a:lnTo>
                    <a:pt x="0" y="1187450"/>
                  </a:lnTo>
                  <a:lnTo>
                    <a:pt x="604774" y="1187450"/>
                  </a:lnTo>
                  <a:lnTo>
                    <a:pt x="604774" y="1219200"/>
                  </a:lnTo>
                  <a:lnTo>
                    <a:pt x="668274" y="1187450"/>
                  </a:lnTo>
                  <a:lnTo>
                    <a:pt x="680974" y="1181100"/>
                  </a:lnTo>
                  <a:close/>
                </a:path>
                <a:path w="681355" h="1219200">
                  <a:moveTo>
                    <a:pt x="680974" y="38100"/>
                  </a:move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1627631"/>
              <a:ext cx="7272528" cy="3931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192000" y="3468624"/>
              <a:ext cx="609600" cy="1295400"/>
            </a:xfrm>
            <a:custGeom>
              <a:avLst/>
              <a:gdLst/>
              <a:ahLst/>
              <a:cxnLst/>
              <a:rect l="l" t="t" r="r" b="b"/>
              <a:pathLst>
                <a:path w="609600" h="1295400">
                  <a:moveTo>
                    <a:pt x="0" y="647700"/>
                  </a:moveTo>
                  <a:lnTo>
                    <a:pt x="1395" y="585315"/>
                  </a:lnTo>
                  <a:lnTo>
                    <a:pt x="5498" y="524609"/>
                  </a:lnTo>
                  <a:lnTo>
                    <a:pt x="12179" y="465854"/>
                  </a:lnTo>
                  <a:lnTo>
                    <a:pt x="21310" y="409321"/>
                  </a:lnTo>
                  <a:lnTo>
                    <a:pt x="32764" y="355281"/>
                  </a:lnTo>
                  <a:lnTo>
                    <a:pt x="46413" y="304005"/>
                  </a:lnTo>
                  <a:lnTo>
                    <a:pt x="62128" y="255765"/>
                  </a:lnTo>
                  <a:lnTo>
                    <a:pt x="79782" y="210832"/>
                  </a:lnTo>
                  <a:lnTo>
                    <a:pt x="99247" y="169476"/>
                  </a:lnTo>
                  <a:lnTo>
                    <a:pt x="120395" y="131971"/>
                  </a:lnTo>
                  <a:lnTo>
                    <a:pt x="143097" y="98586"/>
                  </a:lnTo>
                  <a:lnTo>
                    <a:pt x="192655" y="45262"/>
                  </a:lnTo>
                  <a:lnTo>
                    <a:pt x="246897" y="11677"/>
                  </a:lnTo>
                  <a:lnTo>
                    <a:pt x="304800" y="0"/>
                  </a:lnTo>
                  <a:lnTo>
                    <a:pt x="334144" y="2964"/>
                  </a:lnTo>
                  <a:lnTo>
                    <a:pt x="390344" y="25867"/>
                  </a:lnTo>
                  <a:lnTo>
                    <a:pt x="442372" y="69592"/>
                  </a:lnTo>
                  <a:lnTo>
                    <a:pt x="489204" y="131971"/>
                  </a:lnTo>
                  <a:lnTo>
                    <a:pt x="510352" y="169476"/>
                  </a:lnTo>
                  <a:lnTo>
                    <a:pt x="529817" y="210832"/>
                  </a:lnTo>
                  <a:lnTo>
                    <a:pt x="547471" y="255765"/>
                  </a:lnTo>
                  <a:lnTo>
                    <a:pt x="563186" y="304005"/>
                  </a:lnTo>
                  <a:lnTo>
                    <a:pt x="576835" y="355281"/>
                  </a:lnTo>
                  <a:lnTo>
                    <a:pt x="588289" y="409321"/>
                  </a:lnTo>
                  <a:lnTo>
                    <a:pt x="597420" y="465854"/>
                  </a:lnTo>
                  <a:lnTo>
                    <a:pt x="604101" y="524609"/>
                  </a:lnTo>
                  <a:lnTo>
                    <a:pt x="608204" y="585315"/>
                  </a:lnTo>
                  <a:lnTo>
                    <a:pt x="609600" y="647700"/>
                  </a:lnTo>
                  <a:lnTo>
                    <a:pt x="608204" y="710084"/>
                  </a:lnTo>
                  <a:lnTo>
                    <a:pt x="604101" y="770790"/>
                  </a:lnTo>
                  <a:lnTo>
                    <a:pt x="597420" y="829545"/>
                  </a:lnTo>
                  <a:lnTo>
                    <a:pt x="588289" y="886078"/>
                  </a:lnTo>
                  <a:lnTo>
                    <a:pt x="576835" y="940118"/>
                  </a:lnTo>
                  <a:lnTo>
                    <a:pt x="563186" y="991394"/>
                  </a:lnTo>
                  <a:lnTo>
                    <a:pt x="547471" y="1039634"/>
                  </a:lnTo>
                  <a:lnTo>
                    <a:pt x="529817" y="1084567"/>
                  </a:lnTo>
                  <a:lnTo>
                    <a:pt x="510352" y="1125923"/>
                  </a:lnTo>
                  <a:lnTo>
                    <a:pt x="489204" y="1163428"/>
                  </a:lnTo>
                  <a:lnTo>
                    <a:pt x="466502" y="1196813"/>
                  </a:lnTo>
                  <a:lnTo>
                    <a:pt x="416944" y="1250137"/>
                  </a:lnTo>
                  <a:lnTo>
                    <a:pt x="362702" y="1283722"/>
                  </a:lnTo>
                  <a:lnTo>
                    <a:pt x="304800" y="1295400"/>
                  </a:lnTo>
                  <a:lnTo>
                    <a:pt x="275455" y="1292435"/>
                  </a:lnTo>
                  <a:lnTo>
                    <a:pt x="219255" y="1269532"/>
                  </a:lnTo>
                  <a:lnTo>
                    <a:pt x="167227" y="1225807"/>
                  </a:lnTo>
                  <a:lnTo>
                    <a:pt x="120395" y="1163428"/>
                  </a:lnTo>
                  <a:lnTo>
                    <a:pt x="99247" y="1125923"/>
                  </a:lnTo>
                  <a:lnTo>
                    <a:pt x="79782" y="1084567"/>
                  </a:lnTo>
                  <a:lnTo>
                    <a:pt x="62128" y="1039634"/>
                  </a:lnTo>
                  <a:lnTo>
                    <a:pt x="46413" y="991394"/>
                  </a:lnTo>
                  <a:lnTo>
                    <a:pt x="32764" y="940118"/>
                  </a:lnTo>
                  <a:lnTo>
                    <a:pt x="21310" y="886078"/>
                  </a:lnTo>
                  <a:lnTo>
                    <a:pt x="12179" y="829545"/>
                  </a:lnTo>
                  <a:lnTo>
                    <a:pt x="5498" y="770790"/>
                  </a:lnTo>
                  <a:lnTo>
                    <a:pt x="1395" y="710084"/>
                  </a:lnTo>
                  <a:lnTo>
                    <a:pt x="0" y="6477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754123" y="729995"/>
            <a:ext cx="1028700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290"/>
              </a:spcBef>
              <a:tabLst>
                <a:tab pos="3738879" algn="l"/>
                <a:tab pos="6729730" algn="l"/>
                <a:tab pos="8829040" algn="l"/>
              </a:tabLst>
            </a:pP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Fundos</a:t>
            </a:r>
            <a:r>
              <a:rPr dirty="0" sz="20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Ações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BDR</a:t>
            </a:r>
            <a:r>
              <a:rPr dirty="0" sz="20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Nível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1	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PL</a:t>
            </a:r>
            <a:r>
              <a:rPr dirty="0" sz="20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&gt;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R$</a:t>
            </a:r>
            <a:r>
              <a:rPr dirty="0" sz="20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200</a:t>
            </a:r>
            <a:r>
              <a:rPr dirty="0" sz="20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milhões	Histórico</a:t>
            </a:r>
            <a:r>
              <a:rPr dirty="0" sz="20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anos	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(40</a:t>
            </a:r>
            <a:r>
              <a:rPr dirty="0" sz="20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fundos)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583222" y="3546347"/>
          <a:ext cx="2882265" cy="155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0195"/>
                <a:gridCol w="1312545"/>
              </a:tblGrid>
              <a:tr h="399288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S&amp;P</a:t>
                      </a:r>
                      <a:r>
                        <a:rPr dirty="0" sz="20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500</a:t>
                      </a:r>
                      <a:r>
                        <a:rPr dirty="0" sz="2000" spc="-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R$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847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+22,31%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S&amp;P</a:t>
                      </a: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500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63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+15,98%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810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3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DÓLAR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43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0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+5,45%</a:t>
                      </a:r>
                      <a:endParaRPr sz="2000">
                        <a:latin typeface="Arial MT"/>
                        <a:cs typeface="Arial MT"/>
                      </a:endParaRPr>
                    </a:p>
                  </a:txBody>
                  <a:tcPr marL="0" marR="0" marB="0" marT="3683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152119" y="9183623"/>
              <a:ext cx="4514215" cy="536575"/>
            </a:xfrm>
            <a:custGeom>
              <a:avLst/>
              <a:gdLst/>
              <a:ahLst/>
              <a:cxnLst/>
              <a:rect l="l" t="t" r="r" b="b"/>
              <a:pathLst>
                <a:path w="4514215" h="536575">
                  <a:moveTo>
                    <a:pt x="4514088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4514088" y="536447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123921" y="6324600"/>
              <a:ext cx="1402080" cy="1304925"/>
            </a:xfrm>
            <a:custGeom>
              <a:avLst/>
              <a:gdLst/>
              <a:ahLst/>
              <a:cxnLst/>
              <a:rect l="l" t="t" r="r" b="b"/>
              <a:pathLst>
                <a:path w="1402080" h="1304925">
                  <a:moveTo>
                    <a:pt x="1402080" y="281178"/>
                  </a:moveTo>
                  <a:lnTo>
                    <a:pt x="1396365" y="281178"/>
                  </a:lnTo>
                  <a:lnTo>
                    <a:pt x="1396365" y="268859"/>
                  </a:lnTo>
                  <a:lnTo>
                    <a:pt x="1345692" y="268859"/>
                  </a:lnTo>
                  <a:lnTo>
                    <a:pt x="1345692" y="256413"/>
                  </a:lnTo>
                  <a:lnTo>
                    <a:pt x="1276096" y="256413"/>
                  </a:lnTo>
                  <a:lnTo>
                    <a:pt x="1248283" y="283845"/>
                  </a:lnTo>
                  <a:lnTo>
                    <a:pt x="1234313" y="283845"/>
                  </a:lnTo>
                  <a:lnTo>
                    <a:pt x="1234313" y="277495"/>
                  </a:lnTo>
                  <a:lnTo>
                    <a:pt x="1007110" y="277495"/>
                  </a:lnTo>
                  <a:lnTo>
                    <a:pt x="880872" y="227076"/>
                  </a:lnTo>
                  <a:lnTo>
                    <a:pt x="830199" y="227076"/>
                  </a:lnTo>
                  <a:lnTo>
                    <a:pt x="791464" y="207645"/>
                  </a:lnTo>
                  <a:lnTo>
                    <a:pt x="791464" y="82931"/>
                  </a:lnTo>
                  <a:lnTo>
                    <a:pt x="785114" y="50673"/>
                  </a:lnTo>
                  <a:lnTo>
                    <a:pt x="784860" y="50419"/>
                  </a:lnTo>
                  <a:lnTo>
                    <a:pt x="767334" y="24257"/>
                  </a:lnTo>
                  <a:lnTo>
                    <a:pt x="740918" y="6477"/>
                  </a:lnTo>
                  <a:lnTo>
                    <a:pt x="708533" y="0"/>
                  </a:lnTo>
                  <a:lnTo>
                    <a:pt x="705993" y="0"/>
                  </a:lnTo>
                  <a:lnTo>
                    <a:pt x="651256" y="22733"/>
                  </a:lnTo>
                  <a:lnTo>
                    <a:pt x="625729" y="76327"/>
                  </a:lnTo>
                  <a:lnTo>
                    <a:pt x="614934" y="208280"/>
                  </a:lnTo>
                  <a:lnTo>
                    <a:pt x="577596" y="227076"/>
                  </a:lnTo>
                  <a:lnTo>
                    <a:pt x="527177" y="227076"/>
                  </a:lnTo>
                  <a:lnTo>
                    <a:pt x="400812" y="277495"/>
                  </a:lnTo>
                  <a:lnTo>
                    <a:pt x="173355" y="277495"/>
                  </a:lnTo>
                  <a:lnTo>
                    <a:pt x="173355" y="283845"/>
                  </a:lnTo>
                  <a:lnTo>
                    <a:pt x="159639" y="283845"/>
                  </a:lnTo>
                  <a:lnTo>
                    <a:pt x="131572" y="256413"/>
                  </a:lnTo>
                  <a:lnTo>
                    <a:pt x="62230" y="256413"/>
                  </a:lnTo>
                  <a:lnTo>
                    <a:pt x="62230" y="268859"/>
                  </a:lnTo>
                  <a:lnTo>
                    <a:pt x="11430" y="268859"/>
                  </a:lnTo>
                  <a:lnTo>
                    <a:pt x="11430" y="281178"/>
                  </a:lnTo>
                  <a:lnTo>
                    <a:pt x="0" y="281178"/>
                  </a:lnTo>
                  <a:lnTo>
                    <a:pt x="0" y="296291"/>
                  </a:lnTo>
                  <a:lnTo>
                    <a:pt x="17907" y="296291"/>
                  </a:lnTo>
                  <a:lnTo>
                    <a:pt x="17907" y="308229"/>
                  </a:lnTo>
                  <a:lnTo>
                    <a:pt x="37465" y="308229"/>
                  </a:lnTo>
                  <a:lnTo>
                    <a:pt x="37465" y="320929"/>
                  </a:lnTo>
                  <a:lnTo>
                    <a:pt x="75438" y="327787"/>
                  </a:lnTo>
                  <a:lnTo>
                    <a:pt x="152400" y="327787"/>
                  </a:lnTo>
                  <a:lnTo>
                    <a:pt x="164592" y="320929"/>
                  </a:lnTo>
                  <a:lnTo>
                    <a:pt x="173355" y="320929"/>
                  </a:lnTo>
                  <a:lnTo>
                    <a:pt x="173355" y="352933"/>
                  </a:lnTo>
                  <a:lnTo>
                    <a:pt x="249174" y="479044"/>
                  </a:lnTo>
                  <a:lnTo>
                    <a:pt x="426212" y="479044"/>
                  </a:lnTo>
                  <a:lnTo>
                    <a:pt x="502793" y="498221"/>
                  </a:lnTo>
                  <a:lnTo>
                    <a:pt x="502793" y="779526"/>
                  </a:lnTo>
                  <a:lnTo>
                    <a:pt x="527939" y="779526"/>
                  </a:lnTo>
                  <a:lnTo>
                    <a:pt x="527939" y="829818"/>
                  </a:lnTo>
                  <a:lnTo>
                    <a:pt x="553085" y="854837"/>
                  </a:lnTo>
                  <a:lnTo>
                    <a:pt x="553085" y="1304544"/>
                  </a:lnTo>
                  <a:lnTo>
                    <a:pt x="603377" y="1304544"/>
                  </a:lnTo>
                  <a:lnTo>
                    <a:pt x="603377" y="833882"/>
                  </a:lnTo>
                  <a:lnTo>
                    <a:pt x="578231" y="808736"/>
                  </a:lnTo>
                  <a:lnTo>
                    <a:pt x="578231" y="729234"/>
                  </a:lnTo>
                  <a:lnTo>
                    <a:pt x="553085" y="729234"/>
                  </a:lnTo>
                  <a:lnTo>
                    <a:pt x="553085" y="459232"/>
                  </a:lnTo>
                  <a:lnTo>
                    <a:pt x="432308" y="428752"/>
                  </a:lnTo>
                  <a:lnTo>
                    <a:pt x="277749" y="428752"/>
                  </a:lnTo>
                  <a:lnTo>
                    <a:pt x="223647" y="339217"/>
                  </a:lnTo>
                  <a:lnTo>
                    <a:pt x="223647" y="327660"/>
                  </a:lnTo>
                  <a:lnTo>
                    <a:pt x="410464" y="327660"/>
                  </a:lnTo>
                  <a:lnTo>
                    <a:pt x="427101" y="320929"/>
                  </a:lnTo>
                  <a:lnTo>
                    <a:pt x="520065" y="283845"/>
                  </a:lnTo>
                  <a:lnTo>
                    <a:pt x="536702" y="277241"/>
                  </a:lnTo>
                  <a:lnTo>
                    <a:pt x="589407" y="277241"/>
                  </a:lnTo>
                  <a:lnTo>
                    <a:pt x="662813" y="240411"/>
                  </a:lnTo>
                  <a:lnTo>
                    <a:pt x="676021" y="80137"/>
                  </a:lnTo>
                  <a:lnTo>
                    <a:pt x="707390" y="50419"/>
                  </a:lnTo>
                  <a:lnTo>
                    <a:pt x="720217" y="52578"/>
                  </a:lnTo>
                  <a:lnTo>
                    <a:pt x="730885" y="59182"/>
                  </a:lnTo>
                  <a:lnTo>
                    <a:pt x="738251" y="69342"/>
                  </a:lnTo>
                  <a:lnTo>
                    <a:pt x="741172" y="81915"/>
                  </a:lnTo>
                  <a:lnTo>
                    <a:pt x="741172" y="238760"/>
                  </a:lnTo>
                  <a:lnTo>
                    <a:pt x="818388" y="277241"/>
                  </a:lnTo>
                  <a:lnTo>
                    <a:pt x="870966" y="277241"/>
                  </a:lnTo>
                  <a:lnTo>
                    <a:pt x="997331" y="327660"/>
                  </a:lnTo>
                  <a:lnTo>
                    <a:pt x="1183894" y="327660"/>
                  </a:lnTo>
                  <a:lnTo>
                    <a:pt x="1183894" y="339217"/>
                  </a:lnTo>
                  <a:lnTo>
                    <a:pt x="1130046" y="428752"/>
                  </a:lnTo>
                  <a:lnTo>
                    <a:pt x="975487" y="428752"/>
                  </a:lnTo>
                  <a:lnTo>
                    <a:pt x="854710" y="459232"/>
                  </a:lnTo>
                  <a:lnTo>
                    <a:pt x="854710" y="1304544"/>
                  </a:lnTo>
                  <a:lnTo>
                    <a:pt x="905002" y="1304544"/>
                  </a:lnTo>
                  <a:lnTo>
                    <a:pt x="905002" y="498221"/>
                  </a:lnTo>
                  <a:lnTo>
                    <a:pt x="981710" y="479044"/>
                  </a:lnTo>
                  <a:lnTo>
                    <a:pt x="1158494" y="479044"/>
                  </a:lnTo>
                  <a:lnTo>
                    <a:pt x="1234313" y="352933"/>
                  </a:lnTo>
                  <a:lnTo>
                    <a:pt x="1234313" y="320929"/>
                  </a:lnTo>
                  <a:lnTo>
                    <a:pt x="1242949" y="320929"/>
                  </a:lnTo>
                  <a:lnTo>
                    <a:pt x="1255395" y="327787"/>
                  </a:lnTo>
                  <a:lnTo>
                    <a:pt x="1332484" y="327787"/>
                  </a:lnTo>
                  <a:lnTo>
                    <a:pt x="1370457" y="320929"/>
                  </a:lnTo>
                  <a:lnTo>
                    <a:pt x="1370457" y="308229"/>
                  </a:lnTo>
                  <a:lnTo>
                    <a:pt x="1390015" y="308229"/>
                  </a:lnTo>
                  <a:lnTo>
                    <a:pt x="1390015" y="296291"/>
                  </a:lnTo>
                  <a:lnTo>
                    <a:pt x="1402080" y="296291"/>
                  </a:lnTo>
                  <a:lnTo>
                    <a:pt x="1402080" y="283845"/>
                  </a:lnTo>
                  <a:lnTo>
                    <a:pt x="1402080" y="28117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1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0600" y="1335024"/>
            <a:ext cx="12499975" cy="6931659"/>
            <a:chOff x="990600" y="1335024"/>
            <a:chExt cx="12499975" cy="6931659"/>
          </a:xfrm>
        </p:grpSpPr>
        <p:sp>
          <p:nvSpPr>
            <p:cNvPr id="7" name="object 7"/>
            <p:cNvSpPr/>
            <p:nvPr/>
          </p:nvSpPr>
          <p:spPr>
            <a:xfrm>
              <a:off x="12809219" y="2898648"/>
              <a:ext cx="681355" cy="76200"/>
            </a:xfrm>
            <a:custGeom>
              <a:avLst/>
              <a:gdLst/>
              <a:ahLst/>
              <a:cxnLst/>
              <a:rect l="l" t="t" r="r" b="b"/>
              <a:pathLst>
                <a:path w="681355" h="76200">
                  <a:moveTo>
                    <a:pt x="604774" y="0"/>
                  </a:moveTo>
                  <a:lnTo>
                    <a:pt x="604774" y="76200"/>
                  </a:lnTo>
                  <a:lnTo>
                    <a:pt x="668274" y="44450"/>
                  </a:lnTo>
                  <a:lnTo>
                    <a:pt x="617474" y="44450"/>
                  </a:lnTo>
                  <a:lnTo>
                    <a:pt x="617474" y="31750"/>
                  </a:lnTo>
                  <a:lnTo>
                    <a:pt x="668274" y="31750"/>
                  </a:lnTo>
                  <a:lnTo>
                    <a:pt x="604774" y="0"/>
                  </a:lnTo>
                  <a:close/>
                </a:path>
                <a:path w="681355" h="76200">
                  <a:moveTo>
                    <a:pt x="60477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31750"/>
                  </a:lnTo>
                  <a:close/>
                </a:path>
                <a:path w="681355" h="76200">
                  <a:moveTo>
                    <a:pt x="668274" y="31750"/>
                  </a:moveTo>
                  <a:lnTo>
                    <a:pt x="617474" y="31750"/>
                  </a:lnTo>
                  <a:lnTo>
                    <a:pt x="617474" y="4445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809220" y="2289047"/>
              <a:ext cx="681355" cy="1828800"/>
            </a:xfrm>
            <a:custGeom>
              <a:avLst/>
              <a:gdLst/>
              <a:ahLst/>
              <a:cxnLst/>
              <a:rect l="l" t="t" r="r" b="b"/>
              <a:pathLst>
                <a:path w="681355" h="1828800">
                  <a:moveTo>
                    <a:pt x="680974" y="1790700"/>
                  </a:moveTo>
                  <a:lnTo>
                    <a:pt x="668274" y="1784350"/>
                  </a:lnTo>
                  <a:lnTo>
                    <a:pt x="604774" y="1752600"/>
                  </a:lnTo>
                  <a:lnTo>
                    <a:pt x="604774" y="1784350"/>
                  </a:lnTo>
                  <a:lnTo>
                    <a:pt x="0" y="1784350"/>
                  </a:lnTo>
                  <a:lnTo>
                    <a:pt x="0" y="1797050"/>
                  </a:lnTo>
                  <a:lnTo>
                    <a:pt x="604774" y="1797050"/>
                  </a:lnTo>
                  <a:lnTo>
                    <a:pt x="604774" y="1828800"/>
                  </a:lnTo>
                  <a:lnTo>
                    <a:pt x="668274" y="1797050"/>
                  </a:lnTo>
                  <a:lnTo>
                    <a:pt x="680974" y="1790700"/>
                  </a:lnTo>
                  <a:close/>
                </a:path>
                <a:path w="681355" h="1828800">
                  <a:moveTo>
                    <a:pt x="680974" y="38100"/>
                  </a:move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1627632"/>
              <a:ext cx="7272528" cy="3931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335024"/>
              <a:ext cx="11811000" cy="6931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1627632"/>
              <a:ext cx="7272528" cy="39319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589508" y="2708148"/>
            <a:ext cx="287147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  <a:tabLst>
                <a:tab pos="1654175" algn="l"/>
              </a:tabLst>
            </a:pP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500	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+15,98%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89508" y="3851147"/>
            <a:ext cx="287147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  <a:tabLst>
                <a:tab pos="1806575" algn="l"/>
              </a:tabLst>
            </a:pP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DÓLAR	+5,45%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8523" y="729995"/>
            <a:ext cx="861060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  <a:tabLst>
                <a:tab pos="1951989" algn="l"/>
                <a:tab pos="2329180" algn="l"/>
                <a:tab pos="4839970" algn="l"/>
                <a:tab pos="5220970" algn="l"/>
                <a:tab pos="6457315" algn="l"/>
              </a:tabLst>
            </a:pP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20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Reais	X	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Moeda</a:t>
            </a:r>
            <a:r>
              <a:rPr dirty="0" sz="20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Original	X	Dólar	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Histórico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anos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565123" y="2098548"/>
            <a:ext cx="2895600" cy="399415"/>
          </a:xfrm>
          <a:prstGeom prst="rect"/>
          <a:ln w="9525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  <a:tabLst>
                <a:tab pos="1701164" algn="l"/>
              </a:tabLst>
            </a:pPr>
            <a:r>
              <a:rPr dirty="0" sz="2000" spc="-15" b="0">
                <a:latin typeface="Arial MT"/>
                <a:cs typeface="Arial MT"/>
              </a:rPr>
              <a:t>S&amp;P</a:t>
            </a:r>
            <a:r>
              <a:rPr dirty="0" sz="2000" spc="35" b="0">
                <a:latin typeface="Arial MT"/>
                <a:cs typeface="Arial MT"/>
              </a:rPr>
              <a:t> </a:t>
            </a:r>
            <a:r>
              <a:rPr dirty="0" sz="2000" spc="-10" b="0">
                <a:latin typeface="Arial MT"/>
                <a:cs typeface="Arial MT"/>
              </a:rPr>
              <a:t>500</a:t>
            </a:r>
            <a:r>
              <a:rPr dirty="0" sz="2000" spc="15" b="0">
                <a:latin typeface="Arial MT"/>
                <a:cs typeface="Arial MT"/>
              </a:rPr>
              <a:t> </a:t>
            </a:r>
            <a:r>
              <a:rPr dirty="0" sz="2000" spc="-5" b="0">
                <a:latin typeface="Arial MT"/>
                <a:cs typeface="Arial MT"/>
              </a:rPr>
              <a:t>R$	</a:t>
            </a:r>
            <a:r>
              <a:rPr dirty="0" sz="2000" spc="-10" b="0">
                <a:latin typeface="Arial MT"/>
                <a:cs typeface="Arial MT"/>
              </a:rPr>
              <a:t>+22,31%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152119" y="9183623"/>
              <a:ext cx="4514215" cy="536575"/>
            </a:xfrm>
            <a:custGeom>
              <a:avLst/>
              <a:gdLst/>
              <a:ahLst/>
              <a:cxnLst/>
              <a:rect l="l" t="t" r="r" b="b"/>
              <a:pathLst>
                <a:path w="4514215" h="536575">
                  <a:moveTo>
                    <a:pt x="4514088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4514088" y="536447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123921" y="6324600"/>
              <a:ext cx="1402080" cy="1304925"/>
            </a:xfrm>
            <a:custGeom>
              <a:avLst/>
              <a:gdLst/>
              <a:ahLst/>
              <a:cxnLst/>
              <a:rect l="l" t="t" r="r" b="b"/>
              <a:pathLst>
                <a:path w="1402080" h="1304925">
                  <a:moveTo>
                    <a:pt x="1402080" y="281178"/>
                  </a:moveTo>
                  <a:lnTo>
                    <a:pt x="1396365" y="281178"/>
                  </a:lnTo>
                  <a:lnTo>
                    <a:pt x="1396365" y="268859"/>
                  </a:lnTo>
                  <a:lnTo>
                    <a:pt x="1345692" y="268859"/>
                  </a:lnTo>
                  <a:lnTo>
                    <a:pt x="1345692" y="256413"/>
                  </a:lnTo>
                  <a:lnTo>
                    <a:pt x="1276096" y="256413"/>
                  </a:lnTo>
                  <a:lnTo>
                    <a:pt x="1248283" y="283845"/>
                  </a:lnTo>
                  <a:lnTo>
                    <a:pt x="1234313" y="283845"/>
                  </a:lnTo>
                  <a:lnTo>
                    <a:pt x="1234313" y="277495"/>
                  </a:lnTo>
                  <a:lnTo>
                    <a:pt x="1007110" y="277495"/>
                  </a:lnTo>
                  <a:lnTo>
                    <a:pt x="880872" y="227076"/>
                  </a:lnTo>
                  <a:lnTo>
                    <a:pt x="830199" y="227076"/>
                  </a:lnTo>
                  <a:lnTo>
                    <a:pt x="791464" y="207645"/>
                  </a:lnTo>
                  <a:lnTo>
                    <a:pt x="791464" y="82931"/>
                  </a:lnTo>
                  <a:lnTo>
                    <a:pt x="785114" y="50673"/>
                  </a:lnTo>
                  <a:lnTo>
                    <a:pt x="784860" y="50419"/>
                  </a:lnTo>
                  <a:lnTo>
                    <a:pt x="767334" y="24257"/>
                  </a:lnTo>
                  <a:lnTo>
                    <a:pt x="740918" y="6477"/>
                  </a:lnTo>
                  <a:lnTo>
                    <a:pt x="708533" y="0"/>
                  </a:lnTo>
                  <a:lnTo>
                    <a:pt x="705993" y="0"/>
                  </a:lnTo>
                  <a:lnTo>
                    <a:pt x="651256" y="22733"/>
                  </a:lnTo>
                  <a:lnTo>
                    <a:pt x="625729" y="76327"/>
                  </a:lnTo>
                  <a:lnTo>
                    <a:pt x="614934" y="208280"/>
                  </a:lnTo>
                  <a:lnTo>
                    <a:pt x="577596" y="227076"/>
                  </a:lnTo>
                  <a:lnTo>
                    <a:pt x="527177" y="227076"/>
                  </a:lnTo>
                  <a:lnTo>
                    <a:pt x="400812" y="277495"/>
                  </a:lnTo>
                  <a:lnTo>
                    <a:pt x="173355" y="277495"/>
                  </a:lnTo>
                  <a:lnTo>
                    <a:pt x="173355" y="283845"/>
                  </a:lnTo>
                  <a:lnTo>
                    <a:pt x="159639" y="283845"/>
                  </a:lnTo>
                  <a:lnTo>
                    <a:pt x="131572" y="256413"/>
                  </a:lnTo>
                  <a:lnTo>
                    <a:pt x="62230" y="256413"/>
                  </a:lnTo>
                  <a:lnTo>
                    <a:pt x="62230" y="268859"/>
                  </a:lnTo>
                  <a:lnTo>
                    <a:pt x="11430" y="268859"/>
                  </a:lnTo>
                  <a:lnTo>
                    <a:pt x="11430" y="281178"/>
                  </a:lnTo>
                  <a:lnTo>
                    <a:pt x="0" y="281178"/>
                  </a:lnTo>
                  <a:lnTo>
                    <a:pt x="0" y="296291"/>
                  </a:lnTo>
                  <a:lnTo>
                    <a:pt x="17907" y="296291"/>
                  </a:lnTo>
                  <a:lnTo>
                    <a:pt x="17907" y="308229"/>
                  </a:lnTo>
                  <a:lnTo>
                    <a:pt x="37465" y="308229"/>
                  </a:lnTo>
                  <a:lnTo>
                    <a:pt x="37465" y="320929"/>
                  </a:lnTo>
                  <a:lnTo>
                    <a:pt x="75438" y="327787"/>
                  </a:lnTo>
                  <a:lnTo>
                    <a:pt x="152400" y="327787"/>
                  </a:lnTo>
                  <a:lnTo>
                    <a:pt x="164592" y="320929"/>
                  </a:lnTo>
                  <a:lnTo>
                    <a:pt x="173355" y="320929"/>
                  </a:lnTo>
                  <a:lnTo>
                    <a:pt x="173355" y="352933"/>
                  </a:lnTo>
                  <a:lnTo>
                    <a:pt x="249174" y="479044"/>
                  </a:lnTo>
                  <a:lnTo>
                    <a:pt x="426212" y="479044"/>
                  </a:lnTo>
                  <a:lnTo>
                    <a:pt x="502793" y="498221"/>
                  </a:lnTo>
                  <a:lnTo>
                    <a:pt x="502793" y="779526"/>
                  </a:lnTo>
                  <a:lnTo>
                    <a:pt x="527939" y="779526"/>
                  </a:lnTo>
                  <a:lnTo>
                    <a:pt x="527939" y="829818"/>
                  </a:lnTo>
                  <a:lnTo>
                    <a:pt x="553085" y="854837"/>
                  </a:lnTo>
                  <a:lnTo>
                    <a:pt x="553085" y="1304544"/>
                  </a:lnTo>
                  <a:lnTo>
                    <a:pt x="603377" y="1304544"/>
                  </a:lnTo>
                  <a:lnTo>
                    <a:pt x="603377" y="833882"/>
                  </a:lnTo>
                  <a:lnTo>
                    <a:pt x="578231" y="808736"/>
                  </a:lnTo>
                  <a:lnTo>
                    <a:pt x="578231" y="729234"/>
                  </a:lnTo>
                  <a:lnTo>
                    <a:pt x="553085" y="729234"/>
                  </a:lnTo>
                  <a:lnTo>
                    <a:pt x="553085" y="459232"/>
                  </a:lnTo>
                  <a:lnTo>
                    <a:pt x="432308" y="428752"/>
                  </a:lnTo>
                  <a:lnTo>
                    <a:pt x="277749" y="428752"/>
                  </a:lnTo>
                  <a:lnTo>
                    <a:pt x="223647" y="339217"/>
                  </a:lnTo>
                  <a:lnTo>
                    <a:pt x="223647" y="327660"/>
                  </a:lnTo>
                  <a:lnTo>
                    <a:pt x="410464" y="327660"/>
                  </a:lnTo>
                  <a:lnTo>
                    <a:pt x="427101" y="320929"/>
                  </a:lnTo>
                  <a:lnTo>
                    <a:pt x="520065" y="283845"/>
                  </a:lnTo>
                  <a:lnTo>
                    <a:pt x="536702" y="277241"/>
                  </a:lnTo>
                  <a:lnTo>
                    <a:pt x="589407" y="277241"/>
                  </a:lnTo>
                  <a:lnTo>
                    <a:pt x="662813" y="240411"/>
                  </a:lnTo>
                  <a:lnTo>
                    <a:pt x="676021" y="80137"/>
                  </a:lnTo>
                  <a:lnTo>
                    <a:pt x="707390" y="50419"/>
                  </a:lnTo>
                  <a:lnTo>
                    <a:pt x="720217" y="52578"/>
                  </a:lnTo>
                  <a:lnTo>
                    <a:pt x="730885" y="59182"/>
                  </a:lnTo>
                  <a:lnTo>
                    <a:pt x="738251" y="69342"/>
                  </a:lnTo>
                  <a:lnTo>
                    <a:pt x="741172" y="81915"/>
                  </a:lnTo>
                  <a:lnTo>
                    <a:pt x="741172" y="238760"/>
                  </a:lnTo>
                  <a:lnTo>
                    <a:pt x="818388" y="277241"/>
                  </a:lnTo>
                  <a:lnTo>
                    <a:pt x="870966" y="277241"/>
                  </a:lnTo>
                  <a:lnTo>
                    <a:pt x="997331" y="327660"/>
                  </a:lnTo>
                  <a:lnTo>
                    <a:pt x="1183894" y="327660"/>
                  </a:lnTo>
                  <a:lnTo>
                    <a:pt x="1183894" y="339217"/>
                  </a:lnTo>
                  <a:lnTo>
                    <a:pt x="1130046" y="428752"/>
                  </a:lnTo>
                  <a:lnTo>
                    <a:pt x="975487" y="428752"/>
                  </a:lnTo>
                  <a:lnTo>
                    <a:pt x="854710" y="459232"/>
                  </a:lnTo>
                  <a:lnTo>
                    <a:pt x="854710" y="1304544"/>
                  </a:lnTo>
                  <a:lnTo>
                    <a:pt x="905002" y="1304544"/>
                  </a:lnTo>
                  <a:lnTo>
                    <a:pt x="905002" y="498221"/>
                  </a:lnTo>
                  <a:lnTo>
                    <a:pt x="981710" y="479044"/>
                  </a:lnTo>
                  <a:lnTo>
                    <a:pt x="1158494" y="479044"/>
                  </a:lnTo>
                  <a:lnTo>
                    <a:pt x="1234313" y="352933"/>
                  </a:lnTo>
                  <a:lnTo>
                    <a:pt x="1234313" y="320929"/>
                  </a:lnTo>
                  <a:lnTo>
                    <a:pt x="1242949" y="320929"/>
                  </a:lnTo>
                  <a:lnTo>
                    <a:pt x="1255395" y="327787"/>
                  </a:lnTo>
                  <a:lnTo>
                    <a:pt x="1332484" y="327787"/>
                  </a:lnTo>
                  <a:lnTo>
                    <a:pt x="1370457" y="320929"/>
                  </a:lnTo>
                  <a:lnTo>
                    <a:pt x="1370457" y="308229"/>
                  </a:lnTo>
                  <a:lnTo>
                    <a:pt x="1390015" y="308229"/>
                  </a:lnTo>
                  <a:lnTo>
                    <a:pt x="1390015" y="296291"/>
                  </a:lnTo>
                  <a:lnTo>
                    <a:pt x="1402080" y="296291"/>
                  </a:lnTo>
                  <a:lnTo>
                    <a:pt x="1402080" y="283845"/>
                  </a:lnTo>
                  <a:lnTo>
                    <a:pt x="1402080" y="28117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1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0600" y="1335024"/>
            <a:ext cx="12499975" cy="6931659"/>
            <a:chOff x="990600" y="1335024"/>
            <a:chExt cx="12499975" cy="6931659"/>
          </a:xfrm>
        </p:grpSpPr>
        <p:sp>
          <p:nvSpPr>
            <p:cNvPr id="7" name="object 7"/>
            <p:cNvSpPr/>
            <p:nvPr/>
          </p:nvSpPr>
          <p:spPr>
            <a:xfrm>
              <a:off x="12809219" y="1810512"/>
              <a:ext cx="681355" cy="76200"/>
            </a:xfrm>
            <a:custGeom>
              <a:avLst/>
              <a:gdLst/>
              <a:ahLst/>
              <a:cxnLst/>
              <a:rect l="l" t="t" r="r" b="b"/>
              <a:pathLst>
                <a:path w="681355" h="76200">
                  <a:moveTo>
                    <a:pt x="604774" y="0"/>
                  </a:moveTo>
                  <a:lnTo>
                    <a:pt x="604774" y="76200"/>
                  </a:lnTo>
                  <a:lnTo>
                    <a:pt x="668274" y="44450"/>
                  </a:lnTo>
                  <a:lnTo>
                    <a:pt x="617474" y="44450"/>
                  </a:lnTo>
                  <a:lnTo>
                    <a:pt x="617474" y="31750"/>
                  </a:lnTo>
                  <a:lnTo>
                    <a:pt x="668274" y="31750"/>
                  </a:lnTo>
                  <a:lnTo>
                    <a:pt x="604774" y="0"/>
                  </a:lnTo>
                  <a:close/>
                </a:path>
                <a:path w="681355" h="76200">
                  <a:moveTo>
                    <a:pt x="60477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31750"/>
                  </a:lnTo>
                  <a:close/>
                </a:path>
                <a:path w="681355" h="76200">
                  <a:moveTo>
                    <a:pt x="668274" y="31750"/>
                  </a:moveTo>
                  <a:lnTo>
                    <a:pt x="617474" y="31750"/>
                  </a:lnTo>
                  <a:lnTo>
                    <a:pt x="617474" y="4445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809220" y="2441447"/>
              <a:ext cx="681355" cy="3941445"/>
            </a:xfrm>
            <a:custGeom>
              <a:avLst/>
              <a:gdLst/>
              <a:ahLst/>
              <a:cxnLst/>
              <a:rect l="l" t="t" r="r" b="b"/>
              <a:pathLst>
                <a:path w="681355" h="3941445">
                  <a:moveTo>
                    <a:pt x="680974" y="3902964"/>
                  </a:moveTo>
                  <a:lnTo>
                    <a:pt x="668274" y="3896614"/>
                  </a:lnTo>
                  <a:lnTo>
                    <a:pt x="604774" y="3864864"/>
                  </a:lnTo>
                  <a:lnTo>
                    <a:pt x="604774" y="3896614"/>
                  </a:lnTo>
                  <a:lnTo>
                    <a:pt x="0" y="3896614"/>
                  </a:lnTo>
                  <a:lnTo>
                    <a:pt x="0" y="3909314"/>
                  </a:lnTo>
                  <a:lnTo>
                    <a:pt x="604774" y="3909314"/>
                  </a:lnTo>
                  <a:lnTo>
                    <a:pt x="604774" y="3941064"/>
                  </a:lnTo>
                  <a:lnTo>
                    <a:pt x="668274" y="3909314"/>
                  </a:lnTo>
                  <a:lnTo>
                    <a:pt x="680974" y="3902964"/>
                  </a:lnTo>
                  <a:close/>
                </a:path>
                <a:path w="681355" h="3941445">
                  <a:moveTo>
                    <a:pt x="680974" y="38100"/>
                  </a:move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1627632"/>
              <a:ext cx="7272528" cy="3931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335024"/>
              <a:ext cx="11811000" cy="6931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5791" y="1639824"/>
              <a:ext cx="7226808" cy="359664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589508" y="1620011"/>
            <a:ext cx="2871470" cy="402590"/>
          </a:xfrm>
          <a:prstGeom prst="rect"/>
          <a:ln w="9525">
            <a:solidFill>
              <a:srgbClr val="FFFFF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  <a:tabLst>
                <a:tab pos="1653539" algn="l"/>
              </a:tabLst>
            </a:pPr>
            <a:r>
              <a:rPr dirty="0" sz="2000" spc="-15" b="0">
                <a:latin typeface="Arial MT"/>
                <a:cs typeface="Arial MT"/>
              </a:rPr>
              <a:t>S&amp;P</a:t>
            </a:r>
            <a:r>
              <a:rPr dirty="0" sz="2000" spc="35" b="0">
                <a:latin typeface="Arial MT"/>
                <a:cs typeface="Arial MT"/>
              </a:rPr>
              <a:t> </a:t>
            </a:r>
            <a:r>
              <a:rPr dirty="0" sz="2000" spc="-10" b="0">
                <a:latin typeface="Arial MT"/>
                <a:cs typeface="Arial MT"/>
              </a:rPr>
              <a:t>500	+32,35%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89508" y="6115811"/>
            <a:ext cx="2871470" cy="40259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  <a:tabLst>
                <a:tab pos="1806575" algn="l"/>
              </a:tabLst>
            </a:pP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DÓLAR	-4,06%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65123" y="2250948"/>
            <a:ext cx="289560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  <a:tabLst>
                <a:tab pos="1701164" algn="l"/>
              </a:tabLst>
            </a:pP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500</a:t>
            </a:r>
            <a:r>
              <a:rPr dirty="0" sz="20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R$	+26,97%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8523" y="729995"/>
            <a:ext cx="861060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  <a:tabLst>
                <a:tab pos="1951989" algn="l"/>
                <a:tab pos="2329180" algn="l"/>
                <a:tab pos="4839970" algn="l"/>
                <a:tab pos="5220970" algn="l"/>
                <a:tab pos="6457315" algn="l"/>
              </a:tabLst>
            </a:pP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20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Reais	X	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Moeda</a:t>
            </a:r>
            <a:r>
              <a:rPr dirty="0" sz="20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Original	X	Dólar	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Histórico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dirty="0" sz="20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ano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062" y="1724230"/>
              <a:ext cx="6791648" cy="200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9" cy="10286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7114519" cy="102869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52119" y="9183623"/>
              <a:ext cx="4514215" cy="536575"/>
            </a:xfrm>
            <a:custGeom>
              <a:avLst/>
              <a:gdLst/>
              <a:ahLst/>
              <a:cxnLst/>
              <a:rect l="l" t="t" r="r" b="b"/>
              <a:pathLst>
                <a:path w="4514215" h="536575">
                  <a:moveTo>
                    <a:pt x="4514088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4514088" y="536447"/>
                  </a:lnTo>
                  <a:lnTo>
                    <a:pt x="4514088" y="0"/>
                  </a:lnTo>
                  <a:close/>
                </a:path>
              </a:pathLst>
            </a:custGeom>
            <a:solidFill>
              <a:srgbClr val="0DFDC1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123921" y="6324600"/>
              <a:ext cx="1402080" cy="1304925"/>
            </a:xfrm>
            <a:custGeom>
              <a:avLst/>
              <a:gdLst/>
              <a:ahLst/>
              <a:cxnLst/>
              <a:rect l="l" t="t" r="r" b="b"/>
              <a:pathLst>
                <a:path w="1402080" h="1304925">
                  <a:moveTo>
                    <a:pt x="1402080" y="281178"/>
                  </a:moveTo>
                  <a:lnTo>
                    <a:pt x="1396365" y="281178"/>
                  </a:lnTo>
                  <a:lnTo>
                    <a:pt x="1396365" y="268859"/>
                  </a:lnTo>
                  <a:lnTo>
                    <a:pt x="1345692" y="268859"/>
                  </a:lnTo>
                  <a:lnTo>
                    <a:pt x="1345692" y="256413"/>
                  </a:lnTo>
                  <a:lnTo>
                    <a:pt x="1276096" y="256413"/>
                  </a:lnTo>
                  <a:lnTo>
                    <a:pt x="1248283" y="283845"/>
                  </a:lnTo>
                  <a:lnTo>
                    <a:pt x="1234313" y="283845"/>
                  </a:lnTo>
                  <a:lnTo>
                    <a:pt x="1234313" y="277495"/>
                  </a:lnTo>
                  <a:lnTo>
                    <a:pt x="1007110" y="277495"/>
                  </a:lnTo>
                  <a:lnTo>
                    <a:pt x="880872" y="227076"/>
                  </a:lnTo>
                  <a:lnTo>
                    <a:pt x="830199" y="227076"/>
                  </a:lnTo>
                  <a:lnTo>
                    <a:pt x="791464" y="207645"/>
                  </a:lnTo>
                  <a:lnTo>
                    <a:pt x="791464" y="82931"/>
                  </a:lnTo>
                  <a:lnTo>
                    <a:pt x="785114" y="50673"/>
                  </a:lnTo>
                  <a:lnTo>
                    <a:pt x="784860" y="50419"/>
                  </a:lnTo>
                  <a:lnTo>
                    <a:pt x="767334" y="24257"/>
                  </a:lnTo>
                  <a:lnTo>
                    <a:pt x="740918" y="6477"/>
                  </a:lnTo>
                  <a:lnTo>
                    <a:pt x="708533" y="0"/>
                  </a:lnTo>
                  <a:lnTo>
                    <a:pt x="705993" y="0"/>
                  </a:lnTo>
                  <a:lnTo>
                    <a:pt x="651256" y="22733"/>
                  </a:lnTo>
                  <a:lnTo>
                    <a:pt x="625729" y="76327"/>
                  </a:lnTo>
                  <a:lnTo>
                    <a:pt x="614934" y="208280"/>
                  </a:lnTo>
                  <a:lnTo>
                    <a:pt x="577596" y="227076"/>
                  </a:lnTo>
                  <a:lnTo>
                    <a:pt x="527177" y="227076"/>
                  </a:lnTo>
                  <a:lnTo>
                    <a:pt x="400812" y="277495"/>
                  </a:lnTo>
                  <a:lnTo>
                    <a:pt x="173355" y="277495"/>
                  </a:lnTo>
                  <a:lnTo>
                    <a:pt x="173355" y="283845"/>
                  </a:lnTo>
                  <a:lnTo>
                    <a:pt x="159639" y="283845"/>
                  </a:lnTo>
                  <a:lnTo>
                    <a:pt x="131572" y="256413"/>
                  </a:lnTo>
                  <a:lnTo>
                    <a:pt x="62230" y="256413"/>
                  </a:lnTo>
                  <a:lnTo>
                    <a:pt x="62230" y="268859"/>
                  </a:lnTo>
                  <a:lnTo>
                    <a:pt x="11430" y="268859"/>
                  </a:lnTo>
                  <a:lnTo>
                    <a:pt x="11430" y="281178"/>
                  </a:lnTo>
                  <a:lnTo>
                    <a:pt x="0" y="281178"/>
                  </a:lnTo>
                  <a:lnTo>
                    <a:pt x="0" y="296291"/>
                  </a:lnTo>
                  <a:lnTo>
                    <a:pt x="17907" y="296291"/>
                  </a:lnTo>
                  <a:lnTo>
                    <a:pt x="17907" y="308229"/>
                  </a:lnTo>
                  <a:lnTo>
                    <a:pt x="37465" y="308229"/>
                  </a:lnTo>
                  <a:lnTo>
                    <a:pt x="37465" y="320929"/>
                  </a:lnTo>
                  <a:lnTo>
                    <a:pt x="75438" y="327787"/>
                  </a:lnTo>
                  <a:lnTo>
                    <a:pt x="152400" y="327787"/>
                  </a:lnTo>
                  <a:lnTo>
                    <a:pt x="164592" y="320929"/>
                  </a:lnTo>
                  <a:lnTo>
                    <a:pt x="173355" y="320929"/>
                  </a:lnTo>
                  <a:lnTo>
                    <a:pt x="173355" y="352933"/>
                  </a:lnTo>
                  <a:lnTo>
                    <a:pt x="249174" y="479044"/>
                  </a:lnTo>
                  <a:lnTo>
                    <a:pt x="426212" y="479044"/>
                  </a:lnTo>
                  <a:lnTo>
                    <a:pt x="502793" y="498221"/>
                  </a:lnTo>
                  <a:lnTo>
                    <a:pt x="502793" y="779526"/>
                  </a:lnTo>
                  <a:lnTo>
                    <a:pt x="527939" y="779526"/>
                  </a:lnTo>
                  <a:lnTo>
                    <a:pt x="527939" y="829818"/>
                  </a:lnTo>
                  <a:lnTo>
                    <a:pt x="553085" y="854837"/>
                  </a:lnTo>
                  <a:lnTo>
                    <a:pt x="553085" y="1304544"/>
                  </a:lnTo>
                  <a:lnTo>
                    <a:pt x="603377" y="1304544"/>
                  </a:lnTo>
                  <a:lnTo>
                    <a:pt x="603377" y="833882"/>
                  </a:lnTo>
                  <a:lnTo>
                    <a:pt x="578231" y="808736"/>
                  </a:lnTo>
                  <a:lnTo>
                    <a:pt x="578231" y="729234"/>
                  </a:lnTo>
                  <a:lnTo>
                    <a:pt x="553085" y="729234"/>
                  </a:lnTo>
                  <a:lnTo>
                    <a:pt x="553085" y="459232"/>
                  </a:lnTo>
                  <a:lnTo>
                    <a:pt x="432308" y="428752"/>
                  </a:lnTo>
                  <a:lnTo>
                    <a:pt x="277749" y="428752"/>
                  </a:lnTo>
                  <a:lnTo>
                    <a:pt x="223647" y="339217"/>
                  </a:lnTo>
                  <a:lnTo>
                    <a:pt x="223647" y="327660"/>
                  </a:lnTo>
                  <a:lnTo>
                    <a:pt x="410464" y="327660"/>
                  </a:lnTo>
                  <a:lnTo>
                    <a:pt x="427101" y="320929"/>
                  </a:lnTo>
                  <a:lnTo>
                    <a:pt x="520065" y="283845"/>
                  </a:lnTo>
                  <a:lnTo>
                    <a:pt x="536702" y="277241"/>
                  </a:lnTo>
                  <a:lnTo>
                    <a:pt x="589407" y="277241"/>
                  </a:lnTo>
                  <a:lnTo>
                    <a:pt x="662813" y="240411"/>
                  </a:lnTo>
                  <a:lnTo>
                    <a:pt x="676021" y="80137"/>
                  </a:lnTo>
                  <a:lnTo>
                    <a:pt x="707390" y="50419"/>
                  </a:lnTo>
                  <a:lnTo>
                    <a:pt x="720217" y="52578"/>
                  </a:lnTo>
                  <a:lnTo>
                    <a:pt x="730885" y="59182"/>
                  </a:lnTo>
                  <a:lnTo>
                    <a:pt x="738251" y="69342"/>
                  </a:lnTo>
                  <a:lnTo>
                    <a:pt x="741172" y="81915"/>
                  </a:lnTo>
                  <a:lnTo>
                    <a:pt x="741172" y="238760"/>
                  </a:lnTo>
                  <a:lnTo>
                    <a:pt x="818388" y="277241"/>
                  </a:lnTo>
                  <a:lnTo>
                    <a:pt x="870966" y="277241"/>
                  </a:lnTo>
                  <a:lnTo>
                    <a:pt x="997331" y="327660"/>
                  </a:lnTo>
                  <a:lnTo>
                    <a:pt x="1183894" y="327660"/>
                  </a:lnTo>
                  <a:lnTo>
                    <a:pt x="1183894" y="339217"/>
                  </a:lnTo>
                  <a:lnTo>
                    <a:pt x="1130046" y="428752"/>
                  </a:lnTo>
                  <a:lnTo>
                    <a:pt x="975487" y="428752"/>
                  </a:lnTo>
                  <a:lnTo>
                    <a:pt x="854710" y="459232"/>
                  </a:lnTo>
                  <a:lnTo>
                    <a:pt x="854710" y="1304544"/>
                  </a:lnTo>
                  <a:lnTo>
                    <a:pt x="905002" y="1304544"/>
                  </a:lnTo>
                  <a:lnTo>
                    <a:pt x="905002" y="498221"/>
                  </a:lnTo>
                  <a:lnTo>
                    <a:pt x="981710" y="479044"/>
                  </a:lnTo>
                  <a:lnTo>
                    <a:pt x="1158494" y="479044"/>
                  </a:lnTo>
                  <a:lnTo>
                    <a:pt x="1234313" y="352933"/>
                  </a:lnTo>
                  <a:lnTo>
                    <a:pt x="1234313" y="320929"/>
                  </a:lnTo>
                  <a:lnTo>
                    <a:pt x="1242949" y="320929"/>
                  </a:lnTo>
                  <a:lnTo>
                    <a:pt x="1255395" y="327787"/>
                  </a:lnTo>
                  <a:lnTo>
                    <a:pt x="1332484" y="327787"/>
                  </a:lnTo>
                  <a:lnTo>
                    <a:pt x="1370457" y="320929"/>
                  </a:lnTo>
                  <a:lnTo>
                    <a:pt x="1370457" y="308229"/>
                  </a:lnTo>
                  <a:lnTo>
                    <a:pt x="1390015" y="308229"/>
                  </a:lnTo>
                  <a:lnTo>
                    <a:pt x="1390015" y="296291"/>
                  </a:lnTo>
                  <a:lnTo>
                    <a:pt x="1402080" y="296291"/>
                  </a:lnTo>
                  <a:lnTo>
                    <a:pt x="1402080" y="283845"/>
                  </a:lnTo>
                  <a:lnTo>
                    <a:pt x="1402080" y="281178"/>
                  </a:lnTo>
                  <a:close/>
                </a:path>
              </a:pathLst>
            </a:custGeom>
            <a:solidFill>
              <a:srgbClr val="FFFFFF">
                <a:alpha val="7294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3183869" y="6817817"/>
            <a:ext cx="4481830" cy="911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800" spc="-370">
                <a:solidFill>
                  <a:srgbClr val="0DFDC1"/>
                </a:solidFill>
                <a:latin typeface="Arial Black"/>
                <a:cs typeface="Arial Black"/>
              </a:rPr>
              <a:t>SEMINÁ</a:t>
            </a:r>
            <a:r>
              <a:rPr dirty="0" sz="5800" spc="-37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5800" spc="81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800" spc="5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5800">
              <a:latin typeface="Arial Black"/>
              <a:cs typeface="Arial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0600" y="1335024"/>
            <a:ext cx="12499975" cy="6934200"/>
            <a:chOff x="990600" y="1335024"/>
            <a:chExt cx="12499975" cy="6934200"/>
          </a:xfrm>
        </p:grpSpPr>
        <p:sp>
          <p:nvSpPr>
            <p:cNvPr id="10" name="object 10"/>
            <p:cNvSpPr/>
            <p:nvPr/>
          </p:nvSpPr>
          <p:spPr>
            <a:xfrm>
              <a:off x="12809219" y="5163312"/>
              <a:ext cx="681355" cy="76200"/>
            </a:xfrm>
            <a:custGeom>
              <a:avLst/>
              <a:gdLst/>
              <a:ahLst/>
              <a:cxnLst/>
              <a:rect l="l" t="t" r="r" b="b"/>
              <a:pathLst>
                <a:path w="681355" h="76200">
                  <a:moveTo>
                    <a:pt x="604774" y="0"/>
                  </a:moveTo>
                  <a:lnTo>
                    <a:pt x="604774" y="76200"/>
                  </a:lnTo>
                  <a:lnTo>
                    <a:pt x="668274" y="44450"/>
                  </a:lnTo>
                  <a:lnTo>
                    <a:pt x="617474" y="44450"/>
                  </a:lnTo>
                  <a:lnTo>
                    <a:pt x="617474" y="31750"/>
                  </a:lnTo>
                  <a:lnTo>
                    <a:pt x="668274" y="31750"/>
                  </a:lnTo>
                  <a:lnTo>
                    <a:pt x="604774" y="0"/>
                  </a:lnTo>
                  <a:close/>
                </a:path>
                <a:path w="681355" h="76200">
                  <a:moveTo>
                    <a:pt x="604774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31750"/>
                  </a:lnTo>
                  <a:close/>
                </a:path>
                <a:path w="681355" h="76200">
                  <a:moveTo>
                    <a:pt x="668274" y="31750"/>
                  </a:moveTo>
                  <a:lnTo>
                    <a:pt x="617474" y="31750"/>
                  </a:lnTo>
                  <a:lnTo>
                    <a:pt x="617474" y="4445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809220" y="2136647"/>
              <a:ext cx="681355" cy="3657600"/>
            </a:xfrm>
            <a:custGeom>
              <a:avLst/>
              <a:gdLst/>
              <a:ahLst/>
              <a:cxnLst/>
              <a:rect l="l" t="t" r="r" b="b"/>
              <a:pathLst>
                <a:path w="681355" h="3657600">
                  <a:moveTo>
                    <a:pt x="680974" y="3619500"/>
                  </a:moveTo>
                  <a:lnTo>
                    <a:pt x="668274" y="3613150"/>
                  </a:lnTo>
                  <a:lnTo>
                    <a:pt x="604774" y="3581400"/>
                  </a:lnTo>
                  <a:lnTo>
                    <a:pt x="604774" y="3613150"/>
                  </a:lnTo>
                  <a:lnTo>
                    <a:pt x="0" y="3613150"/>
                  </a:lnTo>
                  <a:lnTo>
                    <a:pt x="0" y="3625850"/>
                  </a:lnTo>
                  <a:lnTo>
                    <a:pt x="604774" y="3625850"/>
                  </a:lnTo>
                  <a:lnTo>
                    <a:pt x="604774" y="3657600"/>
                  </a:lnTo>
                  <a:lnTo>
                    <a:pt x="668274" y="3625850"/>
                  </a:lnTo>
                  <a:lnTo>
                    <a:pt x="680974" y="3619500"/>
                  </a:lnTo>
                  <a:close/>
                </a:path>
                <a:path w="681355" h="3657600">
                  <a:moveTo>
                    <a:pt x="680974" y="38100"/>
                  </a:move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1335024"/>
              <a:ext cx="11811000" cy="6934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4936" y="1639824"/>
              <a:ext cx="7217663" cy="32613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589508" y="4972811"/>
            <a:ext cx="2871470" cy="402590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  <a:tabLst>
                <a:tab pos="1654175" algn="l"/>
              </a:tabLst>
            </a:pP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500	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+180,6%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61390" y="7439420"/>
            <a:ext cx="4471035" cy="24803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520"/>
              </a:spcBef>
            </a:pPr>
            <a:r>
              <a:rPr dirty="0" sz="4450" spc="-10">
                <a:solidFill>
                  <a:srgbClr val="0DFDC1"/>
                </a:solidFill>
                <a:latin typeface="Lucida Sans Unicode"/>
                <a:cs typeface="Lucida Sans Unicode"/>
              </a:rPr>
              <a:t>INVESTIMENTOS</a:t>
            </a:r>
            <a:endParaRPr sz="445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800" spc="-5" b="1">
                <a:solidFill>
                  <a:srgbClr val="FFFFFF"/>
                </a:solidFill>
                <a:latin typeface="Tahoma"/>
                <a:cs typeface="Tahoma"/>
              </a:rPr>
              <a:t>AEPREMERJ</a:t>
            </a:r>
            <a:endParaRPr sz="5800">
              <a:latin typeface="Tahoma"/>
              <a:cs typeface="Tahoma"/>
            </a:endParaRPr>
          </a:p>
          <a:p>
            <a:pPr algn="ctr" marL="26670">
              <a:lnSpc>
                <a:spcPct val="100000"/>
              </a:lnSpc>
              <a:spcBef>
                <a:spcPts val="720"/>
              </a:spcBef>
            </a:pP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R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SPE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VA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5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VES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N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45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6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OS</a:t>
            </a:r>
            <a:endParaRPr sz="1500">
              <a:latin typeface="Arial MT"/>
              <a:cs typeface="Arial MT"/>
            </a:endParaRPr>
          </a:p>
          <a:p>
            <a:pPr algn="ctr" marL="32384">
              <a:lnSpc>
                <a:spcPct val="100000"/>
              </a:lnSpc>
              <a:spcBef>
                <a:spcPts val="190"/>
              </a:spcBef>
            </a:pP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35">
                <a:solidFill>
                  <a:srgbClr val="04092E"/>
                </a:solidFill>
                <a:latin typeface="Arial MT"/>
                <a:cs typeface="Arial MT"/>
              </a:rPr>
              <a:t>T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O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3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D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AS</a:t>
            </a:r>
            <a:r>
              <a:rPr dirty="0" sz="1500" spc="-85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L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30">
                <a:solidFill>
                  <a:srgbClr val="04092E"/>
                </a:solidFill>
                <a:latin typeface="Arial MT"/>
                <a:cs typeface="Arial MT"/>
              </a:rPr>
              <a:t>Ç</a:t>
            </a:r>
            <a:r>
              <a:rPr dirty="0" sz="1500" spc="-20">
                <a:solidFill>
                  <a:srgbClr val="04092E"/>
                </a:solidFill>
                <a:latin typeface="Arial MT"/>
                <a:cs typeface="Arial MT"/>
              </a:rPr>
              <a:t>Õ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E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r>
              <a:rPr dirty="0" sz="1500" spc="-110">
                <a:solidFill>
                  <a:srgbClr val="04092E"/>
                </a:solidFill>
                <a:latin typeface="Arial MT"/>
                <a:cs typeface="Arial MT"/>
              </a:rPr>
              <a:t> </a:t>
            </a:r>
            <a:r>
              <a:rPr dirty="0" sz="1500" spc="15">
                <a:solidFill>
                  <a:srgbClr val="04092E"/>
                </a:solidFill>
                <a:latin typeface="Arial MT"/>
                <a:cs typeface="Arial MT"/>
              </a:rPr>
              <a:t>M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UN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5">
                <a:solidFill>
                  <a:srgbClr val="04092E"/>
                </a:solidFill>
                <a:latin typeface="Arial MT"/>
                <a:cs typeface="Arial MT"/>
              </a:rPr>
              <a:t>C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-25">
                <a:solidFill>
                  <a:srgbClr val="04092E"/>
                </a:solidFill>
                <a:latin typeface="Arial MT"/>
                <a:cs typeface="Arial MT"/>
              </a:rPr>
              <a:t>PA</a:t>
            </a:r>
            <a:r>
              <a:rPr dirty="0" sz="1500" spc="-15">
                <a:solidFill>
                  <a:srgbClr val="04092E"/>
                </a:solidFill>
                <a:latin typeface="Arial MT"/>
                <a:cs typeface="Arial MT"/>
              </a:rPr>
              <a:t>I</a:t>
            </a:r>
            <a:r>
              <a:rPr dirty="0" sz="1500" spc="5">
                <a:solidFill>
                  <a:srgbClr val="04092E"/>
                </a:solidFill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  <a:p>
            <a:pPr algn="ctr" marL="3810">
              <a:lnSpc>
                <a:spcPct val="100000"/>
              </a:lnSpc>
              <a:spcBef>
                <a:spcPts val="345"/>
              </a:spcBef>
            </a:pP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Penedo/Itatiaia-</a:t>
            </a:r>
            <a:r>
              <a:rPr dirty="0" sz="1300" spc="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RJ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9508" y="5527547"/>
            <a:ext cx="287147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  <a:tabLst>
                <a:tab pos="1665605" algn="l"/>
              </a:tabLst>
            </a:pP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DÓLAR	+120,8%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565123" y="1946148"/>
            <a:ext cx="2895600" cy="399415"/>
          </a:xfrm>
          <a:prstGeom prst="rect"/>
          <a:ln w="9525">
            <a:solidFill>
              <a:srgbClr val="FFFFF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  <a:tabLst>
                <a:tab pos="1701164" algn="l"/>
              </a:tabLst>
            </a:pPr>
            <a:r>
              <a:rPr dirty="0" sz="2000" spc="-15" b="0">
                <a:latin typeface="Arial MT"/>
                <a:cs typeface="Arial MT"/>
              </a:rPr>
              <a:t>S&amp;P</a:t>
            </a:r>
            <a:r>
              <a:rPr dirty="0" sz="2000" spc="35" b="0">
                <a:latin typeface="Arial MT"/>
                <a:cs typeface="Arial MT"/>
              </a:rPr>
              <a:t> </a:t>
            </a:r>
            <a:r>
              <a:rPr dirty="0" sz="2000" spc="-10" b="0">
                <a:latin typeface="Arial MT"/>
                <a:cs typeface="Arial MT"/>
              </a:rPr>
              <a:t>500</a:t>
            </a:r>
            <a:r>
              <a:rPr dirty="0" sz="2000" spc="15" b="0">
                <a:latin typeface="Arial MT"/>
                <a:cs typeface="Arial MT"/>
              </a:rPr>
              <a:t> </a:t>
            </a:r>
            <a:r>
              <a:rPr dirty="0" sz="2000" spc="-5" b="0">
                <a:latin typeface="Arial MT"/>
                <a:cs typeface="Arial MT"/>
              </a:rPr>
              <a:t>R$	</a:t>
            </a:r>
            <a:r>
              <a:rPr dirty="0" sz="2000" spc="-10" b="0">
                <a:latin typeface="Arial MT"/>
                <a:cs typeface="Arial MT"/>
              </a:rPr>
              <a:t>+519,6%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8523" y="729995"/>
            <a:ext cx="8610600" cy="39941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  <a:tabLst>
                <a:tab pos="1951989" algn="l"/>
                <a:tab pos="2329180" algn="l"/>
                <a:tab pos="4839970" algn="l"/>
                <a:tab pos="5220970" algn="l"/>
                <a:tab pos="6457315" algn="l"/>
              </a:tabLst>
            </a:pP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em</a:t>
            </a:r>
            <a:r>
              <a:rPr dirty="0" sz="20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Reais	X	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S&amp;P</a:t>
            </a:r>
            <a:r>
              <a:rPr dirty="0" sz="20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Moeda</a:t>
            </a:r>
            <a:r>
              <a:rPr dirty="0" sz="20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Original	X	Dólar	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Histórico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anos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e Aline Ramos</dc:creator>
  <cp:keywords>DAF_blFRh-U,BADyuKQVNi4</cp:keywords>
  <dc:title>Modelo Apresentação Palestrante</dc:title>
  <dcterms:created xsi:type="dcterms:W3CDTF">2024-04-11T14:19:43Z</dcterms:created>
  <dcterms:modified xsi:type="dcterms:W3CDTF">2024-04-11T14:19:43Z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2024-04-11T00:00:00Z</vt:filetime>
  </property>
</Properties>
</file>