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74" r:id="rId9"/>
    <p:sldId id="261" r:id="rId10"/>
    <p:sldId id="265" r:id="rId11"/>
    <p:sldId id="266" r:id="rId12"/>
    <p:sldId id="2145705832" r:id="rId13"/>
    <p:sldId id="2145705833" r:id="rId14"/>
    <p:sldId id="267" r:id="rId15"/>
  </p:sldIdLst>
  <p:sldSz cx="18288000" cy="10287000"/>
  <p:notesSz cx="6858000" cy="9144000"/>
  <p:embeddedFontLst>
    <p:embeddedFont>
      <p:font typeface="Arial" panose="020B060402020202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eague Spartan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Extra Bold" panose="020B0604020202020204" charset="0"/>
      <p:regular r:id="rId27"/>
    </p:embeddedFont>
    <p:embeddedFont>
      <p:font typeface="Poppins Ultra-Bold" panose="020B0604020202020204" charset="0"/>
      <p:regular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tgpactual-my.sharepoint.com/personal/gabriel_kami_btgpactual_com/Documents/Desktop/Clientes/Base%20Corrigida%20-%2022%2010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chugvi\Downloads\IBOVDia_11-04-24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assetdistribution_materiais\CR&amp;PR\Rotinas%20Operacionais\Reuni&#227;o%20gerencial\Levantamento%20Peers%20Asset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chugvi\Downloads\IBOVDia_11-04-24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chugvi\Downloads\IBOVDia_11-04-24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chugvi\Downloads\IBOVDia_11-04-24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chugvi\Downloads\IBOVDia_11-04-24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901573577948358E-2"/>
          <c:y val="0.13235191269921687"/>
          <c:w val="0.96122228344375771"/>
          <c:h val="0.72012147095571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Sheet6!$Q$2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2020388333129025E-17"/>
                  <c:y val="9.44707135137944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3F-4941-B8B1-F6378D5944A6}"/>
                </c:ext>
              </c:extLst>
            </c:dLbl>
            <c:dLbl>
              <c:idx val="2"/>
              <c:layout>
                <c:manualLayout>
                  <c:x val="-1.146023829715616E-3"/>
                  <c:y val="5.62586659364145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3F-4941-B8B1-F6378D5944A6}"/>
                </c:ext>
              </c:extLst>
            </c:dLbl>
            <c:dLbl>
              <c:idx val="3"/>
              <c:layout>
                <c:manualLayout>
                  <c:x val="-1.1460238297156579E-3"/>
                  <c:y val="-1.08095138186019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3F-4941-B8B1-F6378D5944A6}"/>
                </c:ext>
              </c:extLst>
            </c:dLbl>
            <c:dLbl>
              <c:idx val="4"/>
              <c:layout>
                <c:manualLayout>
                  <c:x val="-1.1460238297156579E-3"/>
                  <c:y val="4.4592964191907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3F-4941-B8B1-F6378D5944A6}"/>
                </c:ext>
              </c:extLst>
            </c:dLbl>
            <c:dLbl>
              <c:idx val="6"/>
              <c:layout>
                <c:manualLayout>
                  <c:x val="1.1460238297156579E-3"/>
                  <c:y val="-1.098014871980506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3F-4941-B8B1-F6378D5944A6}"/>
                </c:ext>
              </c:extLst>
            </c:dLbl>
            <c:dLbl>
              <c:idx val="7"/>
              <c:layout>
                <c:manualLayout>
                  <c:x val="-1.1460238297156579E-3"/>
                  <c:y val="1.2492508826494975E-3"/>
                </c:manualLayout>
              </c:layout>
              <c:tx>
                <c:rich>
                  <a:bodyPr/>
                  <a:lstStyle/>
                  <a:p>
                    <a:fld id="{DDCB0395-48FC-4F99-9B36-C319FAB43385}" type="VALUE">
                      <a:rPr lang="en-US" sz="24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F3F-4941-B8B1-F6378D5944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Sheet6!$M$3:$M$10</c:f>
              <c:strCache>
                <c:ptCount val="8"/>
                <c:pt idx="0">
                  <c:v>FIP</c:v>
                </c:pt>
                <c:pt idx="1">
                  <c:v>Investimento Exterior</c:v>
                </c:pt>
                <c:pt idx="2">
                  <c:v>FII e Imóveis</c:v>
                </c:pt>
                <c:pt idx="3">
                  <c:v>Multimercado</c:v>
                </c:pt>
                <c:pt idx="4">
                  <c:v>Renda Variável</c:v>
                </c:pt>
                <c:pt idx="5">
                  <c:v>Crédito Privado</c:v>
                </c:pt>
                <c:pt idx="6">
                  <c:v>Emissão Bancária </c:v>
                </c:pt>
                <c:pt idx="7">
                  <c:v>Renda Fixa</c:v>
                </c:pt>
              </c:strCache>
            </c:strRef>
          </c:cat>
          <c:val>
            <c:numRef>
              <c:f>Sheet6!$Q$3:$Q$10</c:f>
              <c:numCache>
                <c:formatCode>0.0%</c:formatCode>
                <c:ptCount val="8"/>
                <c:pt idx="0">
                  <c:v>7.2068680561605232E-3</c:v>
                </c:pt>
                <c:pt idx="1">
                  <c:v>2.2180038378487726E-2</c:v>
                </c:pt>
                <c:pt idx="2">
                  <c:v>2.3177364127563167E-2</c:v>
                </c:pt>
                <c:pt idx="3">
                  <c:v>2.5974828541967279E-2</c:v>
                </c:pt>
                <c:pt idx="4" formatCode="0%">
                  <c:v>7.6639201088931561E-2</c:v>
                </c:pt>
                <c:pt idx="5">
                  <c:v>6.6664812968273883E-3</c:v>
                </c:pt>
                <c:pt idx="6">
                  <c:v>1.4756147550079399E-2</c:v>
                </c:pt>
                <c:pt idx="7" formatCode="0%">
                  <c:v>0.82339907095998299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3F-4941-B8B1-F6378D5944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3251415"/>
        <c:axId val="383242231"/>
      </c:barChart>
      <c:catAx>
        <c:axId val="383251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3242231"/>
        <c:crosses val="autoZero"/>
        <c:auto val="1"/>
        <c:lblAlgn val="ctr"/>
        <c:lblOffset val="100"/>
        <c:noMultiLvlLbl val="0"/>
      </c:catAx>
      <c:valAx>
        <c:axId val="38324223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83251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85183977914433E-2"/>
          <c:y val="5.4380716789165923E-2"/>
          <c:w val="0.8659511089692461"/>
          <c:h val="0.72056364217814084"/>
        </c:manualLayout>
      </c:layout>
      <c:lineChart>
        <c:grouping val="stacked"/>
        <c:varyColors val="0"/>
        <c:ser>
          <c:idx val="1"/>
          <c:order val="0"/>
          <c:tx>
            <c:strRef>
              <c:f>Sheet4!$A$2</c:f>
              <c:strCache>
                <c:ptCount val="1"/>
                <c:pt idx="0">
                  <c:v>% PL</c:v>
                </c:pt>
              </c:strCache>
            </c:strRef>
          </c:tx>
          <c:spPr>
            <a:ln w="38100" cap="rnd" cmpd="sng" algn="ctr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38100" cap="flat" cmpd="sng" algn="ctr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Sheet4!$B$1:$E$1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Sheet4!$B$2:$E$2</c:f>
              <c:numCache>
                <c:formatCode>0%</c:formatCode>
                <c:ptCount val="4"/>
                <c:pt idx="0">
                  <c:v>0.12</c:v>
                </c:pt>
                <c:pt idx="1">
                  <c:v>0.11</c:v>
                </c:pt>
                <c:pt idx="2">
                  <c:v>0.09</c:v>
                </c:pt>
                <c:pt idx="3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4E-4739-8EE6-E58D71F3DF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884038496"/>
        <c:axId val="2112947520"/>
      </c:lineChart>
      <c:catAx>
        <c:axId val="18840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2947520"/>
        <c:crosses val="autoZero"/>
        <c:auto val="1"/>
        <c:lblAlgn val="ctr"/>
        <c:lblOffset val="100"/>
        <c:noMultiLvlLbl val="0"/>
      </c:catAx>
      <c:valAx>
        <c:axId val="2112947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840384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Freehand/>
                    </ask:type>
                  </ask:lineSketchStyleProps>
                </a:ext>
              </a:extLst>
            </a:ln>
            <a:effectLst/>
          </c:spPr>
          <c:marker>
            <c:symbol val="none"/>
          </c:marker>
          <c:cat>
            <c:numRef>
              <c:f>Sheet2!$C$19:$AE$19</c:f>
              <c:numCache>
                <c:formatCode>General</c:formatCode>
                <c:ptCount val="2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</c:numCache>
            </c:numRef>
          </c:cat>
          <c:val>
            <c:numRef>
              <c:f>Sheet2!$C$20:$AE$20</c:f>
              <c:numCache>
                <c:formatCode>0.00%</c:formatCode>
                <c:ptCount val="29"/>
                <c:pt idx="0">
                  <c:v>-1.2609384689000001E-2</c:v>
                </c:pt>
                <c:pt idx="1">
                  <c:v>0.63756687601999995</c:v>
                </c:pt>
                <c:pt idx="2">
                  <c:v>0.44831602722000002</c:v>
                </c:pt>
                <c:pt idx="3">
                  <c:v>-0.33464103569999998</c:v>
                </c:pt>
                <c:pt idx="4">
                  <c:v>1.5193101415000001</c:v>
                </c:pt>
                <c:pt idx="5">
                  <c:v>-0.10719091919</c:v>
                </c:pt>
                <c:pt idx="6">
                  <c:v>-0.11023002817999999</c:v>
                </c:pt>
                <c:pt idx="7">
                  <c:v>-0.17006702511999999</c:v>
                </c:pt>
                <c:pt idx="8">
                  <c:v>0.97337593184000004</c:v>
                </c:pt>
                <c:pt idx="9">
                  <c:v>0.17808958446000001</c:v>
                </c:pt>
                <c:pt idx="10">
                  <c:v>0.27710337456</c:v>
                </c:pt>
                <c:pt idx="11">
                  <c:v>0.3293379166</c:v>
                </c:pt>
                <c:pt idx="12">
                  <c:v>0.43651204101000002</c:v>
                </c:pt>
                <c:pt idx="13">
                  <c:v>-0.41223429232999997</c:v>
                </c:pt>
                <c:pt idx="14">
                  <c:v>0.82657789613999999</c:v>
                </c:pt>
                <c:pt idx="15">
                  <c:v>1.0439143874000001E-2</c:v>
                </c:pt>
                <c:pt idx="16">
                  <c:v>-0.18108622879</c:v>
                </c:pt>
                <c:pt idx="17">
                  <c:v>7.3968354653000001E-2</c:v>
                </c:pt>
                <c:pt idx="18">
                  <c:v>-0.15495799973999999</c:v>
                </c:pt>
                <c:pt idx="19">
                  <c:v>-2.9122255228E-2</c:v>
                </c:pt>
                <c:pt idx="20">
                  <c:v>-0.13314136021</c:v>
                </c:pt>
                <c:pt idx="21">
                  <c:v>0.38935154214000001</c:v>
                </c:pt>
                <c:pt idx="22">
                  <c:v>0.26856858220000002</c:v>
                </c:pt>
                <c:pt idx="23">
                  <c:v>0.15032561941</c:v>
                </c:pt>
                <c:pt idx="24">
                  <c:v>0.31583720828</c:v>
                </c:pt>
                <c:pt idx="25">
                  <c:v>2.9157249223999999E-2</c:v>
                </c:pt>
                <c:pt idx="26">
                  <c:v>-0.11926675496</c:v>
                </c:pt>
                <c:pt idx="27">
                  <c:v>4.6861721592E-2</c:v>
                </c:pt>
                <c:pt idx="28">
                  <c:v>0.22281614003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9-4EA5-AE04-2F3EDDF9E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4144880"/>
        <c:axId val="2112979200"/>
      </c:lineChart>
      <c:catAx>
        <c:axId val="200414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2979200"/>
        <c:crosses val="autoZero"/>
        <c:auto val="1"/>
        <c:lblAlgn val="ctr"/>
        <c:lblOffset val="100"/>
        <c:noMultiLvlLbl val="0"/>
      </c:catAx>
      <c:valAx>
        <c:axId val="2112979200"/>
        <c:scaling>
          <c:orientation val="minMax"/>
          <c:max val="1.6"/>
          <c:min val="-0.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41448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85026313490603E-2"/>
          <c:y val="4.3662618859076026E-2"/>
          <c:w val="0.59452993405889032"/>
          <c:h val="0.82684873666263647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F-474C-86C0-651E727F12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0F-474C-86C0-651E727F12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0F-474C-86C0-651E727F12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0F-474C-86C0-651E727F12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0F-474C-86C0-651E727F12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0F-474C-86C0-651E727F12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0F-474C-86C0-651E727F12D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0F-474C-86C0-651E727F12D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00F-474C-86C0-651E727F12D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00F-474C-86C0-651E727F12D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00F-474C-86C0-651E727F12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Sheet3!$F$1:$F$11</c:f>
              <c:strCache>
                <c:ptCount val="11"/>
                <c:pt idx="0">
                  <c:v>Bancário &amp; Financeiro</c:v>
                </c:pt>
                <c:pt idx="1">
                  <c:v>Oleo e Gas</c:v>
                </c:pt>
                <c:pt idx="2">
                  <c:v>Metais e Mineração</c:v>
                </c:pt>
                <c:pt idx="3">
                  <c:v>Utilidade Pública</c:v>
                </c:pt>
                <c:pt idx="4">
                  <c:v>Varejo</c:v>
                </c:pt>
                <c:pt idx="5">
                  <c:v>Alimentos &amp; Bebidas</c:v>
                </c:pt>
                <c:pt idx="6">
                  <c:v>Infraestrutura</c:v>
                </c:pt>
                <c:pt idx="7">
                  <c:v>Papel &amp; Celulose</c:v>
                </c:pt>
                <c:pt idx="8">
                  <c:v>Saúde</c:v>
                </c:pt>
                <c:pt idx="9">
                  <c:v>Aluguel de Carros &amp; Logistica</c:v>
                </c:pt>
                <c:pt idx="10">
                  <c:v>Outros</c:v>
                </c:pt>
              </c:strCache>
            </c:strRef>
          </c:cat>
          <c:val>
            <c:numRef>
              <c:f>Sheet3!$G$1:$G$11</c:f>
              <c:numCache>
                <c:formatCode>0.00%</c:formatCode>
                <c:ptCount val="11"/>
                <c:pt idx="0">
                  <c:v>0.2555</c:v>
                </c:pt>
                <c:pt idx="1">
                  <c:v>0.1696</c:v>
                </c:pt>
                <c:pt idx="2">
                  <c:v>0.14729999999999999</c:v>
                </c:pt>
                <c:pt idx="3">
                  <c:v>0.1249</c:v>
                </c:pt>
                <c:pt idx="4">
                  <c:v>5.7200000000000001E-2</c:v>
                </c:pt>
                <c:pt idx="5">
                  <c:v>5.3600000000000002E-2</c:v>
                </c:pt>
                <c:pt idx="6">
                  <c:v>4.5100000000000001E-2</c:v>
                </c:pt>
                <c:pt idx="7">
                  <c:v>2.7300000000000001E-2</c:v>
                </c:pt>
                <c:pt idx="8">
                  <c:v>2.35E-2</c:v>
                </c:pt>
                <c:pt idx="9">
                  <c:v>2.2599999999999999E-2</c:v>
                </c:pt>
                <c:pt idx="10">
                  <c:v>7.3499999999999996E-2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00F-474C-86C0-651E727F12D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23921633882203"/>
          <c:y val="5.6658443501569566E-2"/>
          <c:w val="0.28341848940468567"/>
          <c:h val="0.88668311299686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Sheet5!$A$28</c:f>
              <c:strCache>
                <c:ptCount val="1"/>
                <c:pt idx="0">
                  <c:v>Investidor Individual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Sheet5!$B$27:$M$27</c:f>
              <c:numCache>
                <c:formatCode>mmm\-yy</c:formatCode>
                <c:ptCount val="12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  <c:pt idx="10">
                  <c:v>45292</c:v>
                </c:pt>
                <c:pt idx="11">
                  <c:v>45323</c:v>
                </c:pt>
              </c:numCache>
            </c:numRef>
          </c:cat>
          <c:val>
            <c:numRef>
              <c:f>Sheet5!$B$28:$M$28</c:f>
              <c:numCache>
                <c:formatCode>General</c:formatCode>
                <c:ptCount val="12"/>
                <c:pt idx="0">
                  <c:v>2.6</c:v>
                </c:pt>
                <c:pt idx="1">
                  <c:v>0.6</c:v>
                </c:pt>
                <c:pt idx="2">
                  <c:v>-1</c:v>
                </c:pt>
                <c:pt idx="3">
                  <c:v>-1.1000000000000001</c:v>
                </c:pt>
                <c:pt idx="4">
                  <c:v>0.2</c:v>
                </c:pt>
                <c:pt idx="5">
                  <c:v>4.5999999999999996</c:v>
                </c:pt>
                <c:pt idx="6">
                  <c:v>1.4</c:v>
                </c:pt>
                <c:pt idx="7">
                  <c:v>2.1</c:v>
                </c:pt>
                <c:pt idx="8">
                  <c:v>-6.2</c:v>
                </c:pt>
                <c:pt idx="9">
                  <c:v>-3.6</c:v>
                </c:pt>
                <c:pt idx="10">
                  <c:v>4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D-4242-B5AE-D91A9D3E7A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2075534880"/>
        <c:axId val="2113023840"/>
      </c:barChart>
      <c:dateAx>
        <c:axId val="2075534880"/>
        <c:scaling>
          <c:orientation val="minMax"/>
        </c:scaling>
        <c:delete val="0"/>
        <c:axPos val="b"/>
        <c:numFmt formatCode="mmm\-yy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3023840"/>
        <c:crosses val="autoZero"/>
        <c:auto val="1"/>
        <c:lblOffset val="100"/>
        <c:baseTimeUnit val="months"/>
      </c:dateAx>
      <c:valAx>
        <c:axId val="2113023840"/>
        <c:scaling>
          <c:orientation val="minMax"/>
          <c:max val="22"/>
          <c:min val="-22"/>
        </c:scaling>
        <c:delete val="1"/>
        <c:axPos val="l"/>
        <c:numFmt formatCode="General" sourceLinked="1"/>
        <c:majorTickMark val="out"/>
        <c:minorTickMark val="none"/>
        <c:tickLblPos val="nextTo"/>
        <c:crossAx val="20755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Sheet5!$A$29</c:f>
              <c:strCache>
                <c:ptCount val="1"/>
                <c:pt idx="0">
                  <c:v>Investidor Institucional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57201646090534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BA-4335-AE09-C4E258EA8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Sheet5!$B$27:$M$27</c:f>
              <c:numCache>
                <c:formatCode>mmm\-yy</c:formatCode>
                <c:ptCount val="12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  <c:pt idx="10">
                  <c:v>45292</c:v>
                </c:pt>
                <c:pt idx="11">
                  <c:v>45323</c:v>
                </c:pt>
              </c:numCache>
            </c:numRef>
          </c:cat>
          <c:val>
            <c:numRef>
              <c:f>Sheet5!$B$29:$M$29</c:f>
              <c:numCache>
                <c:formatCode>General</c:formatCode>
                <c:ptCount val="12"/>
                <c:pt idx="0">
                  <c:v>-1.9</c:v>
                </c:pt>
                <c:pt idx="1">
                  <c:v>-5.9</c:v>
                </c:pt>
                <c:pt idx="2">
                  <c:v>2</c:v>
                </c:pt>
                <c:pt idx="3">
                  <c:v>-9.6</c:v>
                </c:pt>
                <c:pt idx="4">
                  <c:v>-7.4</c:v>
                </c:pt>
                <c:pt idx="5">
                  <c:v>5.4</c:v>
                </c:pt>
                <c:pt idx="6">
                  <c:v>-2.7</c:v>
                </c:pt>
                <c:pt idx="7">
                  <c:v>-2.5</c:v>
                </c:pt>
                <c:pt idx="8">
                  <c:v>-19.100000000000001</c:v>
                </c:pt>
                <c:pt idx="9">
                  <c:v>-12.6</c:v>
                </c:pt>
                <c:pt idx="10">
                  <c:v>-0.6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BA-4335-AE09-C4E258EA8B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2075534880"/>
        <c:axId val="2113023840"/>
      </c:barChart>
      <c:dateAx>
        <c:axId val="2075534880"/>
        <c:scaling>
          <c:orientation val="minMax"/>
        </c:scaling>
        <c:delete val="0"/>
        <c:axPos val="b"/>
        <c:numFmt formatCode="mmm\-yy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3023840"/>
        <c:crosses val="autoZero"/>
        <c:auto val="1"/>
        <c:lblOffset val="100"/>
        <c:baseTimeUnit val="months"/>
      </c:dateAx>
      <c:valAx>
        <c:axId val="2113023840"/>
        <c:scaling>
          <c:orientation val="minMax"/>
          <c:max val="22"/>
          <c:min val="-22"/>
        </c:scaling>
        <c:delete val="1"/>
        <c:axPos val="l"/>
        <c:numFmt formatCode="General" sourceLinked="1"/>
        <c:majorTickMark val="out"/>
        <c:minorTickMark val="none"/>
        <c:tickLblPos val="nextTo"/>
        <c:crossAx val="20755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Sheet5!$A$30</c:f>
              <c:strCache>
                <c:ptCount val="1"/>
                <c:pt idx="0">
                  <c:v>Investidor Estrangeiro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Sheet5!$B$27:$M$27</c:f>
              <c:numCache>
                <c:formatCode>mmm\-yy</c:formatCode>
                <c:ptCount val="12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  <c:pt idx="10">
                  <c:v>45292</c:v>
                </c:pt>
                <c:pt idx="11">
                  <c:v>45323</c:v>
                </c:pt>
              </c:numCache>
            </c:numRef>
          </c:cat>
          <c:val>
            <c:numRef>
              <c:f>Sheet5!$B$30:$M$30</c:f>
              <c:numCache>
                <c:formatCode>General</c:formatCode>
                <c:ptCount val="12"/>
                <c:pt idx="0">
                  <c:v>-2.4</c:v>
                </c:pt>
                <c:pt idx="1">
                  <c:v>2.7</c:v>
                </c:pt>
                <c:pt idx="2">
                  <c:v>-4.3</c:v>
                </c:pt>
                <c:pt idx="3">
                  <c:v>10.1</c:v>
                </c:pt>
                <c:pt idx="4">
                  <c:v>7.1</c:v>
                </c:pt>
                <c:pt idx="5">
                  <c:v>-13.2</c:v>
                </c:pt>
                <c:pt idx="6">
                  <c:v>-1.7</c:v>
                </c:pt>
                <c:pt idx="7">
                  <c:v>-2.9</c:v>
                </c:pt>
                <c:pt idx="8">
                  <c:v>21</c:v>
                </c:pt>
                <c:pt idx="9">
                  <c:v>17.5</c:v>
                </c:pt>
                <c:pt idx="10">
                  <c:v>-7.9</c:v>
                </c:pt>
                <c:pt idx="11">
                  <c:v>-10.3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6-4C02-85C6-AE4733A8AD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2075534880"/>
        <c:axId val="2113023840"/>
      </c:barChart>
      <c:dateAx>
        <c:axId val="2075534880"/>
        <c:scaling>
          <c:orientation val="minMax"/>
        </c:scaling>
        <c:delete val="0"/>
        <c:axPos val="b"/>
        <c:numFmt formatCode="mmm\-yy" sourceLinked="1"/>
        <c:majorTickMark val="out"/>
        <c:minorTickMark val="out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3023840"/>
        <c:crosses val="autoZero"/>
        <c:auto val="1"/>
        <c:lblOffset val="100"/>
        <c:baseTimeUnit val="months"/>
      </c:dateAx>
      <c:valAx>
        <c:axId val="2113023840"/>
        <c:scaling>
          <c:orientation val="minMax"/>
          <c:max val="22"/>
          <c:min val="-22"/>
        </c:scaling>
        <c:delete val="1"/>
        <c:axPos val="l"/>
        <c:numFmt formatCode="General" sourceLinked="1"/>
        <c:majorTickMark val="out"/>
        <c:minorTickMark val="none"/>
        <c:tickLblPos val="nextTo"/>
        <c:crossAx val="207553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9F14-8E7C-4343-AFB7-A55C882D7A13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D89F-E7C5-49B9-ABFC-3140F53A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9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7D89F-E7C5-49B9-ABFC-3140F53A41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9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9B15F13-7597-47BA-A46C-2D9D8CCA9BFF}"/>
              </a:ext>
            </a:extLst>
          </p:cNvPr>
          <p:cNvSpPr/>
          <p:nvPr userDrawn="1"/>
        </p:nvSpPr>
        <p:spPr>
          <a:xfrm>
            <a:off x="0" y="0"/>
            <a:ext cx="95865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5" name="Imagem 4" descr="Uma imagem contendo comida, desenho&#10;&#10;Descrição gerada automaticamente">
            <a:extLst>
              <a:ext uri="{FF2B5EF4-FFF2-40B4-BE49-F238E27FC236}">
                <a16:creationId xmlns:a16="http://schemas.microsoft.com/office/drawing/2014/main" id="{9C47E499-499D-47B9-AD12-6FBC8E861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391" y="554091"/>
            <a:ext cx="1717481" cy="7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507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file:///\\dsapc0232pfs\Digital\30-Research-Digital-2019\2%20-%20Macro%20&amp;%20Estrat&#233;gia\Macro%20Strategy%202.0\1.%20BRASIL\2.%20Estrat&#233;gia%20Brasil\Trade%20Ideas\LF%20-%20Hora%20de%20ir%20&#224;s%20compras\Trade%20Idea%20-%20LF%20042024.xlsx!Sheet1!%5bTrade%20Idea%20-%20LF%20042024.xlsx%5dSheet1Chart%20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apc0232pfs\Digital\30-Research-Digital-2019\2%20-%20Macro%20&amp;%20Estrat&#233;gia\Macro%20Strategy%202.0\1.%20BRASIL\2.%20Estrat&#233;gia%20Brasil\Trade%20Ideas\LF%20-%20Hora%20de%20ir%20&#224;s%20compras\Trade%20Idea%20-%20LF%20042024.xlsx!Sheet3!%5bTrade%20Idea%20-%20LF%20042024.xlsx%5dSheet3%20Chart%202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oleObject" Target="file:///\\dsapc0232pfs\Digital\30-Research-Digital-2019\2%20-%20Macro%20&amp;%20Estrat&#233;gia\Macro%20Strategy%202.0\1.%20BRASIL\1.%20Macro%20Brasil\Infla&#231;&#227;o\IPCA-15\IPCA-15%20-%20BTGP%20Macro%20Strategy.xlsx!IPCA-15%20yoy!%5bIPCA-15%20-%20BTGP%20Macro%20Strategy.xlsx%5dIPCA-15%20yoy%20Chart%204" TargetMode="Externa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9189279" y="5035369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7925404"/>
                </a:moveTo>
                <a:lnTo>
                  <a:pt x="7925405" y="7925404"/>
                </a:lnTo>
                <a:lnTo>
                  <a:pt x="7925405" y="0"/>
                </a:lnTo>
                <a:lnTo>
                  <a:pt x="0" y="0"/>
                </a:lnTo>
                <a:lnTo>
                  <a:pt x="0" y="7925404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89279" y="1215924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5"/>
                </a:lnTo>
                <a:lnTo>
                  <a:pt x="0" y="79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89279" y="-26737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876392" y="7419764"/>
            <a:ext cx="1823236" cy="960487"/>
            <a:chOff x="0" y="0"/>
            <a:chExt cx="2430981" cy="128065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30981" cy="1280650"/>
              <a:chOff x="0" y="0"/>
              <a:chExt cx="480194" cy="2529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0194" cy="252968"/>
              </a:xfrm>
              <a:custGeom>
                <a:avLst/>
                <a:gdLst/>
                <a:ahLst/>
                <a:cxnLst/>
                <a:rect l="l" t="t" r="r" b="b"/>
                <a:pathLst>
                  <a:path w="480194" h="252968">
                    <a:moveTo>
                      <a:pt x="126484" y="0"/>
                    </a:moveTo>
                    <a:lnTo>
                      <a:pt x="353710" y="0"/>
                    </a:lnTo>
                    <a:cubicBezTo>
                      <a:pt x="387256" y="0"/>
                      <a:pt x="419427" y="13326"/>
                      <a:pt x="443148" y="37046"/>
                    </a:cubicBezTo>
                    <a:cubicBezTo>
                      <a:pt x="466868" y="60767"/>
                      <a:pt x="480194" y="92938"/>
                      <a:pt x="480194" y="126484"/>
                    </a:cubicBezTo>
                    <a:lnTo>
                      <a:pt x="480194" y="126484"/>
                    </a:lnTo>
                    <a:cubicBezTo>
                      <a:pt x="480194" y="160030"/>
                      <a:pt x="466868" y="192201"/>
                      <a:pt x="443148" y="215922"/>
                    </a:cubicBezTo>
                    <a:cubicBezTo>
                      <a:pt x="419427" y="239642"/>
                      <a:pt x="387256" y="252968"/>
                      <a:pt x="353710" y="252968"/>
                    </a:cubicBezTo>
                    <a:lnTo>
                      <a:pt x="126484" y="252968"/>
                    </a:lnTo>
                    <a:cubicBezTo>
                      <a:pt x="92938" y="252968"/>
                      <a:pt x="60767" y="239642"/>
                      <a:pt x="37046" y="215922"/>
                    </a:cubicBezTo>
                    <a:cubicBezTo>
                      <a:pt x="13326" y="192201"/>
                      <a:pt x="0" y="160030"/>
                      <a:pt x="0" y="126484"/>
                    </a:cubicBezTo>
                    <a:lnTo>
                      <a:pt x="0" y="126484"/>
                    </a:lnTo>
                    <a:cubicBezTo>
                      <a:pt x="0" y="92938"/>
                      <a:pt x="13326" y="60767"/>
                      <a:pt x="37046" y="37046"/>
                    </a:cubicBezTo>
                    <a:cubicBezTo>
                      <a:pt x="60767" y="13326"/>
                      <a:pt x="92938" y="0"/>
                      <a:pt x="12648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480194" cy="2910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550346" y="344886"/>
              <a:ext cx="1315720" cy="590878"/>
            </a:xfrm>
            <a:custGeom>
              <a:avLst/>
              <a:gdLst/>
              <a:ahLst/>
              <a:cxnLst/>
              <a:rect l="l" t="t" r="r" b="b"/>
              <a:pathLst>
                <a:path w="1315720" h="590878">
                  <a:moveTo>
                    <a:pt x="0" y="0"/>
                  </a:moveTo>
                  <a:lnTo>
                    <a:pt x="1315719" y="0"/>
                  </a:lnTo>
                  <a:lnTo>
                    <a:pt x="1315719" y="590878"/>
                  </a:lnTo>
                  <a:lnTo>
                    <a:pt x="0" y="590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3151981" y="9182900"/>
            <a:ext cx="4515644" cy="536115"/>
            <a:chOff x="0" y="0"/>
            <a:chExt cx="2648467" cy="3144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72941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6124387" y="6324383"/>
            <a:ext cx="1403359" cy="1304456"/>
          </a:xfrm>
          <a:custGeom>
            <a:avLst/>
            <a:gdLst/>
            <a:ahLst/>
            <a:cxnLst/>
            <a:rect l="l" t="t" r="r" b="b"/>
            <a:pathLst>
              <a:path w="1403359" h="1304456">
                <a:moveTo>
                  <a:pt x="0" y="0"/>
                </a:moveTo>
                <a:lnTo>
                  <a:pt x="1403359" y="0"/>
                </a:lnTo>
                <a:lnTo>
                  <a:pt x="1403359" y="1304456"/>
                </a:lnTo>
                <a:lnTo>
                  <a:pt x="0" y="13044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3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341679" y="-25213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494079" y="-2368973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5" y="0"/>
                </a:lnTo>
                <a:lnTo>
                  <a:pt x="7925405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3178769" y="9150543"/>
            <a:ext cx="4462068" cy="52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 spc="-30">
                <a:solidFill>
                  <a:srgbClr val="050A30">
                    <a:alpha val="72941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65857" y="9680916"/>
            <a:ext cx="2087892" cy="23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9"/>
              </a:lnSpc>
            </a:pPr>
            <a:r>
              <a:rPr lang="en-US" sz="1327">
                <a:solidFill>
                  <a:srgbClr val="FFFFFF">
                    <a:alpha val="72941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51981" y="6786340"/>
            <a:ext cx="4515644" cy="98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7"/>
              </a:lnSpc>
            </a:pPr>
            <a:r>
              <a:rPr lang="en-US" sz="5819">
                <a:solidFill>
                  <a:srgbClr val="0EFEC1">
                    <a:alpha val="72941"/>
                  </a:srgbClr>
                </a:solidFill>
                <a:latin typeface="Open Sans Extra Bold"/>
              </a:rPr>
              <a:t>SEMINÁ</a:t>
            </a:r>
            <a:r>
              <a:rPr lang="en-US" sz="5819">
                <a:solidFill>
                  <a:srgbClr val="FFFFFF">
                    <a:alpha val="72941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51981" y="7543114"/>
            <a:ext cx="4515644" cy="76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6"/>
              </a:lnSpc>
            </a:pPr>
            <a:r>
              <a:rPr lang="en-US" sz="4468">
                <a:solidFill>
                  <a:srgbClr val="0EFEC1">
                    <a:alpha val="72941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51981" y="8204673"/>
            <a:ext cx="4515644" cy="9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</a:pPr>
            <a:r>
              <a:rPr lang="en-US" sz="5837">
                <a:solidFill>
                  <a:srgbClr val="FFFFFF">
                    <a:alpha val="72941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2" name="Título 3">
            <a:extLst>
              <a:ext uri="{FF2B5EF4-FFF2-40B4-BE49-F238E27FC236}">
                <a16:creationId xmlns:a16="http://schemas.microsoft.com/office/drawing/2014/main" id="{2B4C3599-2149-FDF3-BD3E-CCCB7F00D619}"/>
              </a:ext>
            </a:extLst>
          </p:cNvPr>
          <p:cNvSpPr txBox="1">
            <a:spLocks/>
          </p:cNvSpPr>
          <p:nvPr/>
        </p:nvSpPr>
        <p:spPr>
          <a:xfrm>
            <a:off x="1013256" y="1437930"/>
            <a:ext cx="8480823" cy="154816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da Renda Variável e suas Diferentes Estratégias em 2024</a:t>
            </a:r>
          </a:p>
          <a:p>
            <a:pPr>
              <a:lnSpc>
                <a:spcPct val="120000"/>
              </a:lnSpc>
            </a:pPr>
            <a:endParaRPr lang="pt-BR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ítulo 3">
            <a:extLst>
              <a:ext uri="{FF2B5EF4-FFF2-40B4-BE49-F238E27FC236}">
                <a16:creationId xmlns:a16="http://schemas.microsoft.com/office/drawing/2014/main" id="{7C1ED973-C9C2-11A3-9E05-CE0978A95FD5}"/>
              </a:ext>
            </a:extLst>
          </p:cNvPr>
          <p:cNvSpPr txBox="1">
            <a:spLocks/>
          </p:cNvSpPr>
          <p:nvPr/>
        </p:nvSpPr>
        <p:spPr>
          <a:xfrm>
            <a:off x="1013256" y="3521531"/>
            <a:ext cx="10325303" cy="276496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Indexada</a:t>
            </a:r>
          </a:p>
          <a:p>
            <a:endParaRPr lang="pt-BR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Vithoria Lechuga</a:t>
            </a:r>
          </a:p>
          <a:p>
            <a:endParaRPr lang="pt-BR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Área do Trader | BTG Pactual">
            <a:extLst>
              <a:ext uri="{FF2B5EF4-FFF2-40B4-BE49-F238E27FC236}">
                <a16:creationId xmlns:a16="http://schemas.microsoft.com/office/drawing/2014/main" id="{65B12843-907B-88E1-AFF6-78DC70CC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742" y="320821"/>
            <a:ext cx="35052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ixaDeTexto 8">
            <a:extLst>
              <a:ext uri="{FF2B5EF4-FFF2-40B4-BE49-F238E27FC236}">
                <a16:creationId xmlns:a16="http://schemas.microsoft.com/office/drawing/2014/main" id="{4BD47C5C-FD4A-98B0-E1BD-8A7C3C1606C1}"/>
              </a:ext>
            </a:extLst>
          </p:cNvPr>
          <p:cNvSpPr txBox="1"/>
          <p:nvPr/>
        </p:nvSpPr>
        <p:spPr>
          <a:xfrm>
            <a:off x="723125" y="194717"/>
            <a:ext cx="13117499" cy="8095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15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Fluxos Mensais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1DEFC04-8108-DB61-5B9B-39926ED503D4}"/>
              </a:ext>
            </a:extLst>
          </p:cNvPr>
          <p:cNvSpPr txBox="1">
            <a:spLocks/>
          </p:cNvSpPr>
          <p:nvPr/>
        </p:nvSpPr>
        <p:spPr>
          <a:xfrm>
            <a:off x="723125" y="1780603"/>
            <a:ext cx="4458475" cy="793451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 spc="0" baseline="0">
                <a:solidFill>
                  <a:srgbClr val="0B2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Investidor Individual  (R$ </a:t>
            </a:r>
            <a:r>
              <a:rPr lang="en-US" sz="1800" b="1" dirty="0" err="1">
                <a:solidFill>
                  <a:schemeClr val="bg1"/>
                </a:solidFill>
              </a:rPr>
              <a:t>milhões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F247C19-48B9-C120-312A-819A54318545}"/>
              </a:ext>
            </a:extLst>
          </p:cNvPr>
          <p:cNvCxnSpPr>
            <a:cxnSpLocks/>
          </p:cNvCxnSpPr>
          <p:nvPr/>
        </p:nvCxnSpPr>
        <p:spPr>
          <a:xfrm>
            <a:off x="704075" y="2492015"/>
            <a:ext cx="493776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1D169CA7-1232-6381-312C-15F46A43BAEA}"/>
              </a:ext>
            </a:extLst>
          </p:cNvPr>
          <p:cNvSpPr txBox="1">
            <a:spLocks/>
          </p:cNvSpPr>
          <p:nvPr/>
        </p:nvSpPr>
        <p:spPr>
          <a:xfrm>
            <a:off x="6971525" y="1780603"/>
            <a:ext cx="4458475" cy="793451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 spc="0" baseline="0">
                <a:solidFill>
                  <a:srgbClr val="0B2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Investidor Institucional (R$ </a:t>
            </a:r>
            <a:r>
              <a:rPr lang="en-US" sz="1800" b="1" dirty="0" err="1">
                <a:solidFill>
                  <a:schemeClr val="bg1"/>
                </a:solidFill>
              </a:rPr>
              <a:t>milhões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CB598F-1A8C-7D4F-61B9-F3C59A088183}"/>
              </a:ext>
            </a:extLst>
          </p:cNvPr>
          <p:cNvCxnSpPr>
            <a:cxnSpLocks/>
          </p:cNvCxnSpPr>
          <p:nvPr/>
        </p:nvCxnSpPr>
        <p:spPr>
          <a:xfrm>
            <a:off x="6952475" y="2492015"/>
            <a:ext cx="493776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DC1C9C6-8D1A-FACE-7169-D283F0E51D38}"/>
              </a:ext>
            </a:extLst>
          </p:cNvPr>
          <p:cNvSpPr txBox="1">
            <a:spLocks/>
          </p:cNvSpPr>
          <p:nvPr/>
        </p:nvSpPr>
        <p:spPr>
          <a:xfrm>
            <a:off x="12953225" y="1793814"/>
            <a:ext cx="4458475" cy="793451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 spc="0" baseline="0">
                <a:solidFill>
                  <a:srgbClr val="0B2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Investidor </a:t>
            </a:r>
            <a:r>
              <a:rPr lang="en-US" sz="1800" b="1" dirty="0" err="1">
                <a:solidFill>
                  <a:schemeClr val="bg1"/>
                </a:solidFill>
              </a:rPr>
              <a:t>Estrangeiro</a:t>
            </a:r>
            <a:r>
              <a:rPr lang="en-US" sz="1800" b="1" dirty="0">
                <a:solidFill>
                  <a:schemeClr val="bg1"/>
                </a:solidFill>
              </a:rPr>
              <a:t> (R$ </a:t>
            </a:r>
            <a:r>
              <a:rPr lang="en-US" sz="1800" b="1" dirty="0" err="1">
                <a:solidFill>
                  <a:schemeClr val="bg1"/>
                </a:solidFill>
              </a:rPr>
              <a:t>milhões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AF87EBA-4E2D-311D-C5D4-545079A75C67}"/>
              </a:ext>
            </a:extLst>
          </p:cNvPr>
          <p:cNvCxnSpPr>
            <a:cxnSpLocks/>
          </p:cNvCxnSpPr>
          <p:nvPr/>
        </p:nvCxnSpPr>
        <p:spPr>
          <a:xfrm>
            <a:off x="12934175" y="2505226"/>
            <a:ext cx="493776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2CE93D1C-FE7F-2A91-B4D1-738608A32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927575"/>
              </p:ext>
            </p:extLst>
          </p:nvPr>
        </p:nvGraphicFramePr>
        <p:xfrm>
          <a:off x="666362" y="2587264"/>
          <a:ext cx="49377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505A5A56-9345-9DE6-6CFC-73F9DE6861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961423"/>
              </p:ext>
            </p:extLst>
          </p:nvPr>
        </p:nvGraphicFramePr>
        <p:xfrm>
          <a:off x="6971525" y="2673014"/>
          <a:ext cx="49377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C651DC2D-1847-67FD-7866-CB54FD2C5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428657"/>
              </p:ext>
            </p:extLst>
          </p:nvPr>
        </p:nvGraphicFramePr>
        <p:xfrm>
          <a:off x="12934175" y="2673014"/>
          <a:ext cx="49377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CaixaDeTexto 8">
            <a:extLst>
              <a:ext uri="{FF2B5EF4-FFF2-40B4-BE49-F238E27FC236}">
                <a16:creationId xmlns:a16="http://schemas.microsoft.com/office/drawing/2014/main" id="{0EFA7519-34A5-7518-B487-B7D7207F596D}"/>
              </a:ext>
            </a:extLst>
          </p:cNvPr>
          <p:cNvSpPr txBox="1"/>
          <p:nvPr/>
        </p:nvSpPr>
        <p:spPr>
          <a:xfrm>
            <a:off x="746221" y="1227869"/>
            <a:ext cx="15504431" cy="6647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90000"/>
              </a:lnSpc>
            </a:pPr>
            <a:r>
              <a:rPr lang="pt-B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fluxos positivos registrados em fundos Globais e Emergentes, continuamos notando saída de estrangeiros da bolsa brasileira</a:t>
            </a:r>
          </a:p>
        </p:txBody>
      </p:sp>
      <p:pic>
        <p:nvPicPr>
          <p:cNvPr id="54" name="Picture 2" descr="Área do Trader | BTG Pactual">
            <a:extLst>
              <a:ext uri="{FF2B5EF4-FFF2-40B4-BE49-F238E27FC236}">
                <a16:creationId xmlns:a16="http://schemas.microsoft.com/office/drawing/2014/main" id="{DA2ABB78-CB97-B356-32B5-7BD55A7D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8">
            <a:extLst>
              <a:ext uri="{FF2B5EF4-FFF2-40B4-BE49-F238E27FC236}">
                <a16:creationId xmlns:a16="http://schemas.microsoft.com/office/drawing/2014/main" id="{D8275AC7-CA46-9CB8-8475-3296AB73A432}"/>
              </a:ext>
            </a:extLst>
          </p:cNvPr>
          <p:cNvSpPr txBox="1"/>
          <p:nvPr/>
        </p:nvSpPr>
        <p:spPr>
          <a:xfrm>
            <a:off x="723125" y="194717"/>
            <a:ext cx="13117499" cy="8095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15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Ibovespa </a:t>
            </a:r>
            <a:r>
              <a:rPr lang="pt-BR" sz="400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P/E EM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9D2FC8-04FF-5917-C24B-4C1E75FF10D9}"/>
              </a:ext>
            </a:extLst>
          </p:cNvPr>
          <p:cNvSpPr txBox="1">
            <a:spLocks/>
          </p:cNvSpPr>
          <p:nvPr/>
        </p:nvSpPr>
        <p:spPr>
          <a:xfrm>
            <a:off x="723125" y="9759020"/>
            <a:ext cx="3829928" cy="333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Fonte: Bloomberg e BTG Pactual Asset Management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850C1F-5E9A-3551-F03C-57CD0048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61092"/>
            <a:ext cx="14496575" cy="80410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" descr="Área do Trader | BTG Pactual">
            <a:extLst>
              <a:ext uri="{FF2B5EF4-FFF2-40B4-BE49-F238E27FC236}">
                <a16:creationId xmlns:a16="http://schemas.microsoft.com/office/drawing/2014/main" id="{B0D111D1-38EA-0574-229D-F75BC0D2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C623F91-B71C-3C85-D8D6-F80109C7F3CA}"/>
              </a:ext>
            </a:extLst>
          </p:cNvPr>
          <p:cNvSpPr/>
          <p:nvPr/>
        </p:nvSpPr>
        <p:spPr>
          <a:xfrm>
            <a:off x="-21771" y="-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6" name="CaixaDeTexto 8">
            <a:extLst>
              <a:ext uri="{FF2B5EF4-FFF2-40B4-BE49-F238E27FC236}">
                <a16:creationId xmlns:a16="http://schemas.microsoft.com/office/drawing/2014/main" id="{628758C8-F059-4556-AAB9-ED1ECA06EBC9}"/>
              </a:ext>
            </a:extLst>
          </p:cNvPr>
          <p:cNvSpPr txBox="1"/>
          <p:nvPr/>
        </p:nvSpPr>
        <p:spPr>
          <a:xfrm>
            <a:off x="723125" y="194717"/>
            <a:ext cx="13117499" cy="8095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15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Emergentes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8905866E-2801-815A-1FAC-01799538E9EF}"/>
              </a:ext>
            </a:extLst>
          </p:cNvPr>
          <p:cNvSpPr txBox="1">
            <a:spLocks/>
          </p:cNvSpPr>
          <p:nvPr/>
        </p:nvSpPr>
        <p:spPr>
          <a:xfrm>
            <a:off x="723125" y="9839437"/>
            <a:ext cx="3829928" cy="333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Fonte: Bloomberg e BTG Pactual Asset Management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DE14D8-6EFA-1A71-1E0D-257EF1FF9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18"/>
          <a:stretch/>
        </p:blipFill>
        <p:spPr>
          <a:xfrm>
            <a:off x="2512208" y="1366325"/>
            <a:ext cx="13887041" cy="8392695"/>
          </a:xfrm>
          <a:prstGeom prst="rect">
            <a:avLst/>
          </a:prstGeom>
        </p:spPr>
      </p:pic>
      <p:pic>
        <p:nvPicPr>
          <p:cNvPr id="4" name="Picture 2" descr="Área do Trader | BTG Pactual">
            <a:extLst>
              <a:ext uri="{FF2B5EF4-FFF2-40B4-BE49-F238E27FC236}">
                <a16:creationId xmlns:a16="http://schemas.microsoft.com/office/drawing/2014/main" id="{32F72B1D-CCA5-29CC-6F0D-CE5840C1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91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5ED41A3F-1533-F7BD-CC62-516AD095BCDB}"/>
              </a:ext>
            </a:extLst>
          </p:cNvPr>
          <p:cNvSpPr/>
          <p:nvPr/>
        </p:nvSpPr>
        <p:spPr>
          <a:xfrm>
            <a:off x="-21771" y="-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CaixaDeTexto 8">
            <a:extLst>
              <a:ext uri="{FF2B5EF4-FFF2-40B4-BE49-F238E27FC236}">
                <a16:creationId xmlns:a16="http://schemas.microsoft.com/office/drawing/2014/main" id="{5189460F-3522-C014-70F3-D35CB97BD780}"/>
              </a:ext>
            </a:extLst>
          </p:cNvPr>
          <p:cNvSpPr txBox="1"/>
          <p:nvPr/>
        </p:nvSpPr>
        <p:spPr>
          <a:xfrm>
            <a:off x="746223" y="545117"/>
            <a:ext cx="11520555" cy="110825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9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renda variável em ciclos </a:t>
            </a:r>
          </a:p>
          <a:p>
            <a:pPr defTabSz="1219232">
              <a:lnSpc>
                <a:spcPct val="9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cortes de juros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BD9A0D-070B-C89B-CDAA-53B90D56A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00138"/>
              </p:ext>
            </p:extLst>
          </p:nvPr>
        </p:nvGraphicFramePr>
        <p:xfrm>
          <a:off x="2018296" y="2913981"/>
          <a:ext cx="14251408" cy="5091030"/>
        </p:xfrm>
        <a:graphic>
          <a:graphicData uri="http://schemas.openxmlformats.org/drawingml/2006/table">
            <a:tbl>
              <a:tblPr/>
              <a:tblGrid>
                <a:gridCol w="1357277">
                  <a:extLst>
                    <a:ext uri="{9D8B030D-6E8A-4147-A177-3AD203B41FA5}">
                      <a16:colId xmlns:a16="http://schemas.microsoft.com/office/drawing/2014/main" val="1564876972"/>
                    </a:ext>
                  </a:extLst>
                </a:gridCol>
                <a:gridCol w="1357277">
                  <a:extLst>
                    <a:ext uri="{9D8B030D-6E8A-4147-A177-3AD203B41FA5}">
                      <a16:colId xmlns:a16="http://schemas.microsoft.com/office/drawing/2014/main" val="3299018437"/>
                    </a:ext>
                  </a:extLst>
                </a:gridCol>
                <a:gridCol w="1357277">
                  <a:extLst>
                    <a:ext uri="{9D8B030D-6E8A-4147-A177-3AD203B41FA5}">
                      <a16:colId xmlns:a16="http://schemas.microsoft.com/office/drawing/2014/main" val="502018492"/>
                    </a:ext>
                  </a:extLst>
                </a:gridCol>
                <a:gridCol w="1357277">
                  <a:extLst>
                    <a:ext uri="{9D8B030D-6E8A-4147-A177-3AD203B41FA5}">
                      <a16:colId xmlns:a16="http://schemas.microsoft.com/office/drawing/2014/main" val="561810261"/>
                    </a:ext>
                  </a:extLst>
                </a:gridCol>
                <a:gridCol w="1357277">
                  <a:extLst>
                    <a:ext uri="{9D8B030D-6E8A-4147-A177-3AD203B41FA5}">
                      <a16:colId xmlns:a16="http://schemas.microsoft.com/office/drawing/2014/main" val="2189217510"/>
                    </a:ext>
                  </a:extLst>
                </a:gridCol>
                <a:gridCol w="1357277">
                  <a:extLst>
                    <a:ext uri="{9D8B030D-6E8A-4147-A177-3AD203B41FA5}">
                      <a16:colId xmlns:a16="http://schemas.microsoft.com/office/drawing/2014/main" val="1355653863"/>
                    </a:ext>
                  </a:extLst>
                </a:gridCol>
                <a:gridCol w="1357277">
                  <a:extLst>
                    <a:ext uri="{9D8B030D-6E8A-4147-A177-3AD203B41FA5}">
                      <a16:colId xmlns:a16="http://schemas.microsoft.com/office/drawing/2014/main" val="294764825"/>
                    </a:ext>
                  </a:extLst>
                </a:gridCol>
                <a:gridCol w="1357277">
                  <a:extLst>
                    <a:ext uri="{9D8B030D-6E8A-4147-A177-3AD203B41FA5}">
                      <a16:colId xmlns:a16="http://schemas.microsoft.com/office/drawing/2014/main" val="2203462163"/>
                    </a:ext>
                  </a:extLst>
                </a:gridCol>
                <a:gridCol w="1696596">
                  <a:extLst>
                    <a:ext uri="{9D8B030D-6E8A-4147-A177-3AD203B41FA5}">
                      <a16:colId xmlns:a16="http://schemas.microsoft.com/office/drawing/2014/main" val="2784240028"/>
                    </a:ext>
                  </a:extLst>
                </a:gridCol>
                <a:gridCol w="1696596">
                  <a:extLst>
                    <a:ext uri="{9D8B030D-6E8A-4147-A177-3AD203B41FA5}">
                      <a16:colId xmlns:a16="http://schemas.microsoft.com/office/drawing/2014/main" val="1284259073"/>
                    </a:ext>
                  </a:extLst>
                </a:gridCol>
              </a:tblGrid>
              <a:tr h="5656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Retorno 12m após 1º corte Selic,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Pós-fixado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Renda </a:t>
                      </a:r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Variável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43070"/>
                  </a:ext>
                </a:extLst>
              </a:tr>
              <a:tr h="565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Cortes Selic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Mês 1º corte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12m depois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Absoluto Inst.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899165"/>
                  </a:ext>
                </a:extLst>
              </a:tr>
              <a:tr h="565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1º ciclo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set-06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54979"/>
                  </a:ext>
                </a:extLst>
              </a:tr>
              <a:tr h="565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2º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1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67213"/>
                  </a:ext>
                </a:extLst>
              </a:tr>
              <a:tr h="565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3º ciclo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5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206312"/>
                  </a:ext>
                </a:extLst>
              </a:tr>
              <a:tr h="565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4º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out-16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out-17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E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29639"/>
                  </a:ext>
                </a:extLst>
              </a:tr>
              <a:tr h="565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5º ciclo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Absoluto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18138"/>
                  </a:ext>
                </a:extLst>
              </a:tr>
              <a:tr h="565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Hoje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0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78623"/>
                  </a:ext>
                </a:extLst>
              </a:tr>
              <a:tr h="56567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Histórica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(ex-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atual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2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</a:t>
                      </a:r>
                    </a:p>
                  </a:txBody>
                  <a:tcPr marL="9525" marR="171450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65727"/>
                  </a:ext>
                </a:extLst>
              </a:tr>
            </a:tbl>
          </a:graphicData>
        </a:graphic>
      </p:graphicFrame>
      <p:pic>
        <p:nvPicPr>
          <p:cNvPr id="4" name="Picture 2" descr="Área do Trader | BTG Pactual">
            <a:extLst>
              <a:ext uri="{FF2B5EF4-FFF2-40B4-BE49-F238E27FC236}">
                <a16:creationId xmlns:a16="http://schemas.microsoft.com/office/drawing/2014/main" id="{545F5DA9-213D-E67D-B694-8CFE1AAC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1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0993260" y="5581920"/>
            <a:ext cx="9682760" cy="9682760"/>
          </a:xfrm>
          <a:custGeom>
            <a:avLst/>
            <a:gdLst/>
            <a:ahLst/>
            <a:cxnLst/>
            <a:rect l="l" t="t" r="r" b="b"/>
            <a:pathLst>
              <a:path w="9682760" h="9682760">
                <a:moveTo>
                  <a:pt x="0" y="0"/>
                </a:moveTo>
                <a:lnTo>
                  <a:pt x="9682759" y="0"/>
                </a:lnTo>
                <a:lnTo>
                  <a:pt x="9682759" y="9682760"/>
                </a:lnTo>
                <a:lnTo>
                  <a:pt x="0" y="9682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-1352220"/>
            <a:ext cx="3537731" cy="3537731"/>
          </a:xfrm>
          <a:custGeom>
            <a:avLst/>
            <a:gdLst/>
            <a:ahLst/>
            <a:cxnLst/>
            <a:rect l="l" t="t" r="r" b="b"/>
            <a:pathLst>
              <a:path w="3537731" h="3537731">
                <a:moveTo>
                  <a:pt x="0" y="0"/>
                </a:moveTo>
                <a:lnTo>
                  <a:pt x="3537731" y="0"/>
                </a:lnTo>
                <a:lnTo>
                  <a:pt x="3537731" y="3537731"/>
                </a:lnTo>
                <a:lnTo>
                  <a:pt x="0" y="3537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983505" y="3808730"/>
            <a:ext cx="7363963" cy="266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Entre</a:t>
            </a:r>
          </a:p>
          <a:p>
            <a:pPr>
              <a:lnSpc>
                <a:spcPts val="10120"/>
              </a:lnSpc>
            </a:pPr>
            <a:r>
              <a:rPr lang="en-US" sz="9200" spc="-230">
                <a:solidFill>
                  <a:srgbClr val="FFFFFF"/>
                </a:solidFill>
                <a:latin typeface="Poppins Ultra-Bold"/>
              </a:rPr>
              <a:t>em Contato</a:t>
            </a:r>
            <a:r>
              <a:rPr lang="en-US" sz="9200" spc="-230">
                <a:solidFill>
                  <a:srgbClr val="89FFDB"/>
                </a:solidFill>
                <a:latin typeface="Poppins Ultra-Bold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28700" y="9330033"/>
            <a:ext cx="1947019" cy="231158"/>
            <a:chOff x="0" y="0"/>
            <a:chExt cx="2648467" cy="3144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48467" cy="314436"/>
            </a:xfrm>
            <a:custGeom>
              <a:avLst/>
              <a:gdLst/>
              <a:ahLst/>
              <a:cxnLst/>
              <a:rect l="l" t="t" r="r" b="b"/>
              <a:pathLst>
                <a:path w="2648467" h="314436">
                  <a:moveTo>
                    <a:pt x="0" y="0"/>
                  </a:moveTo>
                  <a:lnTo>
                    <a:pt x="2648467" y="0"/>
                  </a:lnTo>
                  <a:lnTo>
                    <a:pt x="2648467" y="314436"/>
                  </a:lnTo>
                  <a:lnTo>
                    <a:pt x="0" y="314436"/>
                  </a:lnTo>
                  <a:close/>
                </a:path>
              </a:pathLst>
            </a:custGeom>
            <a:solidFill>
              <a:srgbClr val="0EFEC1">
                <a:alpha val="25882"/>
              </a:srgbClr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040250" y="9308041"/>
            <a:ext cx="1923919" cy="23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"/>
              </a:lnSpc>
            </a:pPr>
            <a:r>
              <a:rPr lang="en-US" sz="657" spc="-13">
                <a:solidFill>
                  <a:srgbClr val="050A30">
                    <a:alpha val="25882"/>
                  </a:srgbClr>
                </a:solidFill>
                <a:latin typeface="Arial"/>
              </a:rPr>
              <a:t>PERSPECTIVAS DOS INVESTIMENTOS E OS IMPACTOS DAS ELEIÇÕES MUNICIPAIS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52089" y="9542141"/>
            <a:ext cx="900241" cy="10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1"/>
              </a:lnSpc>
            </a:pPr>
            <a:r>
              <a:rPr lang="en-US" sz="572">
                <a:solidFill>
                  <a:srgbClr val="FFFFFF">
                    <a:alpha val="25882"/>
                  </a:srgbClr>
                </a:solidFill>
                <a:latin typeface="Arial"/>
              </a:rPr>
              <a:t>Penedo/Itatiaia- RJ</a:t>
            </a:r>
          </a:p>
        </p:txBody>
      </p:sp>
      <p:sp>
        <p:nvSpPr>
          <p:cNvPr id="21" name="Freeform 21"/>
          <p:cNvSpPr/>
          <p:nvPr/>
        </p:nvSpPr>
        <p:spPr>
          <a:xfrm>
            <a:off x="2310318" y="8097520"/>
            <a:ext cx="605089" cy="562445"/>
          </a:xfrm>
          <a:custGeom>
            <a:avLst/>
            <a:gdLst/>
            <a:ahLst/>
            <a:cxnLst/>
            <a:rect l="l" t="t" r="r" b="b"/>
            <a:pathLst>
              <a:path w="605089" h="562445">
                <a:moveTo>
                  <a:pt x="0" y="0"/>
                </a:moveTo>
                <a:lnTo>
                  <a:pt x="605090" y="0"/>
                </a:lnTo>
                <a:lnTo>
                  <a:pt x="605090" y="562445"/>
                </a:lnTo>
                <a:lnTo>
                  <a:pt x="0" y="5624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5" b="-7781"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28700" y="8284729"/>
            <a:ext cx="1947019" cy="438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509">
                <a:solidFill>
                  <a:srgbClr val="0EFEC1">
                    <a:alpha val="25882"/>
                  </a:srgbClr>
                </a:solidFill>
                <a:latin typeface="Open Sans Extra Bold"/>
              </a:rPr>
              <a:t>SEMINÁ</a:t>
            </a:r>
            <a:r>
              <a:rPr lang="en-US" sz="2509">
                <a:solidFill>
                  <a:srgbClr val="FFFFFF">
                    <a:alpha val="25882"/>
                  </a:srgbClr>
                </a:solidFill>
                <a:latin typeface="Open Sans Extra Bold"/>
              </a:rPr>
              <a:t>R  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8621865"/>
            <a:ext cx="1947019" cy="331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7"/>
              </a:lnSpc>
            </a:pPr>
            <a:r>
              <a:rPr lang="en-US" sz="1926">
                <a:solidFill>
                  <a:srgbClr val="0EFEC1">
                    <a:alpha val="25882"/>
                  </a:srgbClr>
                </a:solidFill>
                <a:latin typeface="Open Sans"/>
              </a:rPr>
              <a:t>INVESTIMENTOS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896275"/>
            <a:ext cx="1947019" cy="44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3"/>
              </a:lnSpc>
            </a:pPr>
            <a:r>
              <a:rPr lang="en-US" sz="2516">
                <a:solidFill>
                  <a:srgbClr val="FFFFFF">
                    <a:alpha val="25882"/>
                  </a:srgbClr>
                </a:solidFill>
                <a:latin typeface="League Spartan"/>
              </a:rPr>
              <a:t>AEPREMERJ</a:t>
            </a:r>
          </a:p>
        </p:txBody>
      </p:sp>
      <p:sp>
        <p:nvSpPr>
          <p:cNvPr id="25" name="Freeform 25"/>
          <p:cNvSpPr/>
          <p:nvPr/>
        </p:nvSpPr>
        <p:spPr>
          <a:xfrm>
            <a:off x="3148049" y="8258148"/>
            <a:ext cx="1942565" cy="1390553"/>
          </a:xfrm>
          <a:custGeom>
            <a:avLst/>
            <a:gdLst/>
            <a:ahLst/>
            <a:cxnLst/>
            <a:rect l="l" t="t" r="r" b="b"/>
            <a:pathLst>
              <a:path w="1942565" h="1390553">
                <a:moveTo>
                  <a:pt x="0" y="0"/>
                </a:moveTo>
                <a:lnTo>
                  <a:pt x="1942565" y="0"/>
                </a:lnTo>
                <a:lnTo>
                  <a:pt x="1942565" y="1390553"/>
                </a:lnTo>
                <a:lnTo>
                  <a:pt x="0" y="13905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1000"/>
            </a:blip>
            <a:stretch>
              <a:fillRect/>
            </a:stretch>
          </a:blipFill>
        </p:spPr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A0F1FB-58AF-8545-2A8E-08B32BCA2E1A}"/>
              </a:ext>
            </a:extLst>
          </p:cNvPr>
          <p:cNvSpPr txBox="1"/>
          <p:nvPr/>
        </p:nvSpPr>
        <p:spPr>
          <a:xfrm>
            <a:off x="9982200" y="3223955"/>
            <a:ext cx="748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BTG Pactual Asset 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7D16BB-40B1-A19F-E50A-08DC80D0C046}"/>
              </a:ext>
            </a:extLst>
          </p:cNvPr>
          <p:cNvSpPr txBox="1"/>
          <p:nvPr/>
        </p:nvSpPr>
        <p:spPr>
          <a:xfrm>
            <a:off x="10058400" y="4130576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Vithoria Lechuga</a:t>
            </a: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Vithoria Lechuga@btgpactual.com 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Fone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+55 (21) 99490-3093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www.btgpactual.com</a:t>
            </a:r>
          </a:p>
        </p:txBody>
      </p:sp>
      <p:pic>
        <p:nvPicPr>
          <p:cNvPr id="28" name="Picture 2" descr="Área do Trader | BTG Pactual">
            <a:extLst>
              <a:ext uri="{FF2B5EF4-FFF2-40B4-BE49-F238E27FC236}">
                <a16:creationId xmlns:a16="http://schemas.microsoft.com/office/drawing/2014/main" id="{26BD096D-DC54-4703-EE4D-441C7C83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>
            <a:off x="7109010" y="-3608525"/>
            <a:ext cx="8162790" cy="8162790"/>
          </a:xfrm>
          <a:custGeom>
            <a:avLst/>
            <a:gdLst/>
            <a:ahLst/>
            <a:cxnLst/>
            <a:rect l="l" t="t" r="r" b="b"/>
            <a:pathLst>
              <a:path w="8162790" h="8162790">
                <a:moveTo>
                  <a:pt x="0" y="0"/>
                </a:moveTo>
                <a:lnTo>
                  <a:pt x="8162790" y="0"/>
                </a:lnTo>
                <a:lnTo>
                  <a:pt x="8162790" y="8162789"/>
                </a:lnTo>
                <a:lnTo>
                  <a:pt x="0" y="816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340986"/>
            <a:ext cx="5145874" cy="5145874"/>
          </a:xfrm>
          <a:custGeom>
            <a:avLst/>
            <a:gdLst/>
            <a:ahLst/>
            <a:cxnLst/>
            <a:rect l="l" t="t" r="r" b="b"/>
            <a:pathLst>
              <a:path w="5145874" h="5145874">
                <a:moveTo>
                  <a:pt x="0" y="0"/>
                </a:moveTo>
                <a:lnTo>
                  <a:pt x="5145874" y="0"/>
                </a:lnTo>
                <a:lnTo>
                  <a:pt x="5145874" y="5145875"/>
                </a:lnTo>
                <a:lnTo>
                  <a:pt x="0" y="514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1427347" y="739643"/>
            <a:ext cx="4348579" cy="434856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C634C51-978F-8F88-7566-560250E23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775152"/>
              </p:ext>
            </p:extLst>
          </p:nvPr>
        </p:nvGraphicFramePr>
        <p:xfrm>
          <a:off x="887652" y="1995096"/>
          <a:ext cx="16622691" cy="796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F226E69-C3F6-7C92-D80E-495742EE5BA8}"/>
              </a:ext>
            </a:extLst>
          </p:cNvPr>
          <p:cNvGrpSpPr/>
          <p:nvPr/>
        </p:nvGrpSpPr>
        <p:grpSpPr>
          <a:xfrm>
            <a:off x="5381124" y="2170499"/>
            <a:ext cx="7525752" cy="4688178"/>
            <a:chOff x="3513221" y="1754349"/>
            <a:chExt cx="5017168" cy="31254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6CF6482-32FC-AE67-EC13-63DC288ED55F}"/>
                </a:ext>
              </a:extLst>
            </p:cNvPr>
            <p:cNvSpPr/>
            <p:nvPr/>
          </p:nvSpPr>
          <p:spPr>
            <a:xfrm>
              <a:off x="3513221" y="1754349"/>
              <a:ext cx="5017168" cy="31254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45825"/>
              <a:endParaRPr lang="en-US" sz="2453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8" name="CaixaDeTexto 21">
              <a:extLst>
                <a:ext uri="{FF2B5EF4-FFF2-40B4-BE49-F238E27FC236}">
                  <a16:creationId xmlns:a16="http://schemas.microsoft.com/office/drawing/2014/main" id="{2D9ABD1E-F7F9-C0E6-D857-690E8B0B43F0}"/>
                </a:ext>
              </a:extLst>
            </p:cNvPr>
            <p:cNvSpPr txBox="1"/>
            <p:nvPr/>
          </p:nvSpPr>
          <p:spPr>
            <a:xfrm>
              <a:off x="4484483" y="1907830"/>
              <a:ext cx="3223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00" b="1" dirty="0">
                  <a:solidFill>
                    <a:srgbClr val="1663A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Evolução da Alocação em RV</a:t>
              </a:r>
              <a:endParaRPr lang="pt-BR" sz="2100" b="1" baseline="30000" dirty="0">
                <a:solidFill>
                  <a:srgbClr val="1663A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1662C5-5C71-0636-9C98-BCFF9D0A8825}"/>
              </a:ext>
            </a:extLst>
          </p:cNvPr>
          <p:cNvSpPr txBox="1"/>
          <p:nvPr/>
        </p:nvSpPr>
        <p:spPr>
          <a:xfrm>
            <a:off x="887652" y="9705554"/>
            <a:ext cx="60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CADPREV e </a:t>
            </a:r>
            <a:r>
              <a:rPr lang="pt-BR" sz="1200" dirty="0" err="1">
                <a:solidFill>
                  <a:schemeClr val="bg1"/>
                </a:solidFill>
              </a:rPr>
              <a:t>Economatica</a:t>
            </a:r>
            <a:endParaRPr lang="pt-BR" sz="1200" dirty="0">
              <a:solidFill>
                <a:schemeClr val="bg1"/>
              </a:solidFill>
            </a:endParaRPr>
          </a:p>
          <a:p>
            <a:r>
              <a:rPr lang="pt-BR" sz="1200" dirty="0">
                <a:solidFill>
                  <a:schemeClr val="bg1"/>
                </a:solidFill>
              </a:rPr>
              <a:t>Data: 2023</a:t>
            </a:r>
          </a:p>
        </p:txBody>
      </p:sp>
      <p:sp>
        <p:nvSpPr>
          <p:cNvPr id="20" name="CaixaDeTexto 8">
            <a:extLst>
              <a:ext uri="{FF2B5EF4-FFF2-40B4-BE49-F238E27FC236}">
                <a16:creationId xmlns:a16="http://schemas.microsoft.com/office/drawing/2014/main" id="{F93F585A-10FA-D5F6-0098-29AB6B2F922F}"/>
              </a:ext>
            </a:extLst>
          </p:cNvPr>
          <p:cNvSpPr txBox="1"/>
          <p:nvPr/>
        </p:nvSpPr>
        <p:spPr>
          <a:xfrm>
            <a:off x="746223" y="545117"/>
            <a:ext cx="11520555" cy="5541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9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dos Investimentos dos RPPS</a:t>
            </a:r>
          </a:p>
        </p:txBody>
      </p:sp>
      <p:sp>
        <p:nvSpPr>
          <p:cNvPr id="21" name="CaixaDeTexto 8">
            <a:extLst>
              <a:ext uri="{FF2B5EF4-FFF2-40B4-BE49-F238E27FC236}">
                <a16:creationId xmlns:a16="http://schemas.microsoft.com/office/drawing/2014/main" id="{93EFC455-5D5D-D842-CB5A-90B8CA91C818}"/>
              </a:ext>
            </a:extLst>
          </p:cNvPr>
          <p:cNvSpPr txBox="1"/>
          <p:nvPr/>
        </p:nvSpPr>
        <p:spPr>
          <a:xfrm>
            <a:off x="746222" y="1227869"/>
            <a:ext cx="13261928" cy="3323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90000"/>
              </a:lnSpc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na Alocação em Renda Variável: Tendências Decrescentes nos Últimos Anos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A6504E-9A2F-023F-8A25-1A02E9B3B3D8}"/>
              </a:ext>
            </a:extLst>
          </p:cNvPr>
          <p:cNvSpPr/>
          <p:nvPr/>
        </p:nvSpPr>
        <p:spPr>
          <a:xfrm>
            <a:off x="9499281" y="7748702"/>
            <a:ext cx="1900325" cy="173237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1FA388E-C625-65EC-C2F3-F9F572CC2428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 flipH="1" flipV="1">
            <a:off x="10537640" y="5376554"/>
            <a:ext cx="3231202" cy="1507270"/>
          </a:xfrm>
          <a:prstGeom prst="bentConnector4">
            <a:avLst>
              <a:gd name="adj1" fmla="val 13727"/>
              <a:gd name="adj2" fmla="val 1151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F08BB52-02CF-0B94-7800-B43F0979096F}"/>
              </a:ext>
            </a:extLst>
          </p:cNvPr>
          <p:cNvGraphicFramePr>
            <a:graphicFrameLocks/>
          </p:cNvGraphicFramePr>
          <p:nvPr/>
        </p:nvGraphicFramePr>
        <p:xfrm>
          <a:off x="5941184" y="2787456"/>
          <a:ext cx="6405633" cy="370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6" name="Picture 2" descr="Área do Trader | BTG Pactual">
            <a:extLst>
              <a:ext uri="{FF2B5EF4-FFF2-40B4-BE49-F238E27FC236}">
                <a16:creationId xmlns:a16="http://schemas.microsoft.com/office/drawing/2014/main" id="{62B09641-3B9D-F99E-BBB1-A3D3384B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7918E6-5444-BE82-D298-3BF8B71F32E5}"/>
              </a:ext>
            </a:extLst>
          </p:cNvPr>
          <p:cNvSpPr/>
          <p:nvPr/>
        </p:nvSpPr>
        <p:spPr>
          <a:xfrm>
            <a:off x="4577431" y="2954593"/>
            <a:ext cx="3031301" cy="5176442"/>
          </a:xfrm>
          <a:prstGeom prst="rect">
            <a:avLst/>
          </a:prstGeom>
          <a:solidFill>
            <a:srgbClr val="6B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3732">
              <a:latin typeface="+mj-lt"/>
            </a:endParaRPr>
          </a:p>
        </p:txBody>
      </p:sp>
      <p:sp>
        <p:nvSpPr>
          <p:cNvPr id="13" name="CaixaDeTexto 8">
            <a:extLst>
              <a:ext uri="{FF2B5EF4-FFF2-40B4-BE49-F238E27FC236}">
                <a16:creationId xmlns:a16="http://schemas.microsoft.com/office/drawing/2014/main" id="{3552DEAE-1424-F481-F101-C42036FB97A9}"/>
              </a:ext>
            </a:extLst>
          </p:cNvPr>
          <p:cNvSpPr txBox="1"/>
          <p:nvPr/>
        </p:nvSpPr>
        <p:spPr>
          <a:xfrm>
            <a:off x="746223" y="545117"/>
            <a:ext cx="13490477" cy="5541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9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Diferentes estratégias de Fundos de Renda Variável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928B9C-073D-603D-99E0-9925CB1ACF7F}"/>
              </a:ext>
            </a:extLst>
          </p:cNvPr>
          <p:cNvSpPr/>
          <p:nvPr/>
        </p:nvSpPr>
        <p:spPr>
          <a:xfrm>
            <a:off x="1412596" y="2959734"/>
            <a:ext cx="3031300" cy="5176442"/>
          </a:xfrm>
          <a:prstGeom prst="rect">
            <a:avLst/>
          </a:prstGeom>
          <a:solidFill>
            <a:srgbClr val="B1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3732">
              <a:latin typeface="+mj-lt"/>
            </a:endParaRPr>
          </a:p>
        </p:txBody>
      </p:sp>
      <p:pic>
        <p:nvPicPr>
          <p:cNvPr id="15" name="Picture 79" descr="Coins outline">
            <a:extLst>
              <a:ext uri="{FF2B5EF4-FFF2-40B4-BE49-F238E27FC236}">
                <a16:creationId xmlns:a16="http://schemas.microsoft.com/office/drawing/2014/main" id="{949B3ECD-B687-8529-52A8-1BA257A9C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73237" y="2993848"/>
            <a:ext cx="1555000" cy="1555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166108-CA85-57DF-F28F-5723DF39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51" y="4533900"/>
            <a:ext cx="3145131" cy="411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263308" tIns="131654" rIns="263308" bIns="131654" anchor="ctr"/>
          <a:lstStyle>
            <a:lvl1pPr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rgbClr val="007EC0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</a:pPr>
            <a:r>
              <a:rPr lang="pt-BR" sz="2000" dirty="0">
                <a:solidFill>
                  <a:srgbClr val="0A2959"/>
                </a:solidFill>
                <a:latin typeface="+mj-lt"/>
                <a:cs typeface="Arial" panose="020B0604020202020204" pitchFamily="34" charset="0"/>
              </a:rPr>
              <a:t>Focam em investir nas empresas boas pagadoras de dividendos.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68DD3F-EC4F-48FB-C1B8-8A2C3EC502DF}"/>
              </a:ext>
            </a:extLst>
          </p:cNvPr>
          <p:cNvSpPr/>
          <p:nvPr/>
        </p:nvSpPr>
        <p:spPr>
          <a:xfrm>
            <a:off x="7760301" y="2954592"/>
            <a:ext cx="3072869" cy="5176442"/>
          </a:xfrm>
          <a:prstGeom prst="rect">
            <a:avLst/>
          </a:prstGeom>
          <a:solidFill>
            <a:srgbClr val="307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3732">
              <a:latin typeface="+mj-lt"/>
            </a:endParaRPr>
          </a:p>
        </p:txBody>
      </p:sp>
      <p:pic>
        <p:nvPicPr>
          <p:cNvPr id="18" name="Picture 38">
            <a:extLst>
              <a:ext uri="{FF2B5EF4-FFF2-40B4-BE49-F238E27FC236}">
                <a16:creationId xmlns:a16="http://schemas.microsoft.com/office/drawing/2014/main" id="{C8ECB30B-703E-9C82-803D-94F1E5BFB8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82" y="2929534"/>
            <a:ext cx="1555000" cy="1555000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id="{27993759-9672-73B6-D280-37AE3B62D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618" y="4533900"/>
            <a:ext cx="3145131" cy="411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263308" tIns="131654" rIns="263308" bIns="131654" anchor="ctr"/>
          <a:lstStyle>
            <a:lvl1pPr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rgbClr val="007EC0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</a:pPr>
            <a:r>
              <a:rPr lang="pt-B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Fundos que focam em empresas com menor </a:t>
            </a:r>
            <a:r>
              <a:rPr lang="pt-BR" sz="20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market</a:t>
            </a:r>
            <a:r>
              <a:rPr lang="pt-B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cap e maior potencial de crescimento.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B0AEFA-69C6-3293-9D4C-C1E99F9ACE47}"/>
              </a:ext>
            </a:extLst>
          </p:cNvPr>
          <p:cNvSpPr/>
          <p:nvPr/>
        </p:nvSpPr>
        <p:spPr>
          <a:xfrm>
            <a:off x="10956235" y="2967293"/>
            <a:ext cx="3031301" cy="5176442"/>
          </a:xfrm>
          <a:prstGeom prst="rect">
            <a:avLst/>
          </a:prstGeom>
          <a:solidFill>
            <a:srgbClr val="195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sz="3732">
              <a:latin typeface="+mj-lt"/>
            </a:endParaRPr>
          </a:p>
        </p:txBody>
      </p:sp>
      <p:pic>
        <p:nvPicPr>
          <p:cNvPr id="21" name="Picture 30">
            <a:extLst>
              <a:ext uri="{FF2B5EF4-FFF2-40B4-BE49-F238E27FC236}">
                <a16:creationId xmlns:a16="http://schemas.microsoft.com/office/drawing/2014/main" id="{D8023576-9917-DF27-351B-890781C9CB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37" y="3017195"/>
            <a:ext cx="1555000" cy="1555000"/>
          </a:xfrm>
          <a:prstGeom prst="rect">
            <a:avLst/>
          </a:prstGeom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4AE00AD7-B711-2CC4-9EE1-322AB67F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253" y="4533900"/>
            <a:ext cx="3168455" cy="411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263308" tIns="131654" rIns="263308" bIns="131654" anchor="ctr"/>
          <a:lstStyle>
            <a:lvl1pPr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rgbClr val="007EC0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</a:pPr>
            <a:endParaRPr lang="pt-BR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+mj-lt"/>
            </a:endParaRPr>
          </a:p>
          <a:p>
            <a:pPr lvl="0" algn="ctr">
              <a:buNone/>
            </a:pPr>
            <a:r>
              <a:rPr lang="pt-B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Gestores fundamentalistas que optam por empresas de baixo beta e construção de valor intrínseco. </a:t>
            </a:r>
            <a:r>
              <a:rPr lang="pt-BR" sz="20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Constumam</a:t>
            </a:r>
            <a:r>
              <a:rPr lang="pt-B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ter menor correlação com os ciclos econômicos.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D569431A-B314-3A33-D239-53235A23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765" y="4867548"/>
            <a:ext cx="2743200" cy="54864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263308" tIns="131654" rIns="263308" bIns="131654" anchor="ctr"/>
          <a:lstStyle>
            <a:lvl1pPr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rgbClr val="007EC0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</a:pPr>
            <a:r>
              <a:rPr lang="pt-BR" sz="2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LO Retorno Absoluto</a:t>
            </a:r>
          </a:p>
        </p:txBody>
      </p:sp>
      <p:grpSp>
        <p:nvGrpSpPr>
          <p:cNvPr id="37" name="Picture 93" descr="Processor outline">
            <a:extLst>
              <a:ext uri="{FF2B5EF4-FFF2-40B4-BE49-F238E27FC236}">
                <a16:creationId xmlns:a16="http://schemas.microsoft.com/office/drawing/2014/main" id="{77B30788-E7F8-7B1C-8CA3-406A56CB01AE}"/>
              </a:ext>
            </a:extLst>
          </p:cNvPr>
          <p:cNvGrpSpPr/>
          <p:nvPr/>
        </p:nvGrpSpPr>
        <p:grpSpPr>
          <a:xfrm>
            <a:off x="11858755" y="3128744"/>
            <a:ext cx="1116666" cy="1116666"/>
            <a:chOff x="11858755" y="3128744"/>
            <a:chExt cx="1116666" cy="1116666"/>
          </a:xfrm>
          <a:solidFill>
            <a:schemeClr val="bg2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673DA5-2DEE-16EE-2C24-C816FF1044DD}"/>
                </a:ext>
              </a:extLst>
            </p:cNvPr>
            <p:cNvSpPr/>
            <p:nvPr/>
          </p:nvSpPr>
          <p:spPr>
            <a:xfrm>
              <a:off x="12153430" y="3423419"/>
              <a:ext cx="527314" cy="527314"/>
            </a:xfrm>
            <a:custGeom>
              <a:avLst/>
              <a:gdLst>
                <a:gd name="connsiteX0" fmla="*/ 0 w 527314"/>
                <a:gd name="connsiteY0" fmla="*/ 527315 h 527314"/>
                <a:gd name="connsiteX1" fmla="*/ 527315 w 527314"/>
                <a:gd name="connsiteY1" fmla="*/ 527315 h 527314"/>
                <a:gd name="connsiteX2" fmla="*/ 527315 w 527314"/>
                <a:gd name="connsiteY2" fmla="*/ 0 h 527314"/>
                <a:gd name="connsiteX3" fmla="*/ 0 w 527314"/>
                <a:gd name="connsiteY3" fmla="*/ 0 h 527314"/>
                <a:gd name="connsiteX4" fmla="*/ 31019 w 527314"/>
                <a:gd name="connsiteY4" fmla="*/ 31019 h 527314"/>
                <a:gd name="connsiteX5" fmla="*/ 496296 w 527314"/>
                <a:gd name="connsiteY5" fmla="*/ 31019 h 527314"/>
                <a:gd name="connsiteX6" fmla="*/ 496296 w 527314"/>
                <a:gd name="connsiteY6" fmla="*/ 496296 h 527314"/>
                <a:gd name="connsiteX7" fmla="*/ 31019 w 527314"/>
                <a:gd name="connsiteY7" fmla="*/ 496296 h 52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314" h="527314">
                  <a:moveTo>
                    <a:pt x="0" y="527315"/>
                  </a:moveTo>
                  <a:lnTo>
                    <a:pt x="527315" y="527315"/>
                  </a:lnTo>
                  <a:lnTo>
                    <a:pt x="527315" y="0"/>
                  </a:lnTo>
                  <a:lnTo>
                    <a:pt x="0" y="0"/>
                  </a:lnTo>
                  <a:close/>
                  <a:moveTo>
                    <a:pt x="31019" y="31019"/>
                  </a:moveTo>
                  <a:lnTo>
                    <a:pt x="496296" y="31019"/>
                  </a:lnTo>
                  <a:lnTo>
                    <a:pt x="496296" y="496296"/>
                  </a:lnTo>
                  <a:lnTo>
                    <a:pt x="31019" y="496296"/>
                  </a:lnTo>
                  <a:close/>
                </a:path>
              </a:pathLst>
            </a:custGeom>
            <a:solidFill>
              <a:schemeClr val="bg2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428484-5EA0-8E65-6DCD-91D9CC9847AF}"/>
                </a:ext>
              </a:extLst>
            </p:cNvPr>
            <p:cNvSpPr/>
            <p:nvPr/>
          </p:nvSpPr>
          <p:spPr>
            <a:xfrm>
              <a:off x="11858755" y="3128744"/>
              <a:ext cx="1116666" cy="1116666"/>
            </a:xfrm>
            <a:custGeom>
              <a:avLst/>
              <a:gdLst>
                <a:gd name="connsiteX0" fmla="*/ 1116666 w 1116666"/>
                <a:gd name="connsiteY0" fmla="*/ 263657 h 1116666"/>
                <a:gd name="connsiteX1" fmla="*/ 1116666 w 1116666"/>
                <a:gd name="connsiteY1" fmla="*/ 232639 h 1116666"/>
                <a:gd name="connsiteX2" fmla="*/ 977083 w 1116666"/>
                <a:gd name="connsiteY2" fmla="*/ 232639 h 1116666"/>
                <a:gd name="connsiteX3" fmla="*/ 977083 w 1116666"/>
                <a:gd name="connsiteY3" fmla="*/ 217130 h 1116666"/>
                <a:gd name="connsiteX4" fmla="*/ 899537 w 1116666"/>
                <a:gd name="connsiteY4" fmla="*/ 139583 h 1116666"/>
                <a:gd name="connsiteX5" fmla="*/ 884027 w 1116666"/>
                <a:gd name="connsiteY5" fmla="*/ 139583 h 1116666"/>
                <a:gd name="connsiteX6" fmla="*/ 884027 w 1116666"/>
                <a:gd name="connsiteY6" fmla="*/ 0 h 1116666"/>
                <a:gd name="connsiteX7" fmla="*/ 853009 w 1116666"/>
                <a:gd name="connsiteY7" fmla="*/ 0 h 1116666"/>
                <a:gd name="connsiteX8" fmla="*/ 853009 w 1116666"/>
                <a:gd name="connsiteY8" fmla="*/ 139583 h 1116666"/>
                <a:gd name="connsiteX9" fmla="*/ 759953 w 1116666"/>
                <a:gd name="connsiteY9" fmla="*/ 139583 h 1116666"/>
                <a:gd name="connsiteX10" fmla="*/ 759953 w 1116666"/>
                <a:gd name="connsiteY10" fmla="*/ 0 h 1116666"/>
                <a:gd name="connsiteX11" fmla="*/ 728935 w 1116666"/>
                <a:gd name="connsiteY11" fmla="*/ 0 h 1116666"/>
                <a:gd name="connsiteX12" fmla="*/ 728935 w 1116666"/>
                <a:gd name="connsiteY12" fmla="*/ 139583 h 1116666"/>
                <a:gd name="connsiteX13" fmla="*/ 635879 w 1116666"/>
                <a:gd name="connsiteY13" fmla="*/ 139583 h 1116666"/>
                <a:gd name="connsiteX14" fmla="*/ 635879 w 1116666"/>
                <a:gd name="connsiteY14" fmla="*/ 0 h 1116666"/>
                <a:gd name="connsiteX15" fmla="*/ 604861 w 1116666"/>
                <a:gd name="connsiteY15" fmla="*/ 0 h 1116666"/>
                <a:gd name="connsiteX16" fmla="*/ 604861 w 1116666"/>
                <a:gd name="connsiteY16" fmla="*/ 139583 h 1116666"/>
                <a:gd name="connsiteX17" fmla="*/ 511805 w 1116666"/>
                <a:gd name="connsiteY17" fmla="*/ 139583 h 1116666"/>
                <a:gd name="connsiteX18" fmla="*/ 511805 w 1116666"/>
                <a:gd name="connsiteY18" fmla="*/ 0 h 1116666"/>
                <a:gd name="connsiteX19" fmla="*/ 480787 w 1116666"/>
                <a:gd name="connsiteY19" fmla="*/ 0 h 1116666"/>
                <a:gd name="connsiteX20" fmla="*/ 480787 w 1116666"/>
                <a:gd name="connsiteY20" fmla="*/ 139583 h 1116666"/>
                <a:gd name="connsiteX21" fmla="*/ 387731 w 1116666"/>
                <a:gd name="connsiteY21" fmla="*/ 139583 h 1116666"/>
                <a:gd name="connsiteX22" fmla="*/ 387731 w 1116666"/>
                <a:gd name="connsiteY22" fmla="*/ 0 h 1116666"/>
                <a:gd name="connsiteX23" fmla="*/ 356713 w 1116666"/>
                <a:gd name="connsiteY23" fmla="*/ 0 h 1116666"/>
                <a:gd name="connsiteX24" fmla="*/ 356713 w 1116666"/>
                <a:gd name="connsiteY24" fmla="*/ 139583 h 1116666"/>
                <a:gd name="connsiteX25" fmla="*/ 263657 w 1116666"/>
                <a:gd name="connsiteY25" fmla="*/ 139583 h 1116666"/>
                <a:gd name="connsiteX26" fmla="*/ 263657 w 1116666"/>
                <a:gd name="connsiteY26" fmla="*/ 0 h 1116666"/>
                <a:gd name="connsiteX27" fmla="*/ 232639 w 1116666"/>
                <a:gd name="connsiteY27" fmla="*/ 0 h 1116666"/>
                <a:gd name="connsiteX28" fmla="*/ 232639 w 1116666"/>
                <a:gd name="connsiteY28" fmla="*/ 139583 h 1116666"/>
                <a:gd name="connsiteX29" fmla="*/ 217130 w 1116666"/>
                <a:gd name="connsiteY29" fmla="*/ 139583 h 1116666"/>
                <a:gd name="connsiteX30" fmla="*/ 139583 w 1116666"/>
                <a:gd name="connsiteY30" fmla="*/ 217130 h 1116666"/>
                <a:gd name="connsiteX31" fmla="*/ 139583 w 1116666"/>
                <a:gd name="connsiteY31" fmla="*/ 232639 h 1116666"/>
                <a:gd name="connsiteX32" fmla="*/ 0 w 1116666"/>
                <a:gd name="connsiteY32" fmla="*/ 232639 h 1116666"/>
                <a:gd name="connsiteX33" fmla="*/ 0 w 1116666"/>
                <a:gd name="connsiteY33" fmla="*/ 263657 h 1116666"/>
                <a:gd name="connsiteX34" fmla="*/ 139583 w 1116666"/>
                <a:gd name="connsiteY34" fmla="*/ 263657 h 1116666"/>
                <a:gd name="connsiteX35" fmla="*/ 139583 w 1116666"/>
                <a:gd name="connsiteY35" fmla="*/ 356713 h 1116666"/>
                <a:gd name="connsiteX36" fmla="*/ 0 w 1116666"/>
                <a:gd name="connsiteY36" fmla="*/ 356713 h 1116666"/>
                <a:gd name="connsiteX37" fmla="*/ 0 w 1116666"/>
                <a:gd name="connsiteY37" fmla="*/ 387731 h 1116666"/>
                <a:gd name="connsiteX38" fmla="*/ 139583 w 1116666"/>
                <a:gd name="connsiteY38" fmla="*/ 387731 h 1116666"/>
                <a:gd name="connsiteX39" fmla="*/ 139583 w 1116666"/>
                <a:gd name="connsiteY39" fmla="*/ 480787 h 1116666"/>
                <a:gd name="connsiteX40" fmla="*/ 0 w 1116666"/>
                <a:gd name="connsiteY40" fmla="*/ 480787 h 1116666"/>
                <a:gd name="connsiteX41" fmla="*/ 0 w 1116666"/>
                <a:gd name="connsiteY41" fmla="*/ 511805 h 1116666"/>
                <a:gd name="connsiteX42" fmla="*/ 139583 w 1116666"/>
                <a:gd name="connsiteY42" fmla="*/ 511805 h 1116666"/>
                <a:gd name="connsiteX43" fmla="*/ 139583 w 1116666"/>
                <a:gd name="connsiteY43" fmla="*/ 604861 h 1116666"/>
                <a:gd name="connsiteX44" fmla="*/ 0 w 1116666"/>
                <a:gd name="connsiteY44" fmla="*/ 604861 h 1116666"/>
                <a:gd name="connsiteX45" fmla="*/ 0 w 1116666"/>
                <a:gd name="connsiteY45" fmla="*/ 635879 h 1116666"/>
                <a:gd name="connsiteX46" fmla="*/ 139583 w 1116666"/>
                <a:gd name="connsiteY46" fmla="*/ 635879 h 1116666"/>
                <a:gd name="connsiteX47" fmla="*/ 139583 w 1116666"/>
                <a:gd name="connsiteY47" fmla="*/ 728935 h 1116666"/>
                <a:gd name="connsiteX48" fmla="*/ 0 w 1116666"/>
                <a:gd name="connsiteY48" fmla="*/ 728935 h 1116666"/>
                <a:gd name="connsiteX49" fmla="*/ 0 w 1116666"/>
                <a:gd name="connsiteY49" fmla="*/ 759953 h 1116666"/>
                <a:gd name="connsiteX50" fmla="*/ 139583 w 1116666"/>
                <a:gd name="connsiteY50" fmla="*/ 759953 h 1116666"/>
                <a:gd name="connsiteX51" fmla="*/ 139583 w 1116666"/>
                <a:gd name="connsiteY51" fmla="*/ 853009 h 1116666"/>
                <a:gd name="connsiteX52" fmla="*/ 0 w 1116666"/>
                <a:gd name="connsiteY52" fmla="*/ 853009 h 1116666"/>
                <a:gd name="connsiteX53" fmla="*/ 0 w 1116666"/>
                <a:gd name="connsiteY53" fmla="*/ 884027 h 1116666"/>
                <a:gd name="connsiteX54" fmla="*/ 139583 w 1116666"/>
                <a:gd name="connsiteY54" fmla="*/ 884027 h 1116666"/>
                <a:gd name="connsiteX55" fmla="*/ 139583 w 1116666"/>
                <a:gd name="connsiteY55" fmla="*/ 899537 h 1116666"/>
                <a:gd name="connsiteX56" fmla="*/ 217130 w 1116666"/>
                <a:gd name="connsiteY56" fmla="*/ 977083 h 1116666"/>
                <a:gd name="connsiteX57" fmla="*/ 232639 w 1116666"/>
                <a:gd name="connsiteY57" fmla="*/ 977083 h 1116666"/>
                <a:gd name="connsiteX58" fmla="*/ 232639 w 1116666"/>
                <a:gd name="connsiteY58" fmla="*/ 1116666 h 1116666"/>
                <a:gd name="connsiteX59" fmla="*/ 263657 w 1116666"/>
                <a:gd name="connsiteY59" fmla="*/ 1116666 h 1116666"/>
                <a:gd name="connsiteX60" fmla="*/ 263657 w 1116666"/>
                <a:gd name="connsiteY60" fmla="*/ 977083 h 1116666"/>
                <a:gd name="connsiteX61" fmla="*/ 356713 w 1116666"/>
                <a:gd name="connsiteY61" fmla="*/ 977083 h 1116666"/>
                <a:gd name="connsiteX62" fmla="*/ 356713 w 1116666"/>
                <a:gd name="connsiteY62" fmla="*/ 1116666 h 1116666"/>
                <a:gd name="connsiteX63" fmla="*/ 387731 w 1116666"/>
                <a:gd name="connsiteY63" fmla="*/ 1116666 h 1116666"/>
                <a:gd name="connsiteX64" fmla="*/ 387731 w 1116666"/>
                <a:gd name="connsiteY64" fmla="*/ 977083 h 1116666"/>
                <a:gd name="connsiteX65" fmla="*/ 480787 w 1116666"/>
                <a:gd name="connsiteY65" fmla="*/ 977083 h 1116666"/>
                <a:gd name="connsiteX66" fmla="*/ 480787 w 1116666"/>
                <a:gd name="connsiteY66" fmla="*/ 1116666 h 1116666"/>
                <a:gd name="connsiteX67" fmla="*/ 511805 w 1116666"/>
                <a:gd name="connsiteY67" fmla="*/ 1116666 h 1116666"/>
                <a:gd name="connsiteX68" fmla="*/ 511805 w 1116666"/>
                <a:gd name="connsiteY68" fmla="*/ 977083 h 1116666"/>
                <a:gd name="connsiteX69" fmla="*/ 604861 w 1116666"/>
                <a:gd name="connsiteY69" fmla="*/ 977083 h 1116666"/>
                <a:gd name="connsiteX70" fmla="*/ 604861 w 1116666"/>
                <a:gd name="connsiteY70" fmla="*/ 1116666 h 1116666"/>
                <a:gd name="connsiteX71" fmla="*/ 635879 w 1116666"/>
                <a:gd name="connsiteY71" fmla="*/ 1116666 h 1116666"/>
                <a:gd name="connsiteX72" fmla="*/ 635879 w 1116666"/>
                <a:gd name="connsiteY72" fmla="*/ 977083 h 1116666"/>
                <a:gd name="connsiteX73" fmla="*/ 728935 w 1116666"/>
                <a:gd name="connsiteY73" fmla="*/ 977083 h 1116666"/>
                <a:gd name="connsiteX74" fmla="*/ 728935 w 1116666"/>
                <a:gd name="connsiteY74" fmla="*/ 1116666 h 1116666"/>
                <a:gd name="connsiteX75" fmla="*/ 759953 w 1116666"/>
                <a:gd name="connsiteY75" fmla="*/ 1116666 h 1116666"/>
                <a:gd name="connsiteX76" fmla="*/ 759953 w 1116666"/>
                <a:gd name="connsiteY76" fmla="*/ 977083 h 1116666"/>
                <a:gd name="connsiteX77" fmla="*/ 853009 w 1116666"/>
                <a:gd name="connsiteY77" fmla="*/ 977083 h 1116666"/>
                <a:gd name="connsiteX78" fmla="*/ 853009 w 1116666"/>
                <a:gd name="connsiteY78" fmla="*/ 1116666 h 1116666"/>
                <a:gd name="connsiteX79" fmla="*/ 884027 w 1116666"/>
                <a:gd name="connsiteY79" fmla="*/ 1116666 h 1116666"/>
                <a:gd name="connsiteX80" fmla="*/ 884027 w 1116666"/>
                <a:gd name="connsiteY80" fmla="*/ 977083 h 1116666"/>
                <a:gd name="connsiteX81" fmla="*/ 899537 w 1116666"/>
                <a:gd name="connsiteY81" fmla="*/ 977083 h 1116666"/>
                <a:gd name="connsiteX82" fmla="*/ 977083 w 1116666"/>
                <a:gd name="connsiteY82" fmla="*/ 899537 h 1116666"/>
                <a:gd name="connsiteX83" fmla="*/ 977083 w 1116666"/>
                <a:gd name="connsiteY83" fmla="*/ 884027 h 1116666"/>
                <a:gd name="connsiteX84" fmla="*/ 1116666 w 1116666"/>
                <a:gd name="connsiteY84" fmla="*/ 884027 h 1116666"/>
                <a:gd name="connsiteX85" fmla="*/ 1116666 w 1116666"/>
                <a:gd name="connsiteY85" fmla="*/ 853009 h 1116666"/>
                <a:gd name="connsiteX86" fmla="*/ 977083 w 1116666"/>
                <a:gd name="connsiteY86" fmla="*/ 853009 h 1116666"/>
                <a:gd name="connsiteX87" fmla="*/ 977083 w 1116666"/>
                <a:gd name="connsiteY87" fmla="*/ 759953 h 1116666"/>
                <a:gd name="connsiteX88" fmla="*/ 1116666 w 1116666"/>
                <a:gd name="connsiteY88" fmla="*/ 759953 h 1116666"/>
                <a:gd name="connsiteX89" fmla="*/ 1116666 w 1116666"/>
                <a:gd name="connsiteY89" fmla="*/ 728935 h 1116666"/>
                <a:gd name="connsiteX90" fmla="*/ 977083 w 1116666"/>
                <a:gd name="connsiteY90" fmla="*/ 728935 h 1116666"/>
                <a:gd name="connsiteX91" fmla="*/ 977083 w 1116666"/>
                <a:gd name="connsiteY91" fmla="*/ 635879 h 1116666"/>
                <a:gd name="connsiteX92" fmla="*/ 1116666 w 1116666"/>
                <a:gd name="connsiteY92" fmla="*/ 635879 h 1116666"/>
                <a:gd name="connsiteX93" fmla="*/ 1116666 w 1116666"/>
                <a:gd name="connsiteY93" fmla="*/ 604861 h 1116666"/>
                <a:gd name="connsiteX94" fmla="*/ 977083 w 1116666"/>
                <a:gd name="connsiteY94" fmla="*/ 604861 h 1116666"/>
                <a:gd name="connsiteX95" fmla="*/ 977083 w 1116666"/>
                <a:gd name="connsiteY95" fmla="*/ 511805 h 1116666"/>
                <a:gd name="connsiteX96" fmla="*/ 1116666 w 1116666"/>
                <a:gd name="connsiteY96" fmla="*/ 511805 h 1116666"/>
                <a:gd name="connsiteX97" fmla="*/ 1116666 w 1116666"/>
                <a:gd name="connsiteY97" fmla="*/ 480787 h 1116666"/>
                <a:gd name="connsiteX98" fmla="*/ 977083 w 1116666"/>
                <a:gd name="connsiteY98" fmla="*/ 480787 h 1116666"/>
                <a:gd name="connsiteX99" fmla="*/ 977083 w 1116666"/>
                <a:gd name="connsiteY99" fmla="*/ 387731 h 1116666"/>
                <a:gd name="connsiteX100" fmla="*/ 1116666 w 1116666"/>
                <a:gd name="connsiteY100" fmla="*/ 387731 h 1116666"/>
                <a:gd name="connsiteX101" fmla="*/ 1116666 w 1116666"/>
                <a:gd name="connsiteY101" fmla="*/ 356713 h 1116666"/>
                <a:gd name="connsiteX102" fmla="*/ 977083 w 1116666"/>
                <a:gd name="connsiteY102" fmla="*/ 356713 h 1116666"/>
                <a:gd name="connsiteX103" fmla="*/ 977083 w 1116666"/>
                <a:gd name="connsiteY103" fmla="*/ 263657 h 1116666"/>
                <a:gd name="connsiteX104" fmla="*/ 946064 w 1116666"/>
                <a:gd name="connsiteY104" fmla="*/ 899537 h 1116666"/>
                <a:gd name="connsiteX105" fmla="*/ 899537 w 1116666"/>
                <a:gd name="connsiteY105" fmla="*/ 946064 h 1116666"/>
                <a:gd name="connsiteX106" fmla="*/ 217130 w 1116666"/>
                <a:gd name="connsiteY106" fmla="*/ 946064 h 1116666"/>
                <a:gd name="connsiteX107" fmla="*/ 170602 w 1116666"/>
                <a:gd name="connsiteY107" fmla="*/ 899537 h 1116666"/>
                <a:gd name="connsiteX108" fmla="*/ 170602 w 1116666"/>
                <a:gd name="connsiteY108" fmla="*/ 217130 h 1116666"/>
                <a:gd name="connsiteX109" fmla="*/ 217130 w 1116666"/>
                <a:gd name="connsiteY109" fmla="*/ 170602 h 1116666"/>
                <a:gd name="connsiteX110" fmla="*/ 899537 w 1116666"/>
                <a:gd name="connsiteY110" fmla="*/ 170602 h 1116666"/>
                <a:gd name="connsiteX111" fmla="*/ 946064 w 1116666"/>
                <a:gd name="connsiteY111" fmla="*/ 217130 h 111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116666" h="1116666">
                  <a:moveTo>
                    <a:pt x="1116666" y="263657"/>
                  </a:moveTo>
                  <a:lnTo>
                    <a:pt x="1116666" y="232639"/>
                  </a:lnTo>
                  <a:lnTo>
                    <a:pt x="977083" y="232639"/>
                  </a:lnTo>
                  <a:lnTo>
                    <a:pt x="977083" y="217130"/>
                  </a:lnTo>
                  <a:cubicBezTo>
                    <a:pt x="977032" y="174322"/>
                    <a:pt x="942344" y="139634"/>
                    <a:pt x="899537" y="139583"/>
                  </a:cubicBezTo>
                  <a:lnTo>
                    <a:pt x="884027" y="139583"/>
                  </a:lnTo>
                  <a:lnTo>
                    <a:pt x="884027" y="0"/>
                  </a:lnTo>
                  <a:lnTo>
                    <a:pt x="853009" y="0"/>
                  </a:lnTo>
                  <a:lnTo>
                    <a:pt x="853009" y="139583"/>
                  </a:lnTo>
                  <a:lnTo>
                    <a:pt x="759953" y="139583"/>
                  </a:lnTo>
                  <a:lnTo>
                    <a:pt x="759953" y="0"/>
                  </a:lnTo>
                  <a:lnTo>
                    <a:pt x="728935" y="0"/>
                  </a:lnTo>
                  <a:lnTo>
                    <a:pt x="728935" y="139583"/>
                  </a:lnTo>
                  <a:lnTo>
                    <a:pt x="635879" y="139583"/>
                  </a:lnTo>
                  <a:lnTo>
                    <a:pt x="635879" y="0"/>
                  </a:lnTo>
                  <a:lnTo>
                    <a:pt x="604861" y="0"/>
                  </a:lnTo>
                  <a:lnTo>
                    <a:pt x="604861" y="139583"/>
                  </a:lnTo>
                  <a:lnTo>
                    <a:pt x="511805" y="139583"/>
                  </a:lnTo>
                  <a:lnTo>
                    <a:pt x="511805" y="0"/>
                  </a:lnTo>
                  <a:lnTo>
                    <a:pt x="480787" y="0"/>
                  </a:lnTo>
                  <a:lnTo>
                    <a:pt x="480787" y="139583"/>
                  </a:lnTo>
                  <a:lnTo>
                    <a:pt x="387731" y="139583"/>
                  </a:lnTo>
                  <a:lnTo>
                    <a:pt x="387731" y="0"/>
                  </a:lnTo>
                  <a:lnTo>
                    <a:pt x="356713" y="0"/>
                  </a:lnTo>
                  <a:lnTo>
                    <a:pt x="356713" y="139583"/>
                  </a:lnTo>
                  <a:lnTo>
                    <a:pt x="263657" y="139583"/>
                  </a:lnTo>
                  <a:lnTo>
                    <a:pt x="263657" y="0"/>
                  </a:lnTo>
                  <a:lnTo>
                    <a:pt x="232639" y="0"/>
                  </a:lnTo>
                  <a:lnTo>
                    <a:pt x="232639" y="139583"/>
                  </a:lnTo>
                  <a:lnTo>
                    <a:pt x="217130" y="139583"/>
                  </a:lnTo>
                  <a:cubicBezTo>
                    <a:pt x="174322" y="139634"/>
                    <a:pt x="139634" y="174322"/>
                    <a:pt x="139583" y="217130"/>
                  </a:cubicBezTo>
                  <a:lnTo>
                    <a:pt x="139583" y="232639"/>
                  </a:lnTo>
                  <a:lnTo>
                    <a:pt x="0" y="232639"/>
                  </a:lnTo>
                  <a:lnTo>
                    <a:pt x="0" y="263657"/>
                  </a:lnTo>
                  <a:lnTo>
                    <a:pt x="139583" y="263657"/>
                  </a:lnTo>
                  <a:lnTo>
                    <a:pt x="139583" y="356713"/>
                  </a:lnTo>
                  <a:lnTo>
                    <a:pt x="0" y="356713"/>
                  </a:lnTo>
                  <a:lnTo>
                    <a:pt x="0" y="387731"/>
                  </a:lnTo>
                  <a:lnTo>
                    <a:pt x="139583" y="387731"/>
                  </a:lnTo>
                  <a:lnTo>
                    <a:pt x="139583" y="480787"/>
                  </a:lnTo>
                  <a:lnTo>
                    <a:pt x="0" y="480787"/>
                  </a:lnTo>
                  <a:lnTo>
                    <a:pt x="0" y="511805"/>
                  </a:lnTo>
                  <a:lnTo>
                    <a:pt x="139583" y="511805"/>
                  </a:lnTo>
                  <a:lnTo>
                    <a:pt x="139583" y="604861"/>
                  </a:lnTo>
                  <a:lnTo>
                    <a:pt x="0" y="604861"/>
                  </a:lnTo>
                  <a:lnTo>
                    <a:pt x="0" y="635879"/>
                  </a:lnTo>
                  <a:lnTo>
                    <a:pt x="139583" y="635879"/>
                  </a:lnTo>
                  <a:lnTo>
                    <a:pt x="139583" y="728935"/>
                  </a:lnTo>
                  <a:lnTo>
                    <a:pt x="0" y="728935"/>
                  </a:lnTo>
                  <a:lnTo>
                    <a:pt x="0" y="759953"/>
                  </a:lnTo>
                  <a:lnTo>
                    <a:pt x="139583" y="759953"/>
                  </a:lnTo>
                  <a:lnTo>
                    <a:pt x="139583" y="853009"/>
                  </a:lnTo>
                  <a:lnTo>
                    <a:pt x="0" y="853009"/>
                  </a:lnTo>
                  <a:lnTo>
                    <a:pt x="0" y="884027"/>
                  </a:lnTo>
                  <a:lnTo>
                    <a:pt x="139583" y="884027"/>
                  </a:lnTo>
                  <a:lnTo>
                    <a:pt x="139583" y="899537"/>
                  </a:lnTo>
                  <a:cubicBezTo>
                    <a:pt x="139634" y="942344"/>
                    <a:pt x="174322" y="977032"/>
                    <a:pt x="217130" y="977083"/>
                  </a:cubicBezTo>
                  <a:lnTo>
                    <a:pt x="232639" y="977083"/>
                  </a:lnTo>
                  <a:lnTo>
                    <a:pt x="232639" y="1116666"/>
                  </a:lnTo>
                  <a:lnTo>
                    <a:pt x="263657" y="1116666"/>
                  </a:lnTo>
                  <a:lnTo>
                    <a:pt x="263657" y="977083"/>
                  </a:lnTo>
                  <a:lnTo>
                    <a:pt x="356713" y="977083"/>
                  </a:lnTo>
                  <a:lnTo>
                    <a:pt x="356713" y="1116666"/>
                  </a:lnTo>
                  <a:lnTo>
                    <a:pt x="387731" y="1116666"/>
                  </a:lnTo>
                  <a:lnTo>
                    <a:pt x="387731" y="977083"/>
                  </a:lnTo>
                  <a:lnTo>
                    <a:pt x="480787" y="977083"/>
                  </a:lnTo>
                  <a:lnTo>
                    <a:pt x="480787" y="1116666"/>
                  </a:lnTo>
                  <a:lnTo>
                    <a:pt x="511805" y="1116666"/>
                  </a:lnTo>
                  <a:lnTo>
                    <a:pt x="511805" y="977083"/>
                  </a:lnTo>
                  <a:lnTo>
                    <a:pt x="604861" y="977083"/>
                  </a:lnTo>
                  <a:lnTo>
                    <a:pt x="604861" y="1116666"/>
                  </a:lnTo>
                  <a:lnTo>
                    <a:pt x="635879" y="1116666"/>
                  </a:lnTo>
                  <a:lnTo>
                    <a:pt x="635879" y="977083"/>
                  </a:lnTo>
                  <a:lnTo>
                    <a:pt x="728935" y="977083"/>
                  </a:lnTo>
                  <a:lnTo>
                    <a:pt x="728935" y="1116666"/>
                  </a:lnTo>
                  <a:lnTo>
                    <a:pt x="759953" y="1116666"/>
                  </a:lnTo>
                  <a:lnTo>
                    <a:pt x="759953" y="977083"/>
                  </a:lnTo>
                  <a:lnTo>
                    <a:pt x="853009" y="977083"/>
                  </a:lnTo>
                  <a:lnTo>
                    <a:pt x="853009" y="1116666"/>
                  </a:lnTo>
                  <a:lnTo>
                    <a:pt x="884027" y="1116666"/>
                  </a:lnTo>
                  <a:lnTo>
                    <a:pt x="884027" y="977083"/>
                  </a:lnTo>
                  <a:lnTo>
                    <a:pt x="899537" y="977083"/>
                  </a:lnTo>
                  <a:cubicBezTo>
                    <a:pt x="942344" y="977032"/>
                    <a:pt x="977032" y="942344"/>
                    <a:pt x="977083" y="899537"/>
                  </a:cubicBezTo>
                  <a:lnTo>
                    <a:pt x="977083" y="884027"/>
                  </a:lnTo>
                  <a:lnTo>
                    <a:pt x="1116666" y="884027"/>
                  </a:lnTo>
                  <a:lnTo>
                    <a:pt x="1116666" y="853009"/>
                  </a:lnTo>
                  <a:lnTo>
                    <a:pt x="977083" y="853009"/>
                  </a:lnTo>
                  <a:lnTo>
                    <a:pt x="977083" y="759953"/>
                  </a:lnTo>
                  <a:lnTo>
                    <a:pt x="1116666" y="759953"/>
                  </a:lnTo>
                  <a:lnTo>
                    <a:pt x="1116666" y="728935"/>
                  </a:lnTo>
                  <a:lnTo>
                    <a:pt x="977083" y="728935"/>
                  </a:lnTo>
                  <a:lnTo>
                    <a:pt x="977083" y="635879"/>
                  </a:lnTo>
                  <a:lnTo>
                    <a:pt x="1116666" y="635879"/>
                  </a:lnTo>
                  <a:lnTo>
                    <a:pt x="1116666" y="604861"/>
                  </a:lnTo>
                  <a:lnTo>
                    <a:pt x="977083" y="604861"/>
                  </a:lnTo>
                  <a:lnTo>
                    <a:pt x="977083" y="511805"/>
                  </a:lnTo>
                  <a:lnTo>
                    <a:pt x="1116666" y="511805"/>
                  </a:lnTo>
                  <a:lnTo>
                    <a:pt x="1116666" y="480787"/>
                  </a:lnTo>
                  <a:lnTo>
                    <a:pt x="977083" y="480787"/>
                  </a:lnTo>
                  <a:lnTo>
                    <a:pt x="977083" y="387731"/>
                  </a:lnTo>
                  <a:lnTo>
                    <a:pt x="1116666" y="387731"/>
                  </a:lnTo>
                  <a:lnTo>
                    <a:pt x="1116666" y="356713"/>
                  </a:lnTo>
                  <a:lnTo>
                    <a:pt x="977083" y="356713"/>
                  </a:lnTo>
                  <a:lnTo>
                    <a:pt x="977083" y="263657"/>
                  </a:lnTo>
                  <a:close/>
                  <a:moveTo>
                    <a:pt x="946064" y="899537"/>
                  </a:moveTo>
                  <a:cubicBezTo>
                    <a:pt x="946064" y="925234"/>
                    <a:pt x="925234" y="946064"/>
                    <a:pt x="899537" y="946064"/>
                  </a:cubicBezTo>
                  <a:lnTo>
                    <a:pt x="217130" y="946064"/>
                  </a:lnTo>
                  <a:cubicBezTo>
                    <a:pt x="191432" y="946064"/>
                    <a:pt x="170602" y="925234"/>
                    <a:pt x="170602" y="899537"/>
                  </a:cubicBezTo>
                  <a:lnTo>
                    <a:pt x="170602" y="217130"/>
                  </a:lnTo>
                  <a:cubicBezTo>
                    <a:pt x="170602" y="191432"/>
                    <a:pt x="191432" y="170602"/>
                    <a:pt x="217130" y="170602"/>
                  </a:cubicBezTo>
                  <a:lnTo>
                    <a:pt x="899537" y="170602"/>
                  </a:lnTo>
                  <a:cubicBezTo>
                    <a:pt x="925234" y="170602"/>
                    <a:pt x="946064" y="191432"/>
                    <a:pt x="946064" y="217130"/>
                  </a:cubicBezTo>
                  <a:close/>
                </a:path>
              </a:pathLst>
            </a:custGeom>
            <a:solidFill>
              <a:schemeClr val="bg2"/>
            </a:solidFill>
            <a:ln w="15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Rectangle 4">
            <a:extLst>
              <a:ext uri="{FF2B5EF4-FFF2-40B4-BE49-F238E27FC236}">
                <a16:creationId xmlns:a16="http://schemas.microsoft.com/office/drawing/2014/main" id="{A7FF188B-36B2-2AE5-6B92-C53B7334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5731" y="4533900"/>
            <a:ext cx="3168455" cy="4114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263308" tIns="131654" rIns="263308" bIns="131654" anchor="ctr"/>
          <a:lstStyle>
            <a:lvl1pPr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rgbClr val="007EC0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</a:pPr>
            <a:endParaRPr lang="pt-BR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+mj-lt"/>
            </a:endParaRPr>
          </a:p>
          <a:p>
            <a:pPr marL="457200" marR="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Fundo no qual o processo de investimento é feito de forma sistemática sem discricionariedade humana.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buNone/>
            </a:pPr>
            <a:endParaRPr lang="pt-BR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4AB25688-2E3D-ED05-D7BA-C481C694B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2759" y="4867548"/>
            <a:ext cx="2743200" cy="54864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263308" tIns="131654" rIns="263308" bIns="131654" anchor="ctr"/>
          <a:lstStyle>
            <a:lvl1pPr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rgbClr val="007EC0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</a:pPr>
            <a:r>
              <a:rPr lang="pt-BR" sz="2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Quantitativo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F90B2E-9AC2-4CDC-F754-EEEB3DD33C7A}"/>
              </a:ext>
            </a:extLst>
          </p:cNvPr>
          <p:cNvSpPr txBox="1"/>
          <p:nvPr/>
        </p:nvSpPr>
        <p:spPr>
          <a:xfrm>
            <a:off x="1570362" y="4867548"/>
            <a:ext cx="27432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pt-BR" sz="2000" b="1" dirty="0">
                <a:solidFill>
                  <a:srgbClr val="0A2959"/>
                </a:solidFill>
                <a:latin typeface="+mj-lt"/>
                <a:cs typeface="Arial" panose="020B0604020202020204" pitchFamily="34" charset="0"/>
              </a:rPr>
              <a:t>LO </a:t>
            </a:r>
            <a:r>
              <a:rPr lang="pt-BR" sz="2200" b="1" dirty="0">
                <a:solidFill>
                  <a:srgbClr val="0A2959"/>
                </a:solidFill>
                <a:latin typeface="+mj-lt"/>
                <a:cs typeface="Arial" panose="020B0604020202020204" pitchFamily="34" charset="0"/>
              </a:rPr>
              <a:t>Dividendos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F6EA6BFE-F4AD-A272-767B-269BD04A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10" y="4867548"/>
            <a:ext cx="2743200" cy="54864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263308" tIns="131654" rIns="263308" bIns="131654" anchor="ctr"/>
          <a:lstStyle>
            <a:lvl1pPr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buClr>
                <a:srgbClr val="007EC0"/>
              </a:buClr>
              <a:buSzPct val="85000"/>
              <a:buFont typeface="Arial" panose="020B0604020202020204" pitchFamily="34" charset="0"/>
              <a:buChar char="•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buClr>
                <a:srgbClr val="007EC0"/>
              </a:buClr>
              <a:buFont typeface="Calibri" panose="020F0502020204030204" pitchFamily="34" charset="0"/>
              <a:buChar char="−"/>
              <a:defRPr sz="14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EC0"/>
              </a:buClr>
              <a:buSzPct val="115000"/>
              <a:buFont typeface="Arial" panose="020B0604020202020204" pitchFamily="34" charset="0"/>
              <a:buChar char="•"/>
              <a:defRPr sz="12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buNone/>
            </a:pPr>
            <a:r>
              <a:rPr lang="pt-BR" sz="22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Small</a:t>
            </a:r>
            <a:r>
              <a:rPr lang="pt-BR" sz="2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Caps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69318C-E199-DF22-ADC6-830A1074F510}"/>
              </a:ext>
            </a:extLst>
          </p:cNvPr>
          <p:cNvGrpSpPr/>
          <p:nvPr/>
        </p:nvGrpSpPr>
        <p:grpSpPr>
          <a:xfrm>
            <a:off x="14113700" y="2934136"/>
            <a:ext cx="3031300" cy="5714564"/>
            <a:chOff x="14113700" y="2934136"/>
            <a:chExt cx="3031300" cy="571456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85D3F1-E346-C135-3AEA-0456201E86FB}"/>
                </a:ext>
              </a:extLst>
            </p:cNvPr>
            <p:cNvSpPr/>
            <p:nvPr/>
          </p:nvSpPr>
          <p:spPr>
            <a:xfrm>
              <a:off x="14113700" y="2954593"/>
              <a:ext cx="3031300" cy="51764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3732">
                <a:latin typeface="+mj-lt"/>
              </a:endParaRPr>
            </a:p>
          </p:txBody>
        </p: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E216ABD8-037F-3BFD-D0E2-8AA5E2A5B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3130" y="4867548"/>
              <a:ext cx="2743200" cy="548640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263308" tIns="131654" rIns="263308" bIns="131654" anchor="ctr"/>
            <a:lstStyle>
              <a:lvl1pPr eaLnBrk="0" hangingPunct="0"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333333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rgbClr val="007EC0"/>
                </a:buClr>
                <a:buFont typeface="Calibri" panose="020F0502020204030204" pitchFamily="34" charset="0"/>
                <a:buChar char="−"/>
                <a:defRPr sz="1600">
                  <a:solidFill>
                    <a:srgbClr val="333333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rgbClr val="007EC0"/>
                </a:buClr>
                <a:buSzPct val="85000"/>
                <a:buFont typeface="Arial" panose="020B0604020202020204" pitchFamily="34" charset="0"/>
                <a:buChar char="•"/>
                <a:defRPr sz="1400">
                  <a:solidFill>
                    <a:srgbClr val="333333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rgbClr val="007EC0"/>
                </a:buClr>
                <a:buFont typeface="Calibri" panose="020F0502020204030204" pitchFamily="34" charset="0"/>
                <a:buChar char="−"/>
                <a:defRPr sz="1400">
                  <a:solidFill>
                    <a:srgbClr val="333333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>
                <a:buNone/>
              </a:pPr>
              <a:r>
                <a:rPr lang="pt-BR" sz="2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Indexado ou Passivo</a:t>
              </a:r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7DD8F4E7-1DA2-B6EE-4D11-A252CCD8C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2907" y="4533900"/>
              <a:ext cx="2727562" cy="4114800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lIns="263308" tIns="131654" rIns="263308" bIns="131654" anchor="ctr"/>
            <a:lstStyle>
              <a:lvl1pPr eaLnBrk="0" hangingPunct="0"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600">
                  <a:solidFill>
                    <a:srgbClr val="333333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buClr>
                  <a:srgbClr val="007EC0"/>
                </a:buClr>
                <a:buFont typeface="Calibri" panose="020F0502020204030204" pitchFamily="34" charset="0"/>
                <a:buChar char="−"/>
                <a:defRPr sz="1600">
                  <a:solidFill>
                    <a:srgbClr val="333333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buClr>
                  <a:srgbClr val="007EC0"/>
                </a:buClr>
                <a:buSzPct val="85000"/>
                <a:buFont typeface="Arial" panose="020B0604020202020204" pitchFamily="34" charset="0"/>
                <a:buChar char="•"/>
                <a:defRPr sz="1400">
                  <a:solidFill>
                    <a:srgbClr val="333333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buClr>
                  <a:srgbClr val="007EC0"/>
                </a:buClr>
                <a:buFont typeface="Calibri" panose="020F0502020204030204" pitchFamily="34" charset="0"/>
                <a:buChar char="−"/>
                <a:defRPr sz="1400">
                  <a:solidFill>
                    <a:srgbClr val="333333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EC0"/>
                </a:buClr>
                <a:buSzPct val="115000"/>
                <a:buFont typeface="Arial" panose="020B0604020202020204" pitchFamily="34" charset="0"/>
                <a:buChar char="•"/>
                <a:defRPr sz="1200">
                  <a:solidFill>
                    <a:srgbClr val="333333"/>
                  </a:solidFill>
                  <a:latin typeface="Calibri" panose="020F0502020204030204" pitchFamily="34" charset="0"/>
                </a:defRPr>
              </a:lvl9pPr>
            </a:lstStyle>
            <a:p>
              <a:pPr lvl="0" algn="ctr">
                <a:buNone/>
              </a:pPr>
              <a:endParaRPr lang="pt-B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  <a:p>
              <a:pPr lvl="0" algn="ctr">
                <a:buNone/>
              </a:pPr>
              <a:r>
                <a:rPr lang="pt-BR" sz="20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Fundos que buscam replicar o desempenho de um índice específico do mercado de ações.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D0C6B5A-8537-3F31-8C1E-24CB9126B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494" y="2934136"/>
              <a:ext cx="1490472" cy="1490472"/>
            </a:xfrm>
            <a:prstGeom prst="rect">
              <a:avLst/>
            </a:prstGeom>
          </p:spPr>
        </p:pic>
      </p:grpSp>
      <p:pic>
        <p:nvPicPr>
          <p:cNvPr id="35" name="Picture 2" descr="Área do Trader | BTG Pactual">
            <a:extLst>
              <a:ext uri="{FF2B5EF4-FFF2-40B4-BE49-F238E27FC236}">
                <a16:creationId xmlns:a16="http://schemas.microsoft.com/office/drawing/2014/main" id="{727B41C6-9290-7945-35BC-8571038F7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621343" y="4781550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4018" y="1535989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65213" y="-1582851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BADDEA-E780-3B9D-53E1-FE7A55C1E9A4}"/>
              </a:ext>
            </a:extLst>
          </p:cNvPr>
          <p:cNvSpPr/>
          <p:nvPr/>
        </p:nvSpPr>
        <p:spPr>
          <a:xfrm>
            <a:off x="1235710" y="2247900"/>
            <a:ext cx="15819120" cy="716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8">
            <a:extLst>
              <a:ext uri="{FF2B5EF4-FFF2-40B4-BE49-F238E27FC236}">
                <a16:creationId xmlns:a16="http://schemas.microsoft.com/office/drawing/2014/main" id="{B33DF914-9277-E5D5-C931-96AA732E9F9C}"/>
              </a:ext>
            </a:extLst>
          </p:cNvPr>
          <p:cNvSpPr txBox="1"/>
          <p:nvPr/>
        </p:nvSpPr>
        <p:spPr>
          <a:xfrm>
            <a:off x="1240252" y="2361688"/>
            <a:ext cx="7900416" cy="4431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1219232">
              <a:lnSpc>
                <a:spcPct val="90000"/>
              </a:lnSpc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Passivo</a:t>
            </a:r>
          </a:p>
        </p:txBody>
      </p:sp>
      <p:sp>
        <p:nvSpPr>
          <p:cNvPr id="15" name="CaixaDeTexto 8">
            <a:extLst>
              <a:ext uri="{FF2B5EF4-FFF2-40B4-BE49-F238E27FC236}">
                <a16:creationId xmlns:a16="http://schemas.microsoft.com/office/drawing/2014/main" id="{43491097-C981-CC23-2513-04A2FD487949}"/>
              </a:ext>
            </a:extLst>
          </p:cNvPr>
          <p:cNvSpPr txBox="1"/>
          <p:nvPr/>
        </p:nvSpPr>
        <p:spPr>
          <a:xfrm>
            <a:off x="9160510" y="2370371"/>
            <a:ext cx="7900416" cy="4431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 defTabSz="1219232">
              <a:lnSpc>
                <a:spcPct val="90000"/>
              </a:lnSpc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Ativo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1E9DF1-1C4B-73E4-343F-54689917492E}"/>
              </a:ext>
            </a:extLst>
          </p:cNvPr>
          <p:cNvGrpSpPr/>
          <p:nvPr/>
        </p:nvGrpSpPr>
        <p:grpSpPr>
          <a:xfrm>
            <a:off x="1233170" y="2912899"/>
            <a:ext cx="15821660" cy="5707176"/>
            <a:chOff x="1196340" y="3016624"/>
            <a:chExt cx="15821660" cy="54606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A6E5F4-7F74-43E0-0783-C4E2C4FB7419}"/>
                </a:ext>
              </a:extLst>
            </p:cNvPr>
            <p:cNvSpPr/>
            <p:nvPr/>
          </p:nvSpPr>
          <p:spPr>
            <a:xfrm>
              <a:off x="1198880" y="3016624"/>
              <a:ext cx="15819120" cy="546062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03DEE-4C6F-E607-B7E1-E91636F51166}"/>
                </a:ext>
              </a:extLst>
            </p:cNvPr>
            <p:cNvSpPr txBox="1"/>
            <p:nvPr/>
          </p:nvSpPr>
          <p:spPr>
            <a:xfrm>
              <a:off x="1403350" y="3031744"/>
              <a:ext cx="7524436" cy="9490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Busca replicar o desempenho de um índice de referência específico. A gestão é mais automatizada, seguindo a composição do índice escolhido.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789965-0EB6-6E59-C333-C0E0A9817FAC}"/>
                </a:ext>
              </a:extLst>
            </p:cNvPr>
            <p:cNvSpPr txBox="1"/>
            <p:nvPr/>
          </p:nvSpPr>
          <p:spPr>
            <a:xfrm>
              <a:off x="9283849" y="3031744"/>
              <a:ext cx="7731609" cy="12390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Procura superar o desempenho de um índice ou benchmark por meio de decisões ativas de compra e venda de ativos, com base em análises de mercado, pesquisa e estratégias específicas.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F6087-AFDA-766E-A48D-61A10669A245}"/>
                </a:ext>
              </a:extLst>
            </p:cNvPr>
            <p:cNvSpPr txBox="1"/>
            <p:nvPr/>
          </p:nvSpPr>
          <p:spPr>
            <a:xfrm>
              <a:off x="1403350" y="4399900"/>
              <a:ext cx="7483796" cy="9490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As decisões de investimento são determinadas pela composição do índice. Não há uma análise ativa das condições do mercado para guiar as escolhas de ativo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2166F5-FDEE-17A1-9A60-00D41B944F5C}"/>
                </a:ext>
              </a:extLst>
            </p:cNvPr>
            <p:cNvSpPr txBox="1"/>
            <p:nvPr/>
          </p:nvSpPr>
          <p:spPr>
            <a:xfrm>
              <a:off x="9283850" y="4399900"/>
              <a:ext cx="7581750" cy="9490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Os gestores tomam decisões com base em análises e previsões do mercado. Eles buscam identificar oportunidades para superá-lo.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AA9687-E981-0531-1DF7-EF82D205A858}"/>
                </a:ext>
              </a:extLst>
            </p:cNvPr>
            <p:cNvSpPr txBox="1"/>
            <p:nvPr/>
          </p:nvSpPr>
          <p:spPr>
            <a:xfrm>
              <a:off x="1403350" y="5836824"/>
              <a:ext cx="7422836" cy="9490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Geralmente apresenta taxas de administração mais baixas, pois a gestão é menos intensiva em comparação com Fundos ativos.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021050-F9F8-D4DB-02BD-420C3726CDCC}"/>
                </a:ext>
              </a:extLst>
            </p:cNvPr>
            <p:cNvSpPr txBox="1"/>
            <p:nvPr/>
          </p:nvSpPr>
          <p:spPr>
            <a:xfrm>
              <a:off x="9264800" y="5836824"/>
              <a:ext cx="7581750" cy="9490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Pode ter taxas mais altas devido à necessidade de análises mais extensas e à tomada de decisões ativas por parte dos gestores.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894F39-063A-C927-955D-0BBB0A8CA4BB}"/>
                </a:ext>
              </a:extLst>
            </p:cNvPr>
            <p:cNvSpPr txBox="1"/>
            <p:nvPr/>
          </p:nvSpPr>
          <p:spPr>
            <a:xfrm>
              <a:off x="1403350" y="7293461"/>
              <a:ext cx="7469990" cy="6590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Segue uma estratégia mais previsível, ajustando-se às mudanças nos índices subjacentes.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C7F2DA-F71F-E85E-BC5B-E8E2C061E7A2}"/>
                </a:ext>
              </a:extLst>
            </p:cNvPr>
            <p:cNvSpPr txBox="1"/>
            <p:nvPr/>
          </p:nvSpPr>
          <p:spPr>
            <a:xfrm>
              <a:off x="9264800" y="7293461"/>
              <a:ext cx="7531906" cy="6590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Pode envolver negociações mais frequentes e estratégias dinâmicas em resposta às condições do mercado.</a:t>
              </a:r>
              <a:endParaRPr lang="en-US" sz="2200" dirty="0">
                <a:latin typeface="+mj-lt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5B0948D-7545-EDD0-A44D-1F6D57A55FFA}"/>
                </a:ext>
              </a:extLst>
            </p:cNvPr>
            <p:cNvCxnSpPr>
              <a:cxnSpLocks/>
              <a:stCxn id="17" idx="0"/>
              <a:endCxn id="17" idx="2"/>
            </p:cNvCxnSpPr>
            <p:nvPr/>
          </p:nvCxnSpPr>
          <p:spPr>
            <a:xfrm>
              <a:off x="9108440" y="3016624"/>
              <a:ext cx="0" cy="546062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8801F12-1214-003A-6849-D61D9622B529}"/>
                </a:ext>
              </a:extLst>
            </p:cNvPr>
            <p:cNvCxnSpPr>
              <a:cxnSpLocks/>
              <a:stCxn id="17" idx="3"/>
              <a:endCxn id="17" idx="1"/>
            </p:cNvCxnSpPr>
            <p:nvPr/>
          </p:nvCxnSpPr>
          <p:spPr>
            <a:xfrm flipH="1">
              <a:off x="1198880" y="5746937"/>
              <a:ext cx="1581912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9207C9-D638-A9BA-50AE-8C7F119155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340" y="4356287"/>
              <a:ext cx="1581912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BC9730-CCCB-ECB1-52C2-578C3D57E6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340" y="7153948"/>
              <a:ext cx="1581912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0C4B32-FEFA-448B-BB87-3E2CEBD9093D}"/>
                </a:ext>
              </a:extLst>
            </p:cNvPr>
            <p:cNvSpPr txBox="1"/>
            <p:nvPr/>
          </p:nvSpPr>
          <p:spPr>
            <a:xfrm>
              <a:off x="9264800" y="3031744"/>
              <a:ext cx="7731609" cy="12390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Procura superar o desempenho de um índice ou benchmark por meio de decisões ativas de compra e venda de ativos, com base em análises de mercado, pesquisa e estratégias específicas.</a:t>
              </a:r>
              <a:endParaRPr lang="en-US" sz="2200" dirty="0"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CC72A8-1EAA-BEB5-612C-792E756F6492}"/>
                </a:ext>
              </a:extLst>
            </p:cNvPr>
            <p:cNvSpPr txBox="1"/>
            <p:nvPr/>
          </p:nvSpPr>
          <p:spPr>
            <a:xfrm>
              <a:off x="9264800" y="4399900"/>
              <a:ext cx="7581750" cy="9490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200" b="0" i="0" dirty="0">
                  <a:solidFill>
                    <a:srgbClr val="545B61"/>
                  </a:solidFill>
                  <a:effectLst/>
                  <a:latin typeface="+mj-lt"/>
                </a:rPr>
                <a:t>Os gestores tomam decisões com base em análises e previsões do mercado. Eles buscam identificar oportunidades para superá-lo.</a:t>
              </a:r>
              <a:endParaRPr lang="en-US" sz="2200" dirty="0">
                <a:latin typeface="+mj-lt"/>
              </a:endParaRPr>
            </a:p>
          </p:txBody>
        </p:sp>
      </p:grpSp>
      <p:sp>
        <p:nvSpPr>
          <p:cNvPr id="30" name="CaixaDeTexto 8">
            <a:extLst>
              <a:ext uri="{FF2B5EF4-FFF2-40B4-BE49-F238E27FC236}">
                <a16:creationId xmlns:a16="http://schemas.microsoft.com/office/drawing/2014/main" id="{8AD8295B-FAA1-5182-1830-90048E2C2349}"/>
              </a:ext>
            </a:extLst>
          </p:cNvPr>
          <p:cNvSpPr txBox="1"/>
          <p:nvPr/>
        </p:nvSpPr>
        <p:spPr>
          <a:xfrm>
            <a:off x="723125" y="194717"/>
            <a:ext cx="13117499" cy="8095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15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é a diferença entre Fundo passivo e ativo?</a:t>
            </a:r>
          </a:p>
        </p:txBody>
      </p:sp>
      <p:pic>
        <p:nvPicPr>
          <p:cNvPr id="34" name="Picture 2" descr="Área do Trader | BTG Pactual">
            <a:extLst>
              <a:ext uri="{FF2B5EF4-FFF2-40B4-BE49-F238E27FC236}">
                <a16:creationId xmlns:a16="http://schemas.microsoft.com/office/drawing/2014/main" id="{091E679B-F323-5C09-3142-52007E1C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06856D-63AF-F559-9A6C-FB6E7687993D}"/>
              </a:ext>
            </a:extLst>
          </p:cNvPr>
          <p:cNvSpPr/>
          <p:nvPr/>
        </p:nvSpPr>
        <p:spPr>
          <a:xfrm>
            <a:off x="0" y="5536794"/>
            <a:ext cx="18288000" cy="477098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221C61EE-59A6-09F5-B33A-C17C4D2EB03A}"/>
              </a:ext>
            </a:extLst>
          </p:cNvPr>
          <p:cNvSpPr txBox="1"/>
          <p:nvPr/>
        </p:nvSpPr>
        <p:spPr>
          <a:xfrm>
            <a:off x="746223" y="545117"/>
            <a:ext cx="11520555" cy="55412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9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para Renda Variável, CMN n° 4.963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2BD63-387F-D206-DA1C-2FA0F3440FEB}"/>
              </a:ext>
            </a:extLst>
          </p:cNvPr>
          <p:cNvSpPr txBox="1"/>
          <p:nvPr/>
        </p:nvSpPr>
        <p:spPr>
          <a:xfrm>
            <a:off x="4995084" y="2424677"/>
            <a:ext cx="12691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Söhne"/>
              </a:rPr>
              <a:t>Fundo </a:t>
            </a:r>
            <a:r>
              <a:rPr lang="pt-BR" sz="2400" dirty="0">
                <a:solidFill>
                  <a:schemeClr val="bg1"/>
                </a:solidFill>
                <a:latin typeface="Söhne"/>
              </a:rPr>
              <a:t>busca</a:t>
            </a:r>
            <a:r>
              <a:rPr lang="pt-BR" sz="2400" b="0" i="0" dirty="0">
                <a:solidFill>
                  <a:schemeClr val="bg1"/>
                </a:solidFill>
                <a:effectLst/>
                <a:latin typeface="Söhne"/>
              </a:rPr>
              <a:t> replicar o desempenho de um índice de mercado de ações específico, como o Ibovespa ou o SMLL. </a:t>
            </a:r>
          </a:p>
          <a:p>
            <a:pPr marL="457200" indent="-457200" algn="l">
              <a:buFont typeface="+mj-lt"/>
              <a:buAutoNum type="arabicPeriod"/>
            </a:pPr>
            <a:endParaRPr lang="pt-BR" sz="2400" i="0" dirty="0">
              <a:solidFill>
                <a:schemeClr val="bg1"/>
              </a:solidFill>
              <a:effectLst/>
              <a:latin typeface="Söhne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t-BR" sz="2400" i="0" dirty="0">
                <a:solidFill>
                  <a:schemeClr val="bg1"/>
                </a:solidFill>
                <a:effectLst/>
                <a:latin typeface="Söhne"/>
              </a:rPr>
              <a:t>Investe em uma carteira de ativos que espelha a composição do índice, buscando seguir de perto seu desempenho.</a:t>
            </a:r>
          </a:p>
          <a:p>
            <a:pPr marL="457200" indent="-457200" algn="l">
              <a:buFont typeface="+mj-lt"/>
              <a:buAutoNum type="arabicPeriod"/>
            </a:pPr>
            <a:endParaRPr lang="pt-BR" sz="2400" b="0" i="0" dirty="0">
              <a:solidFill>
                <a:schemeClr val="bg1"/>
              </a:solidFill>
              <a:effectLst/>
              <a:latin typeface="Söhne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5366F8-84C8-FCB4-8CEB-474C7B2800D2}"/>
              </a:ext>
            </a:extLst>
          </p:cNvPr>
          <p:cNvSpPr/>
          <p:nvPr/>
        </p:nvSpPr>
        <p:spPr>
          <a:xfrm>
            <a:off x="873557" y="6000750"/>
            <a:ext cx="3474720" cy="34747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EB9E7-0640-3D06-BA08-B86DDAED3097}"/>
              </a:ext>
            </a:extLst>
          </p:cNvPr>
          <p:cNvSpPr txBox="1"/>
          <p:nvPr/>
        </p:nvSpPr>
        <p:spPr>
          <a:xfrm>
            <a:off x="517623" y="6806326"/>
            <a:ext cx="419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da-DK" sz="6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ETF</a:t>
            </a:r>
            <a:endParaRPr lang="da-DK" sz="3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da-DK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8º, I, “b”</a:t>
            </a:r>
          </a:p>
          <a:p>
            <a:pPr lvl="0" algn="ctr"/>
            <a:endParaRPr lang="da-DK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669993-E74E-3CE2-F888-70F70D127CC2}"/>
              </a:ext>
            </a:extLst>
          </p:cNvPr>
          <p:cNvSpPr/>
          <p:nvPr/>
        </p:nvSpPr>
        <p:spPr>
          <a:xfrm>
            <a:off x="873557" y="1795759"/>
            <a:ext cx="3474720" cy="34747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4214B-2943-5038-6FCD-12F39C483F66}"/>
              </a:ext>
            </a:extLst>
          </p:cNvPr>
          <p:cNvSpPr txBox="1"/>
          <p:nvPr/>
        </p:nvSpPr>
        <p:spPr>
          <a:xfrm>
            <a:off x="555723" y="2465990"/>
            <a:ext cx="4199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da-DK" sz="4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de Ações</a:t>
            </a:r>
            <a:endParaRPr lang="da-DK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8º, I, “a”</a:t>
            </a:r>
          </a:p>
          <a:p>
            <a:pPr lvl="0" algn="ctr"/>
            <a:endParaRPr lang="da-DK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2FC7E-5F42-7360-2FD7-5AD6016C9CBC}"/>
              </a:ext>
            </a:extLst>
          </p:cNvPr>
          <p:cNvSpPr txBox="1"/>
          <p:nvPr/>
        </p:nvSpPr>
        <p:spPr>
          <a:xfrm>
            <a:off x="4995084" y="6506348"/>
            <a:ext cx="1277529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Os </a:t>
            </a:r>
            <a:r>
              <a:rPr lang="pt-BR" sz="2400" dirty="0" err="1">
                <a:solidFill>
                  <a:srgbClr val="0D0D0D"/>
                </a:solidFill>
                <a:latin typeface="Söhne"/>
              </a:rPr>
              <a:t>ETFs</a:t>
            </a:r>
            <a:r>
              <a:rPr lang="pt-BR" sz="2400" dirty="0">
                <a:solidFill>
                  <a:srgbClr val="0D0D0D"/>
                </a:solidFill>
                <a:latin typeface="Söhne"/>
              </a:rPr>
              <a:t> são fundos de investimento negociados em bolsa, que podem ser comprados e vendidos como ações comuns. 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>
              <a:solidFill>
                <a:srgbClr val="0D0D0D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 No Brasil, existem </a:t>
            </a:r>
            <a:r>
              <a:rPr lang="pt-BR" sz="2400" dirty="0" err="1">
                <a:solidFill>
                  <a:srgbClr val="0D0D0D"/>
                </a:solidFill>
                <a:latin typeface="Söhne"/>
              </a:rPr>
              <a:t>ETFs</a:t>
            </a:r>
            <a:r>
              <a:rPr lang="pt-BR" sz="2400" dirty="0">
                <a:solidFill>
                  <a:srgbClr val="0D0D0D"/>
                </a:solidFill>
                <a:latin typeface="Söhne"/>
              </a:rPr>
              <a:t> que replicam o desempenho do Ibovespa, como o IBOB11, e também </a:t>
            </a:r>
            <a:r>
              <a:rPr lang="pt-BR" sz="2400" dirty="0" err="1">
                <a:solidFill>
                  <a:srgbClr val="0D0D0D"/>
                </a:solidFill>
                <a:latin typeface="Söhne"/>
              </a:rPr>
              <a:t>ETFs</a:t>
            </a:r>
            <a:r>
              <a:rPr lang="pt-BR" sz="2400" dirty="0">
                <a:solidFill>
                  <a:srgbClr val="0D0D0D"/>
                </a:solidFill>
                <a:latin typeface="Söhne"/>
              </a:rPr>
              <a:t> que seguem outros índices, como o SMAB11, que acompanha o SMLL, de </a:t>
            </a:r>
            <a:r>
              <a:rPr lang="pt-BR" sz="2400" dirty="0" err="1">
                <a:solidFill>
                  <a:srgbClr val="0D0D0D"/>
                </a:solidFill>
                <a:latin typeface="Söhne"/>
              </a:rPr>
              <a:t>small</a:t>
            </a:r>
            <a:r>
              <a:rPr lang="pt-BR" sz="2400" dirty="0">
                <a:solidFill>
                  <a:srgbClr val="0D0D0D"/>
                </a:solidFill>
                <a:latin typeface="Söhne"/>
              </a:rPr>
              <a:t> caps. 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>
              <a:solidFill>
                <a:srgbClr val="0D0D0D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0D0D0D"/>
                </a:solidFill>
                <a:latin typeface="Söhne"/>
              </a:rPr>
              <a:t> Os </a:t>
            </a:r>
            <a:r>
              <a:rPr lang="pt-BR" sz="2400" dirty="0" err="1">
                <a:solidFill>
                  <a:srgbClr val="0D0D0D"/>
                </a:solidFill>
                <a:latin typeface="Söhne"/>
              </a:rPr>
              <a:t>ETFs</a:t>
            </a:r>
            <a:r>
              <a:rPr lang="pt-BR" sz="2400" dirty="0">
                <a:solidFill>
                  <a:srgbClr val="0D0D0D"/>
                </a:solidFill>
                <a:latin typeface="Söhne"/>
              </a:rPr>
              <a:t> oferecem uma forma eficiente e acessível de investir em ações, pois suas taxas de administração costumam ser mais baixas do que as de fundos tradicionais.</a:t>
            </a:r>
          </a:p>
        </p:txBody>
      </p:sp>
      <p:pic>
        <p:nvPicPr>
          <p:cNvPr id="10" name="Picture 2" descr="Área do Trader | BTG Pactual">
            <a:extLst>
              <a:ext uri="{FF2B5EF4-FFF2-40B4-BE49-F238E27FC236}">
                <a16:creationId xmlns:a16="http://schemas.microsoft.com/office/drawing/2014/main" id="{597ED049-209C-A5FA-10CF-CB0FF33B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C0C9FC-C169-7525-9A60-778A771CD0AF}"/>
              </a:ext>
            </a:extLst>
          </p:cNvPr>
          <p:cNvSpPr/>
          <p:nvPr/>
        </p:nvSpPr>
        <p:spPr>
          <a:xfrm>
            <a:off x="3247064" y="8294370"/>
            <a:ext cx="12527280" cy="274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01E2FEC1-7FB0-BEDD-5102-E4A523E257C1}"/>
              </a:ext>
            </a:extLst>
          </p:cNvPr>
          <p:cNvSpPr txBox="1"/>
          <p:nvPr/>
        </p:nvSpPr>
        <p:spPr>
          <a:xfrm>
            <a:off x="723125" y="194717"/>
            <a:ext cx="13117499" cy="8095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15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Retornos Anuais do Ibovespa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A98E63-4A67-186D-7922-EB16C9D82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74244"/>
              </p:ext>
            </p:extLst>
          </p:nvPr>
        </p:nvGraphicFramePr>
        <p:xfrm>
          <a:off x="2700314" y="2790825"/>
          <a:ext cx="13074030" cy="2200275"/>
        </p:xfrm>
        <a:graphic>
          <a:graphicData uri="http://schemas.openxmlformats.org/drawingml/2006/table">
            <a:tbl>
              <a:tblPr/>
              <a:tblGrid>
                <a:gridCol w="1307403">
                  <a:extLst>
                    <a:ext uri="{9D8B030D-6E8A-4147-A177-3AD203B41FA5}">
                      <a16:colId xmlns:a16="http://schemas.microsoft.com/office/drawing/2014/main" val="2583669062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3441828635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470321066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1103958716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2132268483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3810326392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2528098983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2738429406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2855185940"/>
                    </a:ext>
                  </a:extLst>
                </a:gridCol>
                <a:gridCol w="1307403">
                  <a:extLst>
                    <a:ext uri="{9D8B030D-6E8A-4147-A177-3AD203B41FA5}">
                      <a16:colId xmlns:a16="http://schemas.microsoft.com/office/drawing/2014/main" val="2295070528"/>
                    </a:ext>
                  </a:extLst>
                </a:gridCol>
              </a:tblGrid>
              <a:tr h="25393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Retornos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Anuais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do Ibovespa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0819"/>
                  </a:ext>
                </a:extLst>
              </a:tr>
              <a:tr h="253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28001"/>
                  </a:ext>
                </a:extLst>
              </a:tr>
              <a:tr h="253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467"/>
                  </a:ext>
                </a:extLst>
              </a:tr>
              <a:tr h="253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680724"/>
                  </a:ext>
                </a:extLst>
              </a:tr>
              <a:tr h="253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999197"/>
                  </a:ext>
                </a:extLst>
              </a:tr>
              <a:tr h="253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57131"/>
                  </a:ext>
                </a:extLst>
              </a:tr>
              <a:tr h="253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157223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99F200-BC65-80E7-4BBB-B4FDAAB4B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320947"/>
              </p:ext>
            </p:extLst>
          </p:nvPr>
        </p:nvGraphicFramePr>
        <p:xfrm>
          <a:off x="2408864" y="5143500"/>
          <a:ext cx="134112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4299A2-FA3D-9C37-864D-45FFE49448A2}"/>
              </a:ext>
            </a:extLst>
          </p:cNvPr>
          <p:cNvCxnSpPr>
            <a:cxnSpLocks/>
          </p:cNvCxnSpPr>
          <p:nvPr/>
        </p:nvCxnSpPr>
        <p:spPr>
          <a:xfrm>
            <a:off x="3247064" y="8286750"/>
            <a:ext cx="12527280" cy="0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C052BB9-4F4E-CA52-469A-8219A3BAA308}"/>
              </a:ext>
            </a:extLst>
          </p:cNvPr>
          <p:cNvSpPr/>
          <p:nvPr/>
        </p:nvSpPr>
        <p:spPr>
          <a:xfrm>
            <a:off x="7271388" y="823722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E0606F-6B9C-6CA6-BFE5-E18AF49424A3}"/>
              </a:ext>
            </a:extLst>
          </p:cNvPr>
          <p:cNvSpPr/>
          <p:nvPr/>
        </p:nvSpPr>
        <p:spPr>
          <a:xfrm>
            <a:off x="10702272" y="841629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CC214A-50D3-EE78-A395-C327A98B31C2}"/>
              </a:ext>
            </a:extLst>
          </p:cNvPr>
          <p:cNvCxnSpPr>
            <a:cxnSpLocks/>
          </p:cNvCxnSpPr>
          <p:nvPr/>
        </p:nvCxnSpPr>
        <p:spPr>
          <a:xfrm>
            <a:off x="3247064" y="8572500"/>
            <a:ext cx="12527280" cy="0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573FCD-FDA3-21C3-7D8D-2CBEFA5BA61B}"/>
              </a:ext>
            </a:extLst>
          </p:cNvPr>
          <p:cNvSpPr/>
          <p:nvPr/>
        </p:nvSpPr>
        <p:spPr>
          <a:xfrm>
            <a:off x="13270693" y="830199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B6212-9DDB-DCE7-D390-90A7200320F4}"/>
              </a:ext>
            </a:extLst>
          </p:cNvPr>
          <p:cNvCxnSpPr>
            <a:cxnSpLocks/>
          </p:cNvCxnSpPr>
          <p:nvPr/>
        </p:nvCxnSpPr>
        <p:spPr>
          <a:xfrm>
            <a:off x="3247064" y="8686800"/>
            <a:ext cx="12527280" cy="0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5882502-8E91-881F-E171-F0D5A45C4A26}"/>
              </a:ext>
            </a:extLst>
          </p:cNvPr>
          <p:cNvSpPr/>
          <p:nvPr/>
        </p:nvSpPr>
        <p:spPr>
          <a:xfrm>
            <a:off x="14905664" y="858774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48521A-F546-03E0-CBD9-216DFD2CF416}"/>
              </a:ext>
            </a:extLst>
          </p:cNvPr>
          <p:cNvCxnSpPr>
            <a:cxnSpLocks/>
          </p:cNvCxnSpPr>
          <p:nvPr/>
        </p:nvCxnSpPr>
        <p:spPr>
          <a:xfrm>
            <a:off x="3247064" y="8134350"/>
            <a:ext cx="12527280" cy="0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0BDED08-1527-7D50-2203-A054B1454BB7}"/>
              </a:ext>
            </a:extLst>
          </p:cNvPr>
          <p:cNvSpPr/>
          <p:nvPr/>
        </p:nvSpPr>
        <p:spPr>
          <a:xfrm>
            <a:off x="15369522" y="813054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4E52F0-D25C-AB1C-F3A8-0FD54153C744}"/>
              </a:ext>
            </a:extLst>
          </p:cNvPr>
          <p:cNvSpPr/>
          <p:nvPr/>
        </p:nvSpPr>
        <p:spPr>
          <a:xfrm>
            <a:off x="14108412" y="854964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ixaDeTexto 8">
            <a:extLst>
              <a:ext uri="{FF2B5EF4-FFF2-40B4-BE49-F238E27FC236}">
                <a16:creationId xmlns:a16="http://schemas.microsoft.com/office/drawing/2014/main" id="{661B2407-72D0-DA84-FDEB-F910DFC953E2}"/>
              </a:ext>
            </a:extLst>
          </p:cNvPr>
          <p:cNvSpPr txBox="1"/>
          <p:nvPr/>
        </p:nvSpPr>
        <p:spPr>
          <a:xfrm>
            <a:off x="723125" y="1132166"/>
            <a:ext cx="16932178" cy="17235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342900" indent="-342900" defTabSz="1219232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 anualizado de 12% em 29 anos.</a:t>
            </a:r>
          </a:p>
          <a:p>
            <a:pPr marL="342900" indent="-342900" defTabSz="1219232">
              <a:buFont typeface="Wingdings" panose="05000000000000000000" pitchFamily="2" charset="2"/>
              <a:buChar char="ü"/>
            </a:pPr>
            <a:r>
              <a:rPr lang="pt-BR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ambientes de maior volatilidade e ciclos mais intensos, é fundamental controlar o </a:t>
            </a:r>
            <a:r>
              <a:rPr lang="pt-BR" sz="28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downside</a:t>
            </a:r>
            <a:r>
              <a:rPr lang="pt-BR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conseguir compor bem capital em prazos mais longos. </a:t>
            </a:r>
          </a:p>
          <a:p>
            <a:pPr marL="342900" indent="-342900" defTabSz="1219232">
              <a:buFont typeface="Wingdings" panose="05000000000000000000" pitchFamily="2" charset="2"/>
              <a:buChar char="ü"/>
            </a:pP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6F4DE0-8AC9-197E-CF1E-9ACD521B5AD5}"/>
              </a:ext>
            </a:extLst>
          </p:cNvPr>
          <p:cNvSpPr txBox="1"/>
          <p:nvPr/>
        </p:nvSpPr>
        <p:spPr>
          <a:xfrm>
            <a:off x="6372242" y="5326827"/>
            <a:ext cx="950689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32">
              <a:lnSpc>
                <a:spcPct val="90000"/>
              </a:lnSpc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“Apesar de um pêndulo em movimento ficar em média no seu ponto central, ele fica na verdade muito pouco tempo naquele ponto médio”, Howard Marks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17C0B4DD-2435-A86A-8570-C4928954DE62}"/>
              </a:ext>
            </a:extLst>
          </p:cNvPr>
          <p:cNvSpPr txBox="1">
            <a:spLocks/>
          </p:cNvSpPr>
          <p:nvPr/>
        </p:nvSpPr>
        <p:spPr>
          <a:xfrm>
            <a:off x="2700314" y="9950339"/>
            <a:ext cx="3829928" cy="333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Fonte: </a:t>
            </a:r>
            <a:r>
              <a:rPr lang="en-US" sz="1200" dirty="0" err="1"/>
              <a:t>Economatica</a:t>
            </a:r>
            <a:endParaRPr lang="en-US" sz="1200" dirty="0"/>
          </a:p>
        </p:txBody>
      </p:sp>
      <p:pic>
        <p:nvPicPr>
          <p:cNvPr id="19" name="Picture 2" descr="Área do Trader | BTG Pactual">
            <a:extLst>
              <a:ext uri="{FF2B5EF4-FFF2-40B4-BE49-F238E27FC236}">
                <a16:creationId xmlns:a16="http://schemas.microsoft.com/office/drawing/2014/main" id="{07A834A8-0C1E-FF0C-B701-3B5119C0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8">
            <a:extLst>
              <a:ext uri="{FF2B5EF4-FFF2-40B4-BE49-F238E27FC236}">
                <a16:creationId xmlns:a16="http://schemas.microsoft.com/office/drawing/2014/main" id="{DFB3EEB5-2EFA-8598-E9BF-133C67FA15CF}"/>
              </a:ext>
            </a:extLst>
          </p:cNvPr>
          <p:cNvSpPr txBox="1"/>
          <p:nvPr/>
        </p:nvSpPr>
        <p:spPr>
          <a:xfrm>
            <a:off x="746222" y="1227869"/>
            <a:ext cx="13261928" cy="4431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9000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Carteira do Ibovespa é composta por 87 ações de 84 empresas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9B4136-5F4E-8DC9-AE62-3806BDD76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71826"/>
              </p:ext>
            </p:extLst>
          </p:nvPr>
        </p:nvGraphicFramePr>
        <p:xfrm>
          <a:off x="228600" y="2400299"/>
          <a:ext cx="9260839" cy="665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9B9095D-9F34-6CF0-3B02-92165950FC01}"/>
              </a:ext>
            </a:extLst>
          </p:cNvPr>
          <p:cNvSpPr/>
          <p:nvPr/>
        </p:nvSpPr>
        <p:spPr>
          <a:xfrm>
            <a:off x="6557010" y="2552700"/>
            <a:ext cx="3082290" cy="2501900"/>
          </a:xfrm>
          <a:custGeom>
            <a:avLst/>
            <a:gdLst>
              <a:gd name="connsiteX0" fmla="*/ 0 w 3082290"/>
              <a:gd name="connsiteY0" fmla="*/ 0 h 2501900"/>
              <a:gd name="connsiteX1" fmla="*/ 585635 w 3082290"/>
              <a:gd name="connsiteY1" fmla="*/ 0 h 2501900"/>
              <a:gd name="connsiteX2" fmla="*/ 1109624 w 3082290"/>
              <a:gd name="connsiteY2" fmla="*/ 0 h 2501900"/>
              <a:gd name="connsiteX3" fmla="*/ 1787728 w 3082290"/>
              <a:gd name="connsiteY3" fmla="*/ 0 h 2501900"/>
              <a:gd name="connsiteX4" fmla="*/ 2404186 w 3082290"/>
              <a:gd name="connsiteY4" fmla="*/ 0 h 2501900"/>
              <a:gd name="connsiteX5" fmla="*/ 3082290 w 3082290"/>
              <a:gd name="connsiteY5" fmla="*/ 0 h 2501900"/>
              <a:gd name="connsiteX6" fmla="*/ 3082290 w 3082290"/>
              <a:gd name="connsiteY6" fmla="*/ 550418 h 2501900"/>
              <a:gd name="connsiteX7" fmla="*/ 3082290 w 3082290"/>
              <a:gd name="connsiteY7" fmla="*/ 1200912 h 2501900"/>
              <a:gd name="connsiteX8" fmla="*/ 3082290 w 3082290"/>
              <a:gd name="connsiteY8" fmla="*/ 1876425 h 2501900"/>
              <a:gd name="connsiteX9" fmla="*/ 3082290 w 3082290"/>
              <a:gd name="connsiteY9" fmla="*/ 2501900 h 2501900"/>
              <a:gd name="connsiteX10" fmla="*/ 2527478 w 3082290"/>
              <a:gd name="connsiteY10" fmla="*/ 2501900 h 2501900"/>
              <a:gd name="connsiteX11" fmla="*/ 1911020 w 3082290"/>
              <a:gd name="connsiteY11" fmla="*/ 2501900 h 2501900"/>
              <a:gd name="connsiteX12" fmla="*/ 1232916 w 3082290"/>
              <a:gd name="connsiteY12" fmla="*/ 2501900 h 2501900"/>
              <a:gd name="connsiteX13" fmla="*/ 708927 w 3082290"/>
              <a:gd name="connsiteY13" fmla="*/ 2501900 h 2501900"/>
              <a:gd name="connsiteX14" fmla="*/ 0 w 3082290"/>
              <a:gd name="connsiteY14" fmla="*/ 2501900 h 2501900"/>
              <a:gd name="connsiteX15" fmla="*/ 0 w 3082290"/>
              <a:gd name="connsiteY15" fmla="*/ 1901444 h 2501900"/>
              <a:gd name="connsiteX16" fmla="*/ 0 w 3082290"/>
              <a:gd name="connsiteY16" fmla="*/ 1326007 h 2501900"/>
              <a:gd name="connsiteX17" fmla="*/ 0 w 3082290"/>
              <a:gd name="connsiteY17" fmla="*/ 750570 h 2501900"/>
              <a:gd name="connsiteX18" fmla="*/ 0 w 3082290"/>
              <a:gd name="connsiteY18" fmla="*/ 0 h 250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2290" h="2501900" extrusionOk="0">
                <a:moveTo>
                  <a:pt x="0" y="0"/>
                </a:moveTo>
                <a:cubicBezTo>
                  <a:pt x="126068" y="16266"/>
                  <a:pt x="434211" y="-11559"/>
                  <a:pt x="585635" y="0"/>
                </a:cubicBezTo>
                <a:cubicBezTo>
                  <a:pt x="737060" y="11559"/>
                  <a:pt x="971262" y="-5200"/>
                  <a:pt x="1109624" y="0"/>
                </a:cubicBezTo>
                <a:cubicBezTo>
                  <a:pt x="1247986" y="5200"/>
                  <a:pt x="1561355" y="28476"/>
                  <a:pt x="1787728" y="0"/>
                </a:cubicBezTo>
                <a:cubicBezTo>
                  <a:pt x="2014101" y="-28476"/>
                  <a:pt x="2264833" y="13811"/>
                  <a:pt x="2404186" y="0"/>
                </a:cubicBezTo>
                <a:cubicBezTo>
                  <a:pt x="2543539" y="-13811"/>
                  <a:pt x="2793064" y="-9320"/>
                  <a:pt x="3082290" y="0"/>
                </a:cubicBezTo>
                <a:cubicBezTo>
                  <a:pt x="3095692" y="231032"/>
                  <a:pt x="3085156" y="296427"/>
                  <a:pt x="3082290" y="550418"/>
                </a:cubicBezTo>
                <a:cubicBezTo>
                  <a:pt x="3079424" y="804409"/>
                  <a:pt x="3064427" y="1049426"/>
                  <a:pt x="3082290" y="1200912"/>
                </a:cubicBezTo>
                <a:cubicBezTo>
                  <a:pt x="3100153" y="1352398"/>
                  <a:pt x="3067376" y="1738038"/>
                  <a:pt x="3082290" y="1876425"/>
                </a:cubicBezTo>
                <a:cubicBezTo>
                  <a:pt x="3097204" y="2014812"/>
                  <a:pt x="3062999" y="2323409"/>
                  <a:pt x="3082290" y="2501900"/>
                </a:cubicBezTo>
                <a:cubicBezTo>
                  <a:pt x="2949036" y="2523142"/>
                  <a:pt x="2785877" y="2481634"/>
                  <a:pt x="2527478" y="2501900"/>
                </a:cubicBezTo>
                <a:cubicBezTo>
                  <a:pt x="2269079" y="2522166"/>
                  <a:pt x="2143021" y="2531130"/>
                  <a:pt x="1911020" y="2501900"/>
                </a:cubicBezTo>
                <a:cubicBezTo>
                  <a:pt x="1679019" y="2472670"/>
                  <a:pt x="1568131" y="2511864"/>
                  <a:pt x="1232916" y="2501900"/>
                </a:cubicBezTo>
                <a:cubicBezTo>
                  <a:pt x="897701" y="2491936"/>
                  <a:pt x="964744" y="2518919"/>
                  <a:pt x="708927" y="2501900"/>
                </a:cubicBezTo>
                <a:cubicBezTo>
                  <a:pt x="453110" y="2484881"/>
                  <a:pt x="182202" y="2481128"/>
                  <a:pt x="0" y="2501900"/>
                </a:cubicBezTo>
                <a:cubicBezTo>
                  <a:pt x="27749" y="2290114"/>
                  <a:pt x="22533" y="2074632"/>
                  <a:pt x="0" y="1901444"/>
                </a:cubicBezTo>
                <a:cubicBezTo>
                  <a:pt x="-22533" y="1728256"/>
                  <a:pt x="17669" y="1452321"/>
                  <a:pt x="0" y="1326007"/>
                </a:cubicBezTo>
                <a:cubicBezTo>
                  <a:pt x="-17669" y="1199693"/>
                  <a:pt x="-1658" y="957805"/>
                  <a:pt x="0" y="750570"/>
                </a:cubicBezTo>
                <a:cubicBezTo>
                  <a:pt x="1658" y="543335"/>
                  <a:pt x="-8991" y="18525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8815747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60FABF-14A0-B710-4B36-7466443A6A9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639300" y="3803650"/>
            <a:ext cx="1835150" cy="8890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8">
            <a:extLst>
              <a:ext uri="{FF2B5EF4-FFF2-40B4-BE49-F238E27FC236}">
                <a16:creationId xmlns:a16="http://schemas.microsoft.com/office/drawing/2014/main" id="{21FA7AD9-DEFB-74CA-4F6B-AA75F7AFC7F6}"/>
              </a:ext>
            </a:extLst>
          </p:cNvPr>
          <p:cNvSpPr txBox="1"/>
          <p:nvPr/>
        </p:nvSpPr>
        <p:spPr>
          <a:xfrm>
            <a:off x="11629327" y="3066008"/>
            <a:ext cx="5462564" cy="41549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1219232">
              <a:lnSpc>
                <a:spcPct val="150000"/>
              </a:lnSpc>
            </a:pPr>
            <a:r>
              <a:rPr lang="pt-BR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concentração:</a:t>
            </a:r>
          </a:p>
          <a:p>
            <a:pPr algn="ctr" defTabSz="1219232"/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setores representam 70% do índice.</a:t>
            </a:r>
          </a:p>
          <a:p>
            <a:pPr algn="ctr" defTabSz="1219232"/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232"/>
            <a:r>
              <a:rPr lang="pt-BR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Exposição a commodities e empresas pagadoras de dividendos.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E90E6BE-E795-93A4-8767-6BDC502D103F}"/>
              </a:ext>
            </a:extLst>
          </p:cNvPr>
          <p:cNvSpPr txBox="1">
            <a:spLocks/>
          </p:cNvSpPr>
          <p:nvPr/>
        </p:nvSpPr>
        <p:spPr>
          <a:xfrm>
            <a:off x="908950" y="9241270"/>
            <a:ext cx="3829928" cy="333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Fonte: B3 e BTG Pactual Asset Management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07A02E-2052-C38A-549B-DC1DA464728B}"/>
              </a:ext>
            </a:extLst>
          </p:cNvPr>
          <p:cNvSpPr txBox="1"/>
          <p:nvPr/>
        </p:nvSpPr>
        <p:spPr>
          <a:xfrm>
            <a:off x="723125" y="194717"/>
            <a:ext cx="13117499" cy="8095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15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Composição do índice Ibovespa</a:t>
            </a:r>
          </a:p>
        </p:txBody>
      </p:sp>
      <p:pic>
        <p:nvPicPr>
          <p:cNvPr id="10" name="Picture 2" descr="Área do Trader | BTG Pactual">
            <a:extLst>
              <a:ext uri="{FF2B5EF4-FFF2-40B4-BE49-F238E27FC236}">
                <a16:creationId xmlns:a16="http://schemas.microsoft.com/office/drawing/2014/main" id="{3F0808E6-5067-CEFA-9879-6A2290D2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7F2F6D-0719-ABF4-E7C7-30C043483B5F}"/>
              </a:ext>
            </a:extLst>
          </p:cNvPr>
          <p:cNvSpPr/>
          <p:nvPr/>
        </p:nvSpPr>
        <p:spPr>
          <a:xfrm>
            <a:off x="746223" y="4524106"/>
            <a:ext cx="7776871" cy="5535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8">
            <a:extLst>
              <a:ext uri="{FF2B5EF4-FFF2-40B4-BE49-F238E27FC236}">
                <a16:creationId xmlns:a16="http://schemas.microsoft.com/office/drawing/2014/main" id="{D2605B60-A89D-3874-A384-44316342FA67}"/>
              </a:ext>
            </a:extLst>
          </p:cNvPr>
          <p:cNvSpPr txBox="1"/>
          <p:nvPr/>
        </p:nvSpPr>
        <p:spPr>
          <a:xfrm>
            <a:off x="723125" y="194717"/>
            <a:ext cx="13117499" cy="8095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15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econômico Global</a:t>
            </a:r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E3DA72E8-65E2-77BE-D905-75314EBA1465}"/>
              </a:ext>
            </a:extLst>
          </p:cNvPr>
          <p:cNvSpPr txBox="1"/>
          <p:nvPr/>
        </p:nvSpPr>
        <p:spPr>
          <a:xfrm>
            <a:off x="746223" y="1285019"/>
            <a:ext cx="16689893" cy="3323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90000"/>
              </a:lnSpc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vida só pode ser compreendida olhando para trás, mas só pode ser vivida olhando para frente.” – Soren Kierkegaard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036509-1B5E-302D-6072-496979F58B50}"/>
              </a:ext>
            </a:extLst>
          </p:cNvPr>
          <p:cNvSpPr txBox="1"/>
          <p:nvPr/>
        </p:nvSpPr>
        <p:spPr>
          <a:xfrm>
            <a:off x="698840" y="1720635"/>
            <a:ext cx="163890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</a:rPr>
              <a:t>Federal Reserve atrasa início do ciclo de corte de juros e promove abertura na curva de juros US e local</a:t>
            </a:r>
          </a:p>
          <a:p>
            <a:pPr algn="just">
              <a:spcAft>
                <a:spcPts val="600"/>
              </a:spcAft>
            </a:pPr>
            <a:endParaRPr lang="pt-BR" sz="2400" b="1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</a:rPr>
              <a:t>China, que tem decepcionado nas suas taxas de crescimento por conta dos desafios com o mercado de real </a:t>
            </a:r>
            <a:r>
              <a:rPr lang="pt-BR" sz="2400" b="1" dirty="0" err="1">
                <a:solidFill>
                  <a:schemeClr val="bg1"/>
                </a:solidFill>
              </a:rPr>
              <a:t>estate</a:t>
            </a:r>
            <a:r>
              <a:rPr lang="pt-BR" sz="2400" b="1" dirty="0">
                <a:solidFill>
                  <a:schemeClr val="bg1"/>
                </a:solidFill>
              </a:rPr>
              <a:t>, o que tende a impactar o preço do minério de ferro.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1AECFE5-6811-A6A7-2C0F-3187BA5E22FE}"/>
              </a:ext>
            </a:extLst>
          </p:cNvPr>
          <p:cNvSpPr txBox="1">
            <a:spLocks/>
          </p:cNvSpPr>
          <p:nvPr/>
        </p:nvSpPr>
        <p:spPr>
          <a:xfrm>
            <a:off x="737500" y="9869920"/>
            <a:ext cx="3829928" cy="333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Fonte: Bloomberg e BTG Pactual Asset Management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D75D989-00B0-D9AF-F03F-5BA4A2C16E14}"/>
              </a:ext>
            </a:extLst>
          </p:cNvPr>
          <p:cNvSpPr txBox="1">
            <a:spLocks/>
          </p:cNvSpPr>
          <p:nvPr/>
        </p:nvSpPr>
        <p:spPr>
          <a:xfrm>
            <a:off x="746225" y="3555740"/>
            <a:ext cx="7123349" cy="793451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 spc="0" baseline="0">
                <a:solidFill>
                  <a:srgbClr val="0B2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chemeClr val="bg1"/>
                </a:solidFill>
              </a:rPr>
              <a:t>Taxas</a:t>
            </a:r>
            <a:r>
              <a:rPr lang="en-US" sz="1800" b="1" dirty="0">
                <a:solidFill>
                  <a:schemeClr val="bg1"/>
                </a:solidFill>
              </a:rPr>
              <a:t> de </a:t>
            </a:r>
            <a:r>
              <a:rPr lang="en-US" sz="1800" b="1" dirty="0" err="1">
                <a:solidFill>
                  <a:schemeClr val="bg1"/>
                </a:solidFill>
              </a:rPr>
              <a:t>juros</a:t>
            </a:r>
            <a:r>
              <a:rPr lang="en-US" sz="1800" b="1" dirty="0">
                <a:solidFill>
                  <a:schemeClr val="bg1"/>
                </a:solidFill>
              </a:rPr>
              <a:t> (%)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Fed fund rate </a:t>
            </a:r>
            <a:r>
              <a:rPr lang="en-US" sz="1800" dirty="0" err="1">
                <a:solidFill>
                  <a:schemeClr val="bg1"/>
                </a:solidFill>
              </a:rPr>
              <a:t>esperado</a:t>
            </a:r>
            <a:r>
              <a:rPr lang="en-US" sz="1800" dirty="0">
                <a:solidFill>
                  <a:schemeClr val="bg1"/>
                </a:solidFill>
              </a:rPr>
              <a:t> 2024 vs </a:t>
            </a:r>
            <a:r>
              <a:rPr lang="en-US" sz="1800" dirty="0" err="1">
                <a:solidFill>
                  <a:schemeClr val="bg1"/>
                </a:solidFill>
              </a:rPr>
              <a:t>juros</a:t>
            </a:r>
            <a:r>
              <a:rPr lang="en-US" sz="1800" dirty="0">
                <a:solidFill>
                  <a:schemeClr val="bg1"/>
                </a:solidFill>
              </a:rPr>
              <a:t> de 10 </a:t>
            </a:r>
            <a:r>
              <a:rPr lang="en-US" sz="1800" dirty="0" err="1">
                <a:solidFill>
                  <a:schemeClr val="bg1"/>
                </a:solidFill>
              </a:rPr>
              <a:t>anos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Brasil</a:t>
            </a:r>
            <a:r>
              <a:rPr lang="en-US" sz="1800" dirty="0">
                <a:solidFill>
                  <a:schemeClr val="bg1"/>
                </a:solidFill>
              </a:rPr>
              <a:t> e 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B87311-C384-196F-29C0-841C72C30AEF}"/>
              </a:ext>
            </a:extLst>
          </p:cNvPr>
          <p:cNvCxnSpPr>
            <a:cxnSpLocks/>
          </p:cNvCxnSpPr>
          <p:nvPr/>
        </p:nvCxnSpPr>
        <p:spPr>
          <a:xfrm>
            <a:off x="746225" y="4362402"/>
            <a:ext cx="7779542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848DA34-2C1A-FE5A-CBE9-05CCDB1CF2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539999"/>
              </p:ext>
            </p:extLst>
          </p:nvPr>
        </p:nvGraphicFramePr>
        <p:xfrm>
          <a:off x="878513" y="4660622"/>
          <a:ext cx="7627912" cy="515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6005" imgH="4114800" progId="Excel.Sheet.12">
                  <p:link updateAutomatic="1"/>
                </p:oleObj>
              </mc:Choice>
              <mc:Fallback>
                <p:oleObj name="Worksheet" r:id="rId2" imgW="5496005" imgH="4114800" progId="Excel.Sheet.12">
                  <p:link updateAutomatic="1"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12CCEA4-A0ED-B3AE-0382-46EFB5F8A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8513" y="4660622"/>
                        <a:ext cx="7627912" cy="51505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402252-5624-1E72-B07A-D87D1F8FA64D}"/>
              </a:ext>
            </a:extLst>
          </p:cNvPr>
          <p:cNvSpPr txBox="1">
            <a:spLocks/>
          </p:cNvSpPr>
          <p:nvPr/>
        </p:nvSpPr>
        <p:spPr>
          <a:xfrm>
            <a:off x="9789371" y="3577534"/>
            <a:ext cx="7458792" cy="793451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 spc="0" baseline="0">
                <a:solidFill>
                  <a:srgbClr val="0B2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China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bg1"/>
                </a:solidFill>
              </a:rPr>
              <a:t>Setor</a:t>
            </a:r>
            <a:r>
              <a:rPr lang="en-US" sz="1800" dirty="0">
                <a:solidFill>
                  <a:schemeClr val="bg1"/>
                </a:solidFill>
              </a:rPr>
              <a:t> Imobiliário </a:t>
            </a:r>
            <a:r>
              <a:rPr lang="en-US" sz="1800" dirty="0" err="1">
                <a:solidFill>
                  <a:schemeClr val="bg1"/>
                </a:solidFill>
              </a:rPr>
              <a:t>Chinês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permanece</a:t>
            </a:r>
            <a:r>
              <a:rPr lang="en-US" sz="1800" dirty="0">
                <a:solidFill>
                  <a:schemeClr val="bg1"/>
                </a:solidFill>
              </a:rPr>
              <a:t> sob forte </a:t>
            </a:r>
            <a:r>
              <a:rPr lang="en-US" sz="1800" dirty="0" err="1">
                <a:solidFill>
                  <a:schemeClr val="bg1"/>
                </a:solidFill>
              </a:rPr>
              <a:t>pressão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652CF-1F3A-2B4E-FB60-6C5337E0F7FA}"/>
              </a:ext>
            </a:extLst>
          </p:cNvPr>
          <p:cNvCxnSpPr>
            <a:cxnSpLocks/>
          </p:cNvCxnSpPr>
          <p:nvPr/>
        </p:nvCxnSpPr>
        <p:spPr>
          <a:xfrm>
            <a:off x="9789371" y="4362402"/>
            <a:ext cx="7646745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3725-D65A-FC21-6926-05052A3D9C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02"/>
          <a:stretch/>
        </p:blipFill>
        <p:spPr>
          <a:xfrm>
            <a:off x="9838179" y="4524105"/>
            <a:ext cx="7646745" cy="553518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B6B9E1-2C0F-5838-7DFA-101356DE17F0}"/>
              </a:ext>
            </a:extLst>
          </p:cNvPr>
          <p:cNvSpPr/>
          <p:nvPr/>
        </p:nvSpPr>
        <p:spPr>
          <a:xfrm>
            <a:off x="12733779" y="4533900"/>
            <a:ext cx="2424446" cy="310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Área do Trader | BTG Pactual">
            <a:extLst>
              <a:ext uri="{FF2B5EF4-FFF2-40B4-BE49-F238E27FC236}">
                <a16:creationId xmlns:a16="http://schemas.microsoft.com/office/drawing/2014/main" id="{CBF2EA83-BAC6-7624-D37D-AB645EB2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71" y="-1632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A803D3-DF5B-BDAB-15FE-C9C8A1ADB232}"/>
              </a:ext>
            </a:extLst>
          </p:cNvPr>
          <p:cNvSpPr/>
          <p:nvPr/>
        </p:nvSpPr>
        <p:spPr>
          <a:xfrm>
            <a:off x="9777413" y="3721281"/>
            <a:ext cx="7916423" cy="6355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741F2F-0259-8948-504E-5C0B2771692C}"/>
              </a:ext>
            </a:extLst>
          </p:cNvPr>
          <p:cNvSpPr/>
          <p:nvPr/>
        </p:nvSpPr>
        <p:spPr>
          <a:xfrm>
            <a:off x="770377" y="3695700"/>
            <a:ext cx="7916423" cy="6355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ixaDeTexto 8">
            <a:extLst>
              <a:ext uri="{FF2B5EF4-FFF2-40B4-BE49-F238E27FC236}">
                <a16:creationId xmlns:a16="http://schemas.microsoft.com/office/drawing/2014/main" id="{DCE8A824-7465-CBA8-A02D-BD90CD06986F}"/>
              </a:ext>
            </a:extLst>
          </p:cNvPr>
          <p:cNvSpPr txBox="1"/>
          <p:nvPr/>
        </p:nvSpPr>
        <p:spPr>
          <a:xfrm>
            <a:off x="737500" y="195011"/>
            <a:ext cx="13117499" cy="80951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19232">
              <a:lnSpc>
                <a:spcPct val="150000"/>
              </a:lnSpc>
            </a:pPr>
            <a:r>
              <a:rPr lang="pt-BR" sz="400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 econômico Local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1752DBE2-F69E-5238-E269-E3F2BC7B967C}"/>
              </a:ext>
            </a:extLst>
          </p:cNvPr>
          <p:cNvSpPr txBox="1">
            <a:spLocks/>
          </p:cNvSpPr>
          <p:nvPr/>
        </p:nvSpPr>
        <p:spPr>
          <a:xfrm>
            <a:off x="889900" y="9717520"/>
            <a:ext cx="3829928" cy="333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Fonte: Bloomberg e BTG Pactual Asset Management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3BC5BE7-8838-596D-0DDD-2DA4320C3D9D}"/>
              </a:ext>
            </a:extLst>
          </p:cNvPr>
          <p:cNvSpPr txBox="1">
            <a:spLocks/>
          </p:cNvSpPr>
          <p:nvPr/>
        </p:nvSpPr>
        <p:spPr>
          <a:xfrm>
            <a:off x="14178972" y="9717520"/>
            <a:ext cx="3421140" cy="333263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rgbClr val="0B2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b="0" dirty="0">
                <a:solidFill>
                  <a:schemeClr val="tx1"/>
                </a:solidFill>
              </a:rPr>
              <a:t>Letras Financeiras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5523D5B-35C7-CEC9-CBF1-A1CDD0BEC1C2}"/>
              </a:ext>
            </a:extLst>
          </p:cNvPr>
          <p:cNvSpPr txBox="1">
            <a:spLocks/>
          </p:cNvSpPr>
          <p:nvPr/>
        </p:nvSpPr>
        <p:spPr>
          <a:xfrm>
            <a:off x="737501" y="2860439"/>
            <a:ext cx="7123349" cy="793451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 spc="0" baseline="0">
                <a:solidFill>
                  <a:srgbClr val="0B2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Taxa de </a:t>
            </a:r>
            <a:r>
              <a:rPr lang="en-US" sz="1800" b="1" dirty="0" err="1">
                <a:solidFill>
                  <a:schemeClr val="bg1"/>
                </a:solidFill>
              </a:rPr>
              <a:t>Inflação</a:t>
            </a:r>
            <a:r>
              <a:rPr lang="en-US" sz="1800" b="1" dirty="0">
                <a:solidFill>
                  <a:schemeClr val="bg1"/>
                </a:solidFill>
              </a:rPr>
              <a:t> (%)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IPCA </a:t>
            </a:r>
            <a:r>
              <a:rPr lang="en-US" sz="1800" dirty="0" err="1">
                <a:solidFill>
                  <a:schemeClr val="bg1"/>
                </a:solidFill>
              </a:rPr>
              <a:t>cheio</a:t>
            </a:r>
            <a:r>
              <a:rPr lang="en-US" sz="1800" dirty="0">
                <a:solidFill>
                  <a:schemeClr val="bg1"/>
                </a:solidFill>
              </a:rPr>
              <a:t> e </a:t>
            </a:r>
            <a:r>
              <a:rPr lang="en-US" sz="1800" dirty="0" err="1">
                <a:solidFill>
                  <a:schemeClr val="bg1"/>
                </a:solidFill>
              </a:rPr>
              <a:t>aberturas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inflação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13ADE3-0909-73D5-1CDB-4CAA543136BD}"/>
              </a:ext>
            </a:extLst>
          </p:cNvPr>
          <p:cNvCxnSpPr>
            <a:cxnSpLocks/>
          </p:cNvCxnSpPr>
          <p:nvPr/>
        </p:nvCxnSpPr>
        <p:spPr>
          <a:xfrm>
            <a:off x="737501" y="3619500"/>
            <a:ext cx="795528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B2C92E4-EE30-CB5D-91F3-E8CB9B397D10}"/>
              </a:ext>
            </a:extLst>
          </p:cNvPr>
          <p:cNvSpPr txBox="1">
            <a:spLocks/>
          </p:cNvSpPr>
          <p:nvPr/>
        </p:nvSpPr>
        <p:spPr>
          <a:xfrm>
            <a:off x="9780647" y="2882233"/>
            <a:ext cx="7458792" cy="793451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0" kern="1200" spc="0" baseline="0">
                <a:solidFill>
                  <a:srgbClr val="0B2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Taxa de </a:t>
            </a:r>
            <a:r>
              <a:rPr lang="en-US" sz="1800" b="1" dirty="0" err="1">
                <a:solidFill>
                  <a:schemeClr val="bg1"/>
                </a:solidFill>
              </a:rPr>
              <a:t>Juros</a:t>
            </a:r>
            <a:r>
              <a:rPr lang="en-US" sz="1800" b="1" dirty="0">
                <a:solidFill>
                  <a:schemeClr val="bg1"/>
                </a:solidFill>
              </a:rPr>
              <a:t> (%)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>
                <a:solidFill>
                  <a:schemeClr val="bg1"/>
                </a:solidFill>
              </a:rPr>
              <a:t>Selic</a:t>
            </a:r>
            <a:r>
              <a:rPr lang="en-US" sz="1800" dirty="0">
                <a:solidFill>
                  <a:schemeClr val="bg1"/>
                </a:solidFill>
              </a:rPr>
              <a:t> vs taxa de </a:t>
            </a:r>
            <a:r>
              <a:rPr lang="en-US" sz="1800" dirty="0" err="1">
                <a:solidFill>
                  <a:schemeClr val="bg1"/>
                </a:solidFill>
              </a:rPr>
              <a:t>juros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prefixada</a:t>
            </a:r>
            <a:r>
              <a:rPr lang="en-US" sz="1800" dirty="0">
                <a:solidFill>
                  <a:schemeClr val="bg1"/>
                </a:solidFill>
              </a:rPr>
              <a:t> de 2 </a:t>
            </a:r>
            <a:r>
              <a:rPr lang="en-US" sz="1800" dirty="0" err="1">
                <a:solidFill>
                  <a:schemeClr val="bg1"/>
                </a:solidFill>
              </a:rPr>
              <a:t>anos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EC9746-6043-937E-1FF2-810B0715586E}"/>
              </a:ext>
            </a:extLst>
          </p:cNvPr>
          <p:cNvCxnSpPr>
            <a:cxnSpLocks/>
          </p:cNvCxnSpPr>
          <p:nvPr/>
        </p:nvCxnSpPr>
        <p:spPr>
          <a:xfrm>
            <a:off x="9780646" y="3619500"/>
            <a:ext cx="795528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74A181F-F722-63CD-63B1-D94D23F64B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7413" y="3805238"/>
          <a:ext cx="7686675" cy="590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24482" imgH="3933718" progId="Excel.Sheet.12">
                  <p:link updateAutomatic="1"/>
                </p:oleObj>
              </mc:Choice>
              <mc:Fallback>
                <p:oleObj name="Worksheet" r:id="rId3" imgW="5124482" imgH="3933718" progId="Excel.Sheet.12">
                  <p:link updateAutomatic="1"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0FCF4B5-E10C-10A5-80BF-1E06D404E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7413" y="3805238"/>
                        <a:ext cx="7686675" cy="590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6FED703-4A1D-F4C4-7D25-49513CF4B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220233"/>
              </p:ext>
            </p:extLst>
          </p:nvPr>
        </p:nvGraphicFramePr>
        <p:xfrm>
          <a:off x="936333" y="3805238"/>
          <a:ext cx="7686675" cy="590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124482" imgH="3933718" progId="Excel.Sheet.12">
                  <p:link updateAutomatic="1"/>
                </p:oleObj>
              </mc:Choice>
              <mc:Fallback>
                <p:oleObj name="Worksheet" r:id="rId5" imgW="5124482" imgH="3933718" progId="Excel.Sheet.12">
                  <p:link updateAutomatic="1"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BA63DBD-9278-D4B1-FDBF-BE6A62B346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333" y="3805238"/>
                        <a:ext cx="7686675" cy="590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15A2103-CE3B-89D5-514A-4B0719B178AC}"/>
              </a:ext>
            </a:extLst>
          </p:cNvPr>
          <p:cNvSpPr txBox="1"/>
          <p:nvPr/>
        </p:nvSpPr>
        <p:spPr>
          <a:xfrm>
            <a:off x="633592" y="1081256"/>
            <a:ext cx="17330557" cy="174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</a:rPr>
              <a:t>BC pode mudar o ritmo, mas juros devem continuar caindo até 8,5% em 2025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sz="2100" dirty="0">
                <a:solidFill>
                  <a:schemeClr val="bg1"/>
                </a:solidFill>
              </a:rPr>
              <a:t>Os recentes dados de inflação no Brasil continuam mostrando uma tendência de queda do IPCA e da média dos núcleos de inflação. A partir de agora, esperamos que os efeitos defasados da política monetária promovam a desinflação de serviços, sobretudo aqueles intensivos em trabalho. Neste ambiente, o Banco Central continuará o ciclo de cortes até que se aproxime da taxa neutra de juros, aproximadamente em 7,5%.</a:t>
            </a:r>
          </a:p>
        </p:txBody>
      </p:sp>
      <p:pic>
        <p:nvPicPr>
          <p:cNvPr id="24" name="Picture 2" descr="Área do Trader | BTG Pactual">
            <a:extLst>
              <a:ext uri="{FF2B5EF4-FFF2-40B4-BE49-F238E27FC236}">
                <a16:creationId xmlns:a16="http://schemas.microsoft.com/office/drawing/2014/main" id="{9D2476B4-1C02-B14A-B237-F2819DE0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92" y="320821"/>
            <a:ext cx="1962050" cy="7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1260</Words>
  <Application>Microsoft Office PowerPoint</Application>
  <PresentationFormat>Custom</PresentationFormat>
  <Paragraphs>263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Segoe UI</vt:lpstr>
      <vt:lpstr>Wingdings</vt:lpstr>
      <vt:lpstr>Poppins Ultra-Bold</vt:lpstr>
      <vt:lpstr>Arial</vt:lpstr>
      <vt:lpstr>Open Sans Extra Bold</vt:lpstr>
      <vt:lpstr>Söhne</vt:lpstr>
      <vt:lpstr>League Spartan</vt:lpstr>
      <vt:lpstr>Calibri</vt:lpstr>
      <vt:lpstr>Open Sans</vt:lpstr>
      <vt:lpstr>Office Theme</vt:lpstr>
      <vt:lpstr>file:///\\dsapc0232pfs\Digital\30-Research-Digital-2019\2%20-%20Macro%20&amp;%20Estratégia\Macro%20Strategy%202.0\1.%20BRASIL\2.%20Estratégia%20Brasil\Trade%20Ideas\LF%20-%20Hora%20de%20ir%20às%20compras\Trade%20Idea%20-%20LF%20042024.xlsx!Sheet1!%5bTrade%20Idea%20-%20LF%20042024.xlsx%5dSheet1Chart%202</vt:lpstr>
      <vt:lpstr>file:///\\dsapc0232pfs\Digital\30-Research-Digital-2019\2%20-%20Macro%20&amp;%20Estratégia\Macro%20Strategy%202.0\1.%20BRASIL\2.%20Estratégia%20Brasil\Trade%20Ideas\LF%20-%20Hora%20de%20ir%20às%20compras\Trade%20Idea%20-%20LF%20042024.xlsx!Sheet3!%5bTrade%20Idea%20-%20LF%20042024.xlsx%5dSheet3%20Chart%202</vt:lpstr>
      <vt:lpstr>file:///\\dsapc0232pfs\Digital\30-Research-Digital-2019\2%20-%20Macro%20&amp;%20Estratégia\Macro%20Strategy%202.0\1.%20BRASIL\1.%20Macro%20Brasil\Inflação\IPCA-15\IPCA-15%20-%20BTGP%20Macro%20Strategy.xlsx!IPCA-15%20yoy!%5bIPCA-15%20-%20BTGP%20Macro%20Strategy.xlsx%5dIPCA-15%20yoy%20Chart%204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Palestrante</dc:title>
  <dc:creator>Lechuga, Vithoria</dc:creator>
  <cp:lastModifiedBy>Oliveira, Saulo</cp:lastModifiedBy>
  <cp:revision>3</cp:revision>
  <dcterms:created xsi:type="dcterms:W3CDTF">2006-08-16T00:00:00Z</dcterms:created>
  <dcterms:modified xsi:type="dcterms:W3CDTF">2024-04-15T21:39:00Z</dcterms:modified>
  <dc:identifier>DAF_blFRh-U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d46427-b049-4099-a1b9-e5ce547210a1_Enabled">
    <vt:lpwstr>true</vt:lpwstr>
  </property>
  <property fmtid="{D5CDD505-2E9C-101B-9397-08002B2CF9AE}" pid="3" name="MSIP_Label_6dd46427-b049-4099-a1b9-e5ce547210a1_SetDate">
    <vt:lpwstr>2024-04-15T20:51:27Z</vt:lpwstr>
  </property>
  <property fmtid="{D5CDD505-2E9C-101B-9397-08002B2CF9AE}" pid="4" name="MSIP_Label_6dd46427-b049-4099-a1b9-e5ce547210a1_Method">
    <vt:lpwstr>Privileged</vt:lpwstr>
  </property>
  <property fmtid="{D5CDD505-2E9C-101B-9397-08002B2CF9AE}" pid="5" name="MSIP_Label_6dd46427-b049-4099-a1b9-e5ce547210a1_Name">
    <vt:lpwstr>6dd46427-b049-4099-a1b9-e5ce547210a1</vt:lpwstr>
  </property>
  <property fmtid="{D5CDD505-2E9C-101B-9397-08002B2CF9AE}" pid="6" name="MSIP_Label_6dd46427-b049-4099-a1b9-e5ce547210a1_SiteId">
    <vt:lpwstr>16e7cf3f-6af4-4e76-941e-aecafb9704e9</vt:lpwstr>
  </property>
  <property fmtid="{D5CDD505-2E9C-101B-9397-08002B2CF9AE}" pid="7" name="MSIP_Label_6dd46427-b049-4099-a1b9-e5ce547210a1_ActionId">
    <vt:lpwstr>e42beae0-60de-44ca-85bf-3bc67e60b1ea</vt:lpwstr>
  </property>
  <property fmtid="{D5CDD505-2E9C-101B-9397-08002B2CF9AE}" pid="8" name="MSIP_Label_6dd46427-b049-4099-a1b9-e5ce547210a1_ContentBits">
    <vt:lpwstr>0</vt:lpwstr>
  </property>
</Properties>
</file>