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80" r:id="rId25"/>
  </p:sldIdLst>
  <p:sldSz cx="18288000" cy="10287000"/>
  <p:notesSz cx="6858000" cy="9144000"/>
  <p:embeddedFontLst>
    <p:embeddedFont>
      <p:font typeface="League Spartan" panose="020B0604020202020204" charset="0"/>
      <p:regular r:id="rId27"/>
    </p:embeddedFont>
    <p:embeddedFont>
      <p:font typeface="Open Sans" panose="020B0606030504020204" pitchFamily="34" charset="0"/>
      <p:regular r:id="rId28"/>
    </p:embeddedFont>
    <p:embeddedFont>
      <p:font typeface="Open Sans Extra Bold" panose="020B0604020202020204" charset="0"/>
      <p:regular r:id="rId29"/>
    </p:embeddedFont>
    <p:embeddedFont>
      <p:font typeface="Poppins" panose="00000500000000000000" pitchFamily="2" charset="0"/>
      <p:regular r:id="rId30"/>
    </p:embeddedFont>
    <p:embeddedFont>
      <p:font typeface="Poppins Bold" panose="00000800000000000000" charset="0"/>
      <p:regular r:id="rId31"/>
    </p:embeddedFont>
    <p:embeddedFont>
      <p:font typeface="Poppins Bold Italics" panose="020B0604020202020204" charset="0"/>
      <p:regular r:id="rId32"/>
    </p:embeddedFont>
    <p:embeddedFont>
      <p:font typeface="Poppins Italics" panose="020B0604020202020204" charset="0"/>
      <p:regular r:id="rId33"/>
    </p:embeddedFont>
    <p:embeddedFont>
      <p:font typeface="Poppins Semi-Bold" panose="020B0604020202020204" charset="0"/>
      <p:regular r:id="rId34"/>
    </p:embeddedFont>
    <p:embeddedFont>
      <p:font typeface="Poppins Ultra-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B41C5-4EC1-4B19-B7F9-3459F50DB66A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9A3E-D56C-4B61-813E-1EFFD2E62C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32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19A3E-D56C-4B61-813E-1EFFD2E62CD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66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10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9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9189279" y="-26737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1876392" y="7419764"/>
            <a:ext cx="1823236" cy="960487"/>
            <a:chOff x="0" y="0"/>
            <a:chExt cx="2430981" cy="128065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0981" cy="1280650"/>
              <a:chOff x="0" y="0"/>
              <a:chExt cx="480194" cy="2529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0194" cy="252968"/>
              </a:xfrm>
              <a:custGeom>
                <a:avLst/>
                <a:gdLst/>
                <a:ahLst/>
                <a:cxnLst/>
                <a:rect l="l" t="t" r="r" b="b"/>
                <a:pathLst>
                  <a:path w="480194" h="252968">
                    <a:moveTo>
                      <a:pt x="126484" y="0"/>
                    </a:moveTo>
                    <a:lnTo>
                      <a:pt x="353710" y="0"/>
                    </a:lnTo>
                    <a:cubicBezTo>
                      <a:pt x="387256" y="0"/>
                      <a:pt x="419427" y="13326"/>
                      <a:pt x="443148" y="37046"/>
                    </a:cubicBezTo>
                    <a:cubicBezTo>
                      <a:pt x="466868" y="60767"/>
                      <a:pt x="480194" y="92938"/>
                      <a:pt x="480194" y="126484"/>
                    </a:cubicBezTo>
                    <a:lnTo>
                      <a:pt x="480194" y="126484"/>
                    </a:lnTo>
                    <a:cubicBezTo>
                      <a:pt x="480194" y="160030"/>
                      <a:pt x="466868" y="192201"/>
                      <a:pt x="443148" y="215922"/>
                    </a:cubicBezTo>
                    <a:cubicBezTo>
                      <a:pt x="419427" y="239642"/>
                      <a:pt x="387256" y="252968"/>
                      <a:pt x="353710" y="252968"/>
                    </a:cubicBezTo>
                    <a:lnTo>
                      <a:pt x="126484" y="252968"/>
                    </a:lnTo>
                    <a:cubicBezTo>
                      <a:pt x="92938" y="252968"/>
                      <a:pt x="60767" y="239642"/>
                      <a:pt x="37046" y="215922"/>
                    </a:cubicBezTo>
                    <a:cubicBezTo>
                      <a:pt x="13326" y="192201"/>
                      <a:pt x="0" y="160030"/>
                      <a:pt x="0" y="126484"/>
                    </a:cubicBezTo>
                    <a:lnTo>
                      <a:pt x="0" y="126484"/>
                    </a:lnTo>
                    <a:cubicBezTo>
                      <a:pt x="0" y="92938"/>
                      <a:pt x="13326" y="60767"/>
                      <a:pt x="37046" y="37046"/>
                    </a:cubicBezTo>
                    <a:cubicBezTo>
                      <a:pt x="60767" y="13326"/>
                      <a:pt x="92938" y="0"/>
                      <a:pt x="1264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0194" cy="2910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50346" y="344886"/>
              <a:ext cx="1315720" cy="590878"/>
            </a:xfrm>
            <a:custGeom>
              <a:avLst/>
              <a:gdLst/>
              <a:ahLst/>
              <a:cxnLst/>
              <a:rect l="l" t="t" r="r" b="b"/>
              <a:pathLst>
                <a:path w="1315720" h="590878">
                  <a:moveTo>
                    <a:pt x="0" y="0"/>
                  </a:moveTo>
                  <a:lnTo>
                    <a:pt x="1315719" y="0"/>
                  </a:lnTo>
                  <a:lnTo>
                    <a:pt x="1315719" y="590878"/>
                  </a:lnTo>
                  <a:lnTo>
                    <a:pt x="0" y="590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3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9341679" y="-25213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9494079" y="-23689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812215" y="2135285"/>
            <a:ext cx="13553642" cy="4189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0"/>
              </a:lnSpc>
            </a:pPr>
            <a:r>
              <a:rPr lang="en-US" sz="9300" spc="-232" dirty="0">
                <a:solidFill>
                  <a:srgbClr val="FFFFFF"/>
                </a:solidFill>
                <a:latin typeface="Poppins Ultra-Bold"/>
              </a:rPr>
              <a:t>Execução da Política de Investimentos:</a:t>
            </a:r>
          </a:p>
          <a:p>
            <a:pPr>
              <a:lnSpc>
                <a:spcPts val="5940"/>
              </a:lnSpc>
            </a:pPr>
            <a:r>
              <a:rPr lang="en-US" sz="5400" spc="-135" dirty="0" err="1">
                <a:solidFill>
                  <a:srgbClr val="FFFFFF"/>
                </a:solidFill>
                <a:latin typeface="Poppins Italics"/>
              </a:rPr>
              <a:t>Estudo</a:t>
            </a:r>
            <a:r>
              <a:rPr lang="en-US" sz="5400" spc="-135" dirty="0">
                <a:solidFill>
                  <a:srgbClr val="FFFFFF"/>
                </a:solidFill>
                <a:latin typeface="Poppins Italics"/>
              </a:rPr>
              <a:t> de ALM &amp; </a:t>
            </a:r>
            <a:r>
              <a:rPr lang="en-US" sz="5400" spc="-135" dirty="0" err="1">
                <a:solidFill>
                  <a:srgbClr val="FFFFFF"/>
                </a:solidFill>
                <a:latin typeface="Poppins Italics"/>
              </a:rPr>
              <a:t>Relatório</a:t>
            </a:r>
            <a:r>
              <a:rPr lang="en-US" sz="5400" spc="-135" dirty="0">
                <a:solidFill>
                  <a:srgbClr val="FFFFFF"/>
                </a:solidFill>
                <a:latin typeface="Poppins Italics"/>
              </a:rPr>
              <a:t> de </a:t>
            </a:r>
            <a:r>
              <a:rPr lang="en-US" sz="5400" spc="-135" dirty="0" err="1">
                <a:solidFill>
                  <a:srgbClr val="FFFFFF"/>
                </a:solidFill>
                <a:latin typeface="Poppins Italics"/>
              </a:rPr>
              <a:t>Acompanhamento</a:t>
            </a:r>
            <a:endParaRPr lang="en-US" sz="5400" spc="-135" dirty="0">
              <a:solidFill>
                <a:srgbClr val="FFFFFF"/>
              </a:solidFill>
              <a:latin typeface="Poppins Itali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545098" y="8666706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1" y="0"/>
                </a:lnTo>
                <a:lnTo>
                  <a:pt x="1976431" y="1252084"/>
                </a:lnTo>
                <a:lnTo>
                  <a:pt x="0" y="12520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51981" y="6786340"/>
            <a:ext cx="4515644" cy="98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9111" y="1547540"/>
            <a:ext cx="8289952" cy="601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49"/>
              </a:lnSpc>
            </a:pPr>
            <a:r>
              <a:rPr lang="en-US" sz="8499" spc="-212" dirty="0" err="1">
                <a:solidFill>
                  <a:srgbClr val="FFFFFF"/>
                </a:solidFill>
                <a:latin typeface="Poppins Bold"/>
              </a:rPr>
              <a:t>Obrigação</a:t>
            </a:r>
            <a:r>
              <a:rPr lang="en-US" sz="8499" spc="-212" dirty="0">
                <a:solidFill>
                  <a:srgbClr val="FFFFFF"/>
                </a:solidFill>
                <a:latin typeface="Poppins Bold"/>
              </a:rPr>
              <a:t> legal da </a:t>
            </a:r>
            <a:r>
              <a:rPr lang="en-US" sz="8499" spc="-212" dirty="0" err="1">
                <a:solidFill>
                  <a:srgbClr val="FFFFFF"/>
                </a:solidFill>
                <a:latin typeface="Poppins Bold"/>
              </a:rPr>
              <a:t>constituição</a:t>
            </a:r>
            <a:r>
              <a:rPr lang="en-US" sz="8499" spc="-212" dirty="0">
                <a:solidFill>
                  <a:srgbClr val="FFFFFF"/>
                </a:solidFill>
                <a:latin typeface="Poppins Bold"/>
              </a:rPr>
              <a:t> da Política de Investimentos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7109010" y="-3608525"/>
            <a:ext cx="8162790" cy="8162790"/>
          </a:xfrm>
          <a:custGeom>
            <a:avLst/>
            <a:gdLst/>
            <a:ahLst/>
            <a:cxnLst/>
            <a:rect l="l" t="t" r="r" b="b"/>
            <a:pathLst>
              <a:path w="8162790" h="8162790">
                <a:moveTo>
                  <a:pt x="0" y="0"/>
                </a:moveTo>
                <a:lnTo>
                  <a:pt x="8162790" y="0"/>
                </a:lnTo>
                <a:lnTo>
                  <a:pt x="8162790" y="8162789"/>
                </a:lnTo>
                <a:lnTo>
                  <a:pt x="0" y="816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539111" y="8382087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2" y="0"/>
                </a:lnTo>
                <a:lnTo>
                  <a:pt x="1976432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5810012" y="9475511"/>
            <a:ext cx="1988599" cy="236094"/>
            <a:chOff x="0" y="0"/>
            <a:chExt cx="2648467" cy="3144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821808" y="9463185"/>
            <a:ext cx="1965006" cy="22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"/>
              </a:lnSpc>
            </a:pPr>
            <a:r>
              <a:rPr lang="en-US" sz="671" spc="-13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344578" y="9692556"/>
            <a:ext cx="919466" cy="10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"/>
              </a:lnSpc>
            </a:pPr>
            <a:r>
              <a:rPr lang="en-US" sz="58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9" name="Freeform 9"/>
          <p:cNvSpPr/>
          <p:nvPr/>
        </p:nvSpPr>
        <p:spPr>
          <a:xfrm>
            <a:off x="17122801" y="8216677"/>
            <a:ext cx="618011" cy="574457"/>
          </a:xfrm>
          <a:custGeom>
            <a:avLst/>
            <a:gdLst/>
            <a:ahLst/>
            <a:cxnLst/>
            <a:rect l="l" t="t" r="r" b="b"/>
            <a:pathLst>
              <a:path w="618011" h="574457">
                <a:moveTo>
                  <a:pt x="0" y="0"/>
                </a:moveTo>
                <a:lnTo>
                  <a:pt x="618011" y="0"/>
                </a:lnTo>
                <a:lnTo>
                  <a:pt x="618011" y="574457"/>
                </a:lnTo>
                <a:lnTo>
                  <a:pt x="0" y="5744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5810012" y="8418630"/>
            <a:ext cx="1988599" cy="437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</a:pPr>
            <a:r>
              <a:rPr lang="en-US" sz="2562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562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10012" y="8753034"/>
            <a:ext cx="1988599" cy="33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10012" y="9043235"/>
            <a:ext cx="1988599" cy="43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</a:pPr>
            <a:r>
              <a:rPr lang="en-US" sz="2570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92461" y="3425190"/>
            <a:ext cx="6087351" cy="33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9"/>
              </a:lnSpc>
            </a:pPr>
            <a:r>
              <a:rPr lang="en-US" sz="3099">
                <a:solidFill>
                  <a:srgbClr val="FFFFFF">
                    <a:alpha val="80000"/>
                  </a:srgbClr>
                </a:solidFill>
                <a:latin typeface="Poppins Italics"/>
              </a:rPr>
              <a:t>Art. 86. Os recursos financeiros do RPPS deverão ser </a:t>
            </a:r>
            <a:r>
              <a:rPr lang="en-US" sz="3099">
                <a:solidFill>
                  <a:srgbClr val="FFFFFF">
                    <a:alpha val="80000"/>
                  </a:srgbClr>
                </a:solidFill>
                <a:latin typeface="Poppins Bold Italics"/>
              </a:rPr>
              <a:t>geridos em conformidade com a política de investimentos estabelecida</a:t>
            </a:r>
            <a:r>
              <a:rPr lang="en-US" sz="3099">
                <a:solidFill>
                  <a:srgbClr val="FFFFFF">
                    <a:alpha val="80000"/>
                  </a:srgbClr>
                </a:solidFill>
                <a:latin typeface="Poppins Italics"/>
              </a:rPr>
              <a:t> [...]</a:t>
            </a:r>
          </a:p>
          <a:p>
            <a:pPr>
              <a:lnSpc>
                <a:spcPts val="3000"/>
              </a:lnSpc>
            </a:pPr>
            <a:r>
              <a:rPr lang="en-US" sz="2000">
                <a:solidFill>
                  <a:srgbClr val="FFFFFF">
                    <a:alpha val="80000"/>
                  </a:srgbClr>
                </a:solidFill>
                <a:latin typeface="Poppins Italics"/>
                <a:ea typeface="Poppins Italics"/>
              </a:rPr>
              <a:t>Portaria MTP n° 1.467/2022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40466" y="3352646"/>
            <a:ext cx="7191341" cy="3581708"/>
            <a:chOff x="0" y="0"/>
            <a:chExt cx="1840823" cy="9168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0823" cy="916838"/>
            </a:xfrm>
            <a:custGeom>
              <a:avLst/>
              <a:gdLst/>
              <a:ahLst/>
              <a:cxnLst/>
              <a:rect l="l" t="t" r="r" b="b"/>
              <a:pathLst>
                <a:path w="1840823" h="916838">
                  <a:moveTo>
                    <a:pt x="54905" y="0"/>
                  </a:moveTo>
                  <a:lnTo>
                    <a:pt x="1785919" y="0"/>
                  </a:lnTo>
                  <a:cubicBezTo>
                    <a:pt x="1816242" y="0"/>
                    <a:pt x="1840823" y="24582"/>
                    <a:pt x="1840823" y="54905"/>
                  </a:cubicBezTo>
                  <a:lnTo>
                    <a:pt x="1840823" y="861933"/>
                  </a:lnTo>
                  <a:cubicBezTo>
                    <a:pt x="1840823" y="892256"/>
                    <a:pt x="1816242" y="916838"/>
                    <a:pt x="1785919" y="916838"/>
                  </a:cubicBezTo>
                  <a:lnTo>
                    <a:pt x="54905" y="916838"/>
                  </a:lnTo>
                  <a:cubicBezTo>
                    <a:pt x="24582" y="916838"/>
                    <a:pt x="0" y="892256"/>
                    <a:pt x="0" y="861933"/>
                  </a:cubicBezTo>
                  <a:lnTo>
                    <a:pt x="0" y="54905"/>
                  </a:lnTo>
                  <a:cubicBezTo>
                    <a:pt x="0" y="24582"/>
                    <a:pt x="24582" y="0"/>
                    <a:pt x="5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9FFDB">
                  <a:alpha val="24706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40823" cy="954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9111" y="8382087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2" y="0"/>
                </a:lnTo>
                <a:lnTo>
                  <a:pt x="1976432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5903536" y="9475511"/>
            <a:ext cx="1988599" cy="236094"/>
            <a:chOff x="0" y="0"/>
            <a:chExt cx="2648467" cy="314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/>
          <p:cNvSpPr/>
          <p:nvPr/>
        </p:nvSpPr>
        <p:spPr>
          <a:xfrm>
            <a:off x="17208658" y="8216677"/>
            <a:ext cx="618011" cy="574457"/>
          </a:xfrm>
          <a:custGeom>
            <a:avLst/>
            <a:gdLst/>
            <a:ahLst/>
            <a:cxnLst/>
            <a:rect l="l" t="t" r="r" b="b"/>
            <a:pathLst>
              <a:path w="618011" h="574457">
                <a:moveTo>
                  <a:pt x="0" y="0"/>
                </a:moveTo>
                <a:lnTo>
                  <a:pt x="618011" y="0"/>
                </a:lnTo>
                <a:lnTo>
                  <a:pt x="618011" y="574457"/>
                </a:lnTo>
                <a:lnTo>
                  <a:pt x="0" y="5744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8411935" y="2763014"/>
            <a:ext cx="493511" cy="4935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B6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1964" y="4229250"/>
            <a:ext cx="7701417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5700" spc="1140" dirty="0">
                <a:solidFill>
                  <a:srgbClr val="89FFDB"/>
                </a:solidFill>
                <a:latin typeface="Poppins Bold"/>
              </a:rPr>
              <a:t>ATÉ AQUI ENTENDEMOS...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2708520"/>
            <a:ext cx="7904871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3800" spc="-95">
                <a:solidFill>
                  <a:srgbClr val="FFFFFF"/>
                </a:solidFill>
                <a:latin typeface="Poppins"/>
              </a:rPr>
              <a:t>O papel da Política de Investimentos;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4212907"/>
            <a:ext cx="5449871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0"/>
              </a:lnSpc>
            </a:pPr>
            <a:r>
              <a:rPr lang="en-US" sz="4100" spc="-102">
                <a:solidFill>
                  <a:srgbClr val="FFFFFF"/>
                </a:solidFill>
                <a:latin typeface="Poppins"/>
              </a:rPr>
              <a:t>Obrigatória;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5238666"/>
            <a:ext cx="5449871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0"/>
              </a:lnSpc>
            </a:pPr>
            <a:r>
              <a:rPr lang="en-US" sz="4100" spc="-102">
                <a:solidFill>
                  <a:srgbClr val="FFFFFF"/>
                </a:solidFill>
                <a:latin typeface="Poppins"/>
              </a:rPr>
              <a:t>Gestão de Recursos;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6271811"/>
            <a:ext cx="7904871" cy="119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0"/>
              </a:lnSpc>
            </a:pPr>
            <a:r>
              <a:rPr lang="en-US" sz="4100" spc="-102">
                <a:solidFill>
                  <a:srgbClr val="FFFFFF"/>
                </a:solidFill>
                <a:latin typeface="Poppins"/>
              </a:rPr>
              <a:t>Equilíbrio financeiro, econômico e atuarial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915332" y="9463185"/>
            <a:ext cx="1965006" cy="22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"/>
              </a:lnSpc>
            </a:pPr>
            <a:r>
              <a:rPr lang="en-US" sz="671" spc="-13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38102" y="9692556"/>
            <a:ext cx="919466" cy="10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"/>
              </a:lnSpc>
            </a:pPr>
            <a:r>
              <a:rPr lang="en-US" sz="58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903536" y="8418630"/>
            <a:ext cx="1988599" cy="437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</a:pPr>
            <a:r>
              <a:rPr lang="en-US" sz="2562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562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903536" y="8753034"/>
            <a:ext cx="1988599" cy="33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903536" y="9043235"/>
            <a:ext cx="1988599" cy="43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</a:pPr>
            <a:r>
              <a:rPr lang="en-US" sz="2570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411935" y="4277937"/>
            <a:ext cx="493511" cy="49351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B6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411935" y="5368725"/>
            <a:ext cx="493511" cy="4935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B6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411935" y="6375835"/>
            <a:ext cx="493511" cy="49351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B6A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">
            <a:extLst>
              <a:ext uri="{FF2B5EF4-FFF2-40B4-BE49-F238E27FC236}">
                <a16:creationId xmlns:a16="http://schemas.microsoft.com/office/drawing/2014/main" id="{C920D692-7777-6F32-7AB4-D5F912371B1A}"/>
              </a:ext>
            </a:extLst>
          </p:cNvPr>
          <p:cNvSpPr/>
          <p:nvPr/>
        </p:nvSpPr>
        <p:spPr>
          <a:xfrm rot="-5400000">
            <a:off x="9938662" y="-1071754"/>
            <a:ext cx="12080440" cy="12080440"/>
          </a:xfrm>
          <a:custGeom>
            <a:avLst/>
            <a:gdLst/>
            <a:ahLst/>
            <a:cxnLst/>
            <a:rect l="l" t="t" r="r" b="b"/>
            <a:pathLst>
              <a:path w="12080440" h="12080440">
                <a:moveTo>
                  <a:pt x="0" y="0"/>
                </a:moveTo>
                <a:lnTo>
                  <a:pt x="12080439" y="0"/>
                </a:lnTo>
                <a:lnTo>
                  <a:pt x="12080439" y="12080440"/>
                </a:lnTo>
                <a:lnTo>
                  <a:pt x="0" y="12080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11144" y="3692982"/>
            <a:ext cx="12265713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Estudo de ALM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54018" y="9515574"/>
            <a:ext cx="1887160" cy="224051"/>
            <a:chOff x="0" y="0"/>
            <a:chExt cx="2648467" cy="314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5213" y="9502905"/>
            <a:ext cx="1864770" cy="21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"/>
              </a:lnSpc>
            </a:pPr>
            <a:r>
              <a:rPr lang="en-US" sz="637" spc="-12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316" y="9730100"/>
            <a:ext cx="872563" cy="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"/>
              </a:lnSpc>
            </a:pPr>
            <a:r>
              <a:rPr lang="en-US" sz="55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7" name="Freeform 7"/>
          <p:cNvSpPr/>
          <p:nvPr/>
        </p:nvSpPr>
        <p:spPr>
          <a:xfrm>
            <a:off x="1696234" y="8320954"/>
            <a:ext cx="586486" cy="545153"/>
          </a:xfrm>
          <a:custGeom>
            <a:avLst/>
            <a:gdLst/>
            <a:ahLst/>
            <a:cxnLst/>
            <a:rect l="l" t="t" r="r" b="b"/>
            <a:pathLst>
              <a:path w="586486" h="545153">
                <a:moveTo>
                  <a:pt x="0" y="0"/>
                </a:moveTo>
                <a:lnTo>
                  <a:pt x="586486" y="0"/>
                </a:lnTo>
                <a:lnTo>
                  <a:pt x="586486" y="545153"/>
                </a:lnTo>
                <a:lnTo>
                  <a:pt x="0" y="54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454018" y="8510176"/>
            <a:ext cx="1887160" cy="41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431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4018" y="8818482"/>
            <a:ext cx="1887160" cy="33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4"/>
              </a:lnSpc>
            </a:pPr>
            <a:r>
              <a:rPr lang="en-US" sz="1867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4018" y="9093394"/>
            <a:ext cx="1887160" cy="42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878411" y="8487540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2" y="0"/>
                </a:lnTo>
                <a:lnTo>
                  <a:pt x="1976432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621343" y="4781550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449598" y="1659504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4" name="Freeform 14"/>
          <p:cNvSpPr/>
          <p:nvPr/>
        </p:nvSpPr>
        <p:spPr>
          <a:xfrm>
            <a:off x="465213" y="-1582851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2998087" y="5086350"/>
            <a:ext cx="11552210" cy="147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Open Sans Extra Bold"/>
              </a:rPr>
              <a:t>Importantíssima ferramenta de </a:t>
            </a:r>
            <a:r>
              <a:rPr lang="en-US" sz="2799" dirty="0" err="1">
                <a:solidFill>
                  <a:srgbClr val="FFFFFF"/>
                </a:solidFill>
                <a:latin typeface="Open Sans Extra Bold"/>
              </a:rPr>
              <a:t>gestão</a:t>
            </a:r>
            <a:r>
              <a:rPr lang="en-US" sz="2799" dirty="0">
                <a:solidFill>
                  <a:srgbClr val="FFFFFF"/>
                </a:solidFill>
                <a:latin typeface="Open Sans Extra Bold"/>
              </a:rPr>
              <a:t> no </a:t>
            </a:r>
            <a:r>
              <a:rPr lang="en-US" sz="2799" dirty="0" err="1">
                <a:solidFill>
                  <a:srgbClr val="FFFFFF"/>
                </a:solidFill>
                <a:latin typeface="Open Sans Extra Bold"/>
              </a:rPr>
              <a:t>processo</a:t>
            </a:r>
            <a:r>
              <a:rPr lang="en-US" sz="2799" dirty="0">
                <a:solidFill>
                  <a:srgbClr val="FFFFFF"/>
                </a:solidFill>
                <a:latin typeface="Open Sans Extra Bold"/>
              </a:rPr>
              <a:t> de diversificação e tomada de </a:t>
            </a:r>
            <a:r>
              <a:rPr lang="en-US" sz="2799" dirty="0" err="1">
                <a:solidFill>
                  <a:srgbClr val="FFFFFF"/>
                </a:solidFill>
                <a:latin typeface="Open Sans Extra Bold"/>
              </a:rPr>
              <a:t>decisão</a:t>
            </a:r>
            <a:r>
              <a:rPr lang="en-US" sz="27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Open Sans Extra Bold"/>
              </a:rPr>
              <a:t>quanto</a:t>
            </a:r>
            <a:r>
              <a:rPr lang="en-US" sz="27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Open Sans Extra Bold"/>
              </a:rPr>
              <a:t>aos</a:t>
            </a:r>
            <a:r>
              <a:rPr lang="en-US" sz="27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Open Sans Extra Bold"/>
              </a:rPr>
              <a:t>investimentos</a:t>
            </a:r>
            <a:r>
              <a:rPr lang="en-US" sz="27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Open Sans Extra Bold"/>
              </a:rPr>
              <a:t>por</a:t>
            </a:r>
            <a:r>
              <a:rPr lang="en-US" sz="2799" dirty="0">
                <a:solidFill>
                  <a:srgbClr val="FFFFFF"/>
                </a:solidFill>
                <a:latin typeface="Open Sans Extra Bold"/>
              </a:rPr>
              <a:t> parte dos </a:t>
            </a:r>
            <a:r>
              <a:rPr lang="en-US" sz="2799" dirty="0" err="1">
                <a:solidFill>
                  <a:srgbClr val="FFFFFF"/>
                </a:solidFill>
                <a:latin typeface="Open Sans Extra Bold"/>
              </a:rPr>
              <a:t>Gestores</a:t>
            </a:r>
            <a:r>
              <a:rPr lang="en-US" sz="2799" dirty="0">
                <a:solidFill>
                  <a:srgbClr val="FFFFFF"/>
                </a:solidFill>
                <a:latin typeface="Open Sans Extra Bold"/>
              </a:rPr>
              <a:t> do RPPS.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5DF568DB-1532-0329-7CEE-10C4F80D5850}"/>
              </a:ext>
            </a:extLst>
          </p:cNvPr>
          <p:cNvGrpSpPr/>
          <p:nvPr/>
        </p:nvGrpSpPr>
        <p:grpSpPr>
          <a:xfrm>
            <a:off x="454018" y="9515574"/>
            <a:ext cx="1887160" cy="224051"/>
            <a:chOff x="0" y="0"/>
            <a:chExt cx="2648467" cy="314437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97472D93-F70F-6A79-35A7-CA2131C1BF6E}"/>
                </a:ext>
              </a:extLst>
            </p:cNvPr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5">
            <a:extLst>
              <a:ext uri="{FF2B5EF4-FFF2-40B4-BE49-F238E27FC236}">
                <a16:creationId xmlns:a16="http://schemas.microsoft.com/office/drawing/2014/main" id="{E7AB8B8A-69AD-C607-4E31-0588D9EC2218}"/>
              </a:ext>
            </a:extLst>
          </p:cNvPr>
          <p:cNvSpPr txBox="1"/>
          <p:nvPr/>
        </p:nvSpPr>
        <p:spPr>
          <a:xfrm>
            <a:off x="465213" y="9502905"/>
            <a:ext cx="1864770" cy="21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"/>
              </a:lnSpc>
            </a:pPr>
            <a:r>
              <a:rPr lang="en-US" sz="637" spc="-12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4BBE6C6-2BD6-2587-BC7B-72E6B7D4CCC6}"/>
              </a:ext>
            </a:extLst>
          </p:cNvPr>
          <p:cNvSpPr txBox="1"/>
          <p:nvPr/>
        </p:nvSpPr>
        <p:spPr>
          <a:xfrm>
            <a:off x="961316" y="9730100"/>
            <a:ext cx="872563" cy="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"/>
              </a:lnSpc>
            </a:pPr>
            <a:r>
              <a:rPr lang="en-US" sz="55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930413E-7494-FC3F-F207-965DE1F8D124}"/>
              </a:ext>
            </a:extLst>
          </p:cNvPr>
          <p:cNvSpPr/>
          <p:nvPr/>
        </p:nvSpPr>
        <p:spPr>
          <a:xfrm>
            <a:off x="1696234" y="8320954"/>
            <a:ext cx="586486" cy="545153"/>
          </a:xfrm>
          <a:custGeom>
            <a:avLst/>
            <a:gdLst/>
            <a:ahLst/>
            <a:cxnLst/>
            <a:rect l="l" t="t" r="r" b="b"/>
            <a:pathLst>
              <a:path w="586486" h="545153">
                <a:moveTo>
                  <a:pt x="0" y="0"/>
                </a:moveTo>
                <a:lnTo>
                  <a:pt x="586486" y="0"/>
                </a:lnTo>
                <a:lnTo>
                  <a:pt x="586486" y="545153"/>
                </a:lnTo>
                <a:lnTo>
                  <a:pt x="0" y="54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6117DEF-BDF2-F844-FF91-924D9F5B279D}"/>
              </a:ext>
            </a:extLst>
          </p:cNvPr>
          <p:cNvSpPr txBox="1"/>
          <p:nvPr/>
        </p:nvSpPr>
        <p:spPr>
          <a:xfrm>
            <a:off x="454018" y="8510176"/>
            <a:ext cx="1887160" cy="41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431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9CAB9AE-46EF-7B8F-1A75-9F8F0E0401BA}"/>
              </a:ext>
            </a:extLst>
          </p:cNvPr>
          <p:cNvSpPr txBox="1"/>
          <p:nvPr/>
        </p:nvSpPr>
        <p:spPr>
          <a:xfrm>
            <a:off x="454018" y="8818482"/>
            <a:ext cx="1887160" cy="33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4"/>
              </a:lnSpc>
            </a:pPr>
            <a:r>
              <a:rPr lang="en-US" sz="1867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46D0108-9C1C-B6D9-6BAA-0FD83239CAAD}"/>
              </a:ext>
            </a:extLst>
          </p:cNvPr>
          <p:cNvSpPr txBox="1"/>
          <p:nvPr/>
        </p:nvSpPr>
        <p:spPr>
          <a:xfrm>
            <a:off x="454018" y="9093394"/>
            <a:ext cx="1887160" cy="42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CA5AF804-5712-D96E-D0F2-D88AC223530F}"/>
              </a:ext>
            </a:extLst>
          </p:cNvPr>
          <p:cNvSpPr/>
          <p:nvPr/>
        </p:nvSpPr>
        <p:spPr>
          <a:xfrm>
            <a:off x="15879673" y="8508545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2" y="0"/>
                </a:lnTo>
                <a:lnTo>
                  <a:pt x="1976432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E618762-2B3F-C55B-9D32-D9DBC23BB913}"/>
              </a:ext>
            </a:extLst>
          </p:cNvPr>
          <p:cNvSpPr txBox="1"/>
          <p:nvPr/>
        </p:nvSpPr>
        <p:spPr>
          <a:xfrm>
            <a:off x="1028700" y="1028700"/>
            <a:ext cx="10477500" cy="130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Estudo</a:t>
            </a: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 de ALM</a:t>
            </a:r>
            <a:endParaRPr lang="en-US" sz="9200" spc="-230" dirty="0">
              <a:solidFill>
                <a:srgbClr val="89FFDB"/>
              </a:solidFill>
              <a:latin typeface="Poppins Ultra-Bold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78ECED-DCCC-16EC-1124-079069E61D39}"/>
              </a:ext>
            </a:extLst>
          </p:cNvPr>
          <p:cNvSpPr txBox="1"/>
          <p:nvPr/>
        </p:nvSpPr>
        <p:spPr>
          <a:xfrm>
            <a:off x="961316" y="2173046"/>
            <a:ext cx="1206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>
                <a:solidFill>
                  <a:srgbClr val="0BBC9A"/>
                </a:solidFill>
              </a:rPr>
              <a:t>Asset Liability </a:t>
            </a:r>
            <a:r>
              <a:rPr lang="pt-BR" sz="3600" i="1" dirty="0" err="1">
                <a:solidFill>
                  <a:srgbClr val="0BBC9A"/>
                </a:solidFill>
              </a:rPr>
              <a:t>Menagement</a:t>
            </a:r>
            <a:r>
              <a:rPr lang="pt-BR" sz="3600" i="1" dirty="0">
                <a:solidFill>
                  <a:srgbClr val="0BBC9A"/>
                </a:solidFill>
              </a:rPr>
              <a:t> (Gestão do Ativo com o Passivo)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65D13368-2A07-4E09-F73F-8D72278B0A55}"/>
              </a:ext>
            </a:extLst>
          </p:cNvPr>
          <p:cNvGrpSpPr/>
          <p:nvPr/>
        </p:nvGrpSpPr>
        <p:grpSpPr>
          <a:xfrm>
            <a:off x="2895600" y="3463393"/>
            <a:ext cx="5293132" cy="5402714"/>
            <a:chOff x="0" y="0"/>
            <a:chExt cx="2179636" cy="204444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F96010F-DC7E-52C4-EF50-FBBC63674D58}"/>
                </a:ext>
              </a:extLst>
            </p:cNvPr>
            <p:cNvSpPr/>
            <p:nvPr/>
          </p:nvSpPr>
          <p:spPr>
            <a:xfrm>
              <a:off x="0" y="0"/>
              <a:ext cx="2179636" cy="2044446"/>
            </a:xfrm>
            <a:custGeom>
              <a:avLst/>
              <a:gdLst/>
              <a:ahLst/>
              <a:cxnLst/>
              <a:rect l="l" t="t" r="r" b="b"/>
              <a:pathLst>
                <a:path w="2179636" h="2044446">
                  <a:moveTo>
                    <a:pt x="46503" y="0"/>
                  </a:moveTo>
                  <a:lnTo>
                    <a:pt x="2133133" y="0"/>
                  </a:lnTo>
                  <a:cubicBezTo>
                    <a:pt x="2145466" y="0"/>
                    <a:pt x="2157294" y="4899"/>
                    <a:pt x="2166015" y="13620"/>
                  </a:cubicBezTo>
                  <a:cubicBezTo>
                    <a:pt x="2174736" y="22341"/>
                    <a:pt x="2179636" y="34170"/>
                    <a:pt x="2179636" y="46503"/>
                  </a:cubicBezTo>
                  <a:lnTo>
                    <a:pt x="2179636" y="1997944"/>
                  </a:lnTo>
                  <a:cubicBezTo>
                    <a:pt x="2179636" y="2010277"/>
                    <a:pt x="2174736" y="2022105"/>
                    <a:pt x="2166015" y="2030826"/>
                  </a:cubicBezTo>
                  <a:cubicBezTo>
                    <a:pt x="2157294" y="2039547"/>
                    <a:pt x="2145466" y="2044446"/>
                    <a:pt x="2133133" y="2044446"/>
                  </a:cubicBezTo>
                  <a:lnTo>
                    <a:pt x="46503" y="2044446"/>
                  </a:lnTo>
                  <a:cubicBezTo>
                    <a:pt x="34170" y="2044446"/>
                    <a:pt x="22341" y="2039547"/>
                    <a:pt x="13620" y="2030826"/>
                  </a:cubicBezTo>
                  <a:cubicBezTo>
                    <a:pt x="4899" y="2022105"/>
                    <a:pt x="0" y="2010277"/>
                    <a:pt x="0" y="1997944"/>
                  </a:cubicBezTo>
                  <a:lnTo>
                    <a:pt x="0" y="46503"/>
                  </a:lnTo>
                  <a:cubicBezTo>
                    <a:pt x="0" y="34170"/>
                    <a:pt x="4899" y="22341"/>
                    <a:pt x="13620" y="13620"/>
                  </a:cubicBezTo>
                  <a:cubicBezTo>
                    <a:pt x="22341" y="4899"/>
                    <a:pt x="34170" y="0"/>
                    <a:pt x="46503" y="0"/>
                  </a:cubicBezTo>
                  <a:close/>
                </a:path>
              </a:pathLst>
            </a:custGeom>
            <a:solidFill>
              <a:srgbClr val="89FFDB">
                <a:alpha val="666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3286B150-F32C-C2B1-0FCF-9D84D8B255CA}"/>
                </a:ext>
              </a:extLst>
            </p:cNvPr>
            <p:cNvSpPr txBox="1"/>
            <p:nvPr/>
          </p:nvSpPr>
          <p:spPr>
            <a:xfrm>
              <a:off x="0" y="-38100"/>
              <a:ext cx="2179636" cy="2082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9EAB9D5-E4DE-3722-85F5-E3686E4006C2}"/>
              </a:ext>
            </a:extLst>
          </p:cNvPr>
          <p:cNvSpPr txBox="1"/>
          <p:nvPr/>
        </p:nvSpPr>
        <p:spPr>
          <a:xfrm>
            <a:off x="3256166" y="4535302"/>
            <a:ext cx="457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É o casamento entre os ativos financeiros e o passivo atuarial, proporcionando uma gestão de médio e longo prazo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0414E95E-CD0A-44E0-19F4-E4989DAD7E73}"/>
              </a:ext>
            </a:extLst>
          </p:cNvPr>
          <p:cNvSpPr txBox="1"/>
          <p:nvPr/>
        </p:nvSpPr>
        <p:spPr>
          <a:xfrm>
            <a:off x="3548506" y="3675060"/>
            <a:ext cx="3987320" cy="648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dirty="0">
                <a:solidFill>
                  <a:srgbClr val="FFBD59"/>
                </a:solidFill>
                <a:latin typeface="Poppins Bold"/>
              </a:rPr>
              <a:t>O que é?</a:t>
            </a:r>
            <a:endParaRPr lang="en-US" sz="3599" dirty="0">
              <a:solidFill>
                <a:srgbClr val="FFBD59"/>
              </a:solidFill>
              <a:latin typeface="Poppins Bold"/>
              <a:ea typeface="Poppins Bold"/>
            </a:endParaRPr>
          </a:p>
        </p:txBody>
      </p:sp>
      <p:grpSp>
        <p:nvGrpSpPr>
          <p:cNvPr id="25" name="Group 8">
            <a:extLst>
              <a:ext uri="{FF2B5EF4-FFF2-40B4-BE49-F238E27FC236}">
                <a16:creationId xmlns:a16="http://schemas.microsoft.com/office/drawing/2014/main" id="{CEC3DFD7-2D3B-822D-4184-CB4EC096167E}"/>
              </a:ext>
            </a:extLst>
          </p:cNvPr>
          <p:cNvGrpSpPr/>
          <p:nvPr/>
        </p:nvGrpSpPr>
        <p:grpSpPr>
          <a:xfrm>
            <a:off x="9601200" y="3362710"/>
            <a:ext cx="5293132" cy="5564940"/>
            <a:chOff x="0" y="0"/>
            <a:chExt cx="2104764" cy="1927738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B032CEB-D9C0-71DA-B17A-D00DC9B2CEAA}"/>
                </a:ext>
              </a:extLst>
            </p:cNvPr>
            <p:cNvSpPr/>
            <p:nvPr/>
          </p:nvSpPr>
          <p:spPr>
            <a:xfrm>
              <a:off x="0" y="0"/>
              <a:ext cx="2104764" cy="1927739"/>
            </a:xfrm>
            <a:custGeom>
              <a:avLst/>
              <a:gdLst/>
              <a:ahLst/>
              <a:cxnLst/>
              <a:rect l="l" t="t" r="r" b="b"/>
              <a:pathLst>
                <a:path w="2104764" h="1927739">
                  <a:moveTo>
                    <a:pt x="45408" y="0"/>
                  </a:moveTo>
                  <a:lnTo>
                    <a:pt x="2059356" y="0"/>
                  </a:lnTo>
                  <a:cubicBezTo>
                    <a:pt x="2084434" y="0"/>
                    <a:pt x="2104764" y="20330"/>
                    <a:pt x="2104764" y="45408"/>
                  </a:cubicBezTo>
                  <a:lnTo>
                    <a:pt x="2104764" y="1882330"/>
                  </a:lnTo>
                  <a:cubicBezTo>
                    <a:pt x="2104764" y="1907409"/>
                    <a:pt x="2084434" y="1927739"/>
                    <a:pt x="2059356" y="1927739"/>
                  </a:cubicBezTo>
                  <a:lnTo>
                    <a:pt x="45408" y="1927739"/>
                  </a:lnTo>
                  <a:cubicBezTo>
                    <a:pt x="33365" y="1927739"/>
                    <a:pt x="21815" y="1922955"/>
                    <a:pt x="13300" y="1914439"/>
                  </a:cubicBezTo>
                  <a:cubicBezTo>
                    <a:pt x="4784" y="1905923"/>
                    <a:pt x="0" y="1894374"/>
                    <a:pt x="0" y="1882330"/>
                  </a:cubicBezTo>
                  <a:lnTo>
                    <a:pt x="0" y="45408"/>
                  </a:lnTo>
                  <a:cubicBezTo>
                    <a:pt x="0" y="20330"/>
                    <a:pt x="20330" y="0"/>
                    <a:pt x="45408" y="0"/>
                  </a:cubicBezTo>
                  <a:close/>
                </a:path>
              </a:pathLst>
            </a:custGeom>
            <a:solidFill>
              <a:srgbClr val="FFBD59">
                <a:alpha val="1176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8319D6B0-DC9C-220B-80C0-CCB941F332D7}"/>
                </a:ext>
              </a:extLst>
            </p:cNvPr>
            <p:cNvSpPr txBox="1"/>
            <p:nvPr/>
          </p:nvSpPr>
          <p:spPr>
            <a:xfrm>
              <a:off x="0" y="-38100"/>
              <a:ext cx="2104764" cy="1965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11">
            <a:extLst>
              <a:ext uri="{FF2B5EF4-FFF2-40B4-BE49-F238E27FC236}">
                <a16:creationId xmlns:a16="http://schemas.microsoft.com/office/drawing/2014/main" id="{70DEA49B-FE9A-30E8-8DA9-85D9198BA1AA}"/>
              </a:ext>
            </a:extLst>
          </p:cNvPr>
          <p:cNvSpPr txBox="1"/>
          <p:nvPr/>
        </p:nvSpPr>
        <p:spPr>
          <a:xfrm>
            <a:off x="10254106" y="3639435"/>
            <a:ext cx="3987320" cy="648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dirty="0" err="1">
                <a:solidFill>
                  <a:srgbClr val="FFBD59"/>
                </a:solidFill>
                <a:latin typeface="Poppins Bold"/>
              </a:rPr>
              <a:t>Objetivo</a:t>
            </a:r>
            <a:endParaRPr lang="en-US" sz="3599" dirty="0">
              <a:solidFill>
                <a:srgbClr val="FFBD59"/>
              </a:solidFill>
              <a:latin typeface="Poppins Bold"/>
              <a:ea typeface="Poppins Bold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E229B54-87F6-8B40-73B4-F80E12A5A2AA}"/>
              </a:ext>
            </a:extLst>
          </p:cNvPr>
          <p:cNvSpPr txBox="1"/>
          <p:nvPr/>
        </p:nvSpPr>
        <p:spPr>
          <a:xfrm>
            <a:off x="9961766" y="4535302"/>
            <a:ext cx="44400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É permitir que os gestores do RPPS promovam uma gestão adequada e necessária dos ativos e passivos</a:t>
            </a:r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C4085B4B-6FAC-DA4B-1A3A-001701C8C104}"/>
              </a:ext>
            </a:extLst>
          </p:cNvPr>
          <p:cNvSpPr/>
          <p:nvPr/>
        </p:nvSpPr>
        <p:spPr>
          <a:xfrm rot="-5400000">
            <a:off x="10088339" y="-3682481"/>
            <a:ext cx="8162790" cy="8162790"/>
          </a:xfrm>
          <a:custGeom>
            <a:avLst/>
            <a:gdLst/>
            <a:ahLst/>
            <a:cxnLst/>
            <a:rect l="l" t="t" r="r" b="b"/>
            <a:pathLst>
              <a:path w="8162790" h="8162790">
                <a:moveTo>
                  <a:pt x="0" y="0"/>
                </a:moveTo>
                <a:lnTo>
                  <a:pt x="8162790" y="0"/>
                </a:lnTo>
                <a:lnTo>
                  <a:pt x="8162790" y="8162789"/>
                </a:lnTo>
                <a:lnTo>
                  <a:pt x="0" y="8162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0C70015-0968-0F18-9BC9-615F0F40F4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99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B31FCF-6CC2-531D-C47F-C92CE36F77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46"/>
            <a:ext cx="18288791" cy="102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49958DB-7FF5-B103-92BD-18C54E766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2"/>
            <a:ext cx="18288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B39252F-2340-2E46-F434-69C07A6524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" y="-446"/>
            <a:ext cx="18288792" cy="102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75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D09BD3D-6804-C388-15A1-15B360768D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32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2E11389-B4FD-7F83-4F3C-A3E957AA9E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" y="0"/>
            <a:ext cx="18288792" cy="102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196509" y="340986"/>
            <a:ext cx="14351417" cy="14351417"/>
          </a:xfrm>
          <a:custGeom>
            <a:avLst/>
            <a:gdLst/>
            <a:ahLst/>
            <a:cxnLst/>
            <a:rect l="l" t="t" r="r" b="b"/>
            <a:pathLst>
              <a:path w="14351417" h="14351417">
                <a:moveTo>
                  <a:pt x="0" y="0"/>
                </a:moveTo>
                <a:lnTo>
                  <a:pt x="14351416" y="0"/>
                </a:lnTo>
                <a:lnTo>
                  <a:pt x="14351416" y="14351417"/>
                </a:lnTo>
                <a:lnTo>
                  <a:pt x="0" y="14351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7109010" y="-3608525"/>
            <a:ext cx="8162790" cy="8162790"/>
          </a:xfrm>
          <a:custGeom>
            <a:avLst/>
            <a:gdLst/>
            <a:ahLst/>
            <a:cxnLst/>
            <a:rect l="l" t="t" r="r" b="b"/>
            <a:pathLst>
              <a:path w="8162790" h="8162790">
                <a:moveTo>
                  <a:pt x="0" y="0"/>
                </a:moveTo>
                <a:lnTo>
                  <a:pt x="8162790" y="0"/>
                </a:lnTo>
                <a:lnTo>
                  <a:pt x="8162790" y="8162789"/>
                </a:lnTo>
                <a:lnTo>
                  <a:pt x="0" y="8162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340986"/>
            <a:ext cx="5145874" cy="5145874"/>
          </a:xfrm>
          <a:custGeom>
            <a:avLst/>
            <a:gdLst/>
            <a:ahLst/>
            <a:cxnLst/>
            <a:rect l="l" t="t" r="r" b="b"/>
            <a:pathLst>
              <a:path w="5145874" h="5145874">
                <a:moveTo>
                  <a:pt x="0" y="0"/>
                </a:moveTo>
                <a:lnTo>
                  <a:pt x="5145874" y="0"/>
                </a:lnTo>
                <a:lnTo>
                  <a:pt x="5145874" y="5145875"/>
                </a:lnTo>
                <a:lnTo>
                  <a:pt x="0" y="5145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427347" y="739643"/>
            <a:ext cx="4348579" cy="434856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373" r="-137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35166" y="8547119"/>
            <a:ext cx="8608092" cy="1371672"/>
            <a:chOff x="0" y="0"/>
            <a:chExt cx="11477456" cy="182889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106836" cy="1828895"/>
              <a:chOff x="0" y="0"/>
              <a:chExt cx="2064007" cy="339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64007" cy="339868"/>
              </a:xfrm>
              <a:custGeom>
                <a:avLst/>
                <a:gdLst/>
                <a:ahLst/>
                <a:cxnLst/>
                <a:rect l="l" t="t" r="r" b="b"/>
                <a:pathLst>
                  <a:path w="2064007" h="339868">
                    <a:moveTo>
                      <a:pt x="37176" y="0"/>
                    </a:moveTo>
                    <a:lnTo>
                      <a:pt x="2026832" y="0"/>
                    </a:lnTo>
                    <a:cubicBezTo>
                      <a:pt x="2047363" y="0"/>
                      <a:pt x="2064007" y="16644"/>
                      <a:pt x="2064007" y="37176"/>
                    </a:cubicBezTo>
                    <a:lnTo>
                      <a:pt x="2064007" y="302692"/>
                    </a:lnTo>
                    <a:cubicBezTo>
                      <a:pt x="2064007" y="312552"/>
                      <a:pt x="2060090" y="322007"/>
                      <a:pt x="2053118" y="328979"/>
                    </a:cubicBezTo>
                    <a:cubicBezTo>
                      <a:pt x="2046147" y="335951"/>
                      <a:pt x="2036691" y="339868"/>
                      <a:pt x="2026832" y="339868"/>
                    </a:cubicBezTo>
                    <a:lnTo>
                      <a:pt x="37176" y="339868"/>
                    </a:lnTo>
                    <a:cubicBezTo>
                      <a:pt x="27316" y="339868"/>
                      <a:pt x="17860" y="335951"/>
                      <a:pt x="10888" y="328979"/>
                    </a:cubicBezTo>
                    <a:cubicBezTo>
                      <a:pt x="3917" y="322007"/>
                      <a:pt x="0" y="312552"/>
                      <a:pt x="0" y="302692"/>
                    </a:cubicBezTo>
                    <a:lnTo>
                      <a:pt x="0" y="37176"/>
                    </a:lnTo>
                    <a:cubicBezTo>
                      <a:pt x="0" y="27316"/>
                      <a:pt x="3917" y="17860"/>
                      <a:pt x="10888" y="10888"/>
                    </a:cubicBezTo>
                    <a:cubicBezTo>
                      <a:pt x="17860" y="3917"/>
                      <a:pt x="27316" y="0"/>
                      <a:pt x="37176" y="0"/>
                    </a:cubicBezTo>
                    <a:close/>
                  </a:path>
                </a:pathLst>
              </a:custGeom>
              <a:solidFill>
                <a:srgbClr val="89FFDB">
                  <a:alpha val="6667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064007" cy="377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57897" y="307472"/>
              <a:ext cx="5743114" cy="1107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49"/>
                </a:lnSpc>
              </a:pPr>
              <a:r>
                <a:rPr lang="en-US" sz="5408" spc="-135">
                  <a:solidFill>
                    <a:srgbClr val="20FF87"/>
                  </a:solidFill>
                  <a:latin typeface="Poppins Ultra-Bold"/>
                </a:rPr>
                <a:t>+10 anos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151508" y="596694"/>
              <a:ext cx="6325948" cy="732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6"/>
                </a:lnSpc>
              </a:pPr>
              <a:r>
                <a:rPr lang="en-US" sz="3605" spc="-90">
                  <a:solidFill>
                    <a:srgbClr val="20FF87"/>
                  </a:solidFill>
                  <a:latin typeface="Poppins"/>
                </a:rPr>
                <a:t> atuando com RPPS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71800" y="2042004"/>
            <a:ext cx="2478786" cy="294291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51765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903451" y="472870"/>
            <a:ext cx="770350" cy="716059"/>
          </a:xfrm>
          <a:custGeom>
            <a:avLst/>
            <a:gdLst/>
            <a:ahLst/>
            <a:cxnLst/>
            <a:rect l="l" t="t" r="r" b="b"/>
            <a:pathLst>
              <a:path w="770350" h="716059">
                <a:moveTo>
                  <a:pt x="0" y="0"/>
                </a:moveTo>
                <a:lnTo>
                  <a:pt x="770350" y="0"/>
                </a:lnTo>
                <a:lnTo>
                  <a:pt x="770350" y="716059"/>
                </a:lnTo>
                <a:lnTo>
                  <a:pt x="0" y="716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6566833" y="4168657"/>
            <a:ext cx="10336618" cy="395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130" lvl="1" indent="-375565">
              <a:lnSpc>
                <a:spcPts val="3826"/>
              </a:lnSpc>
              <a:buFont typeface="Arial"/>
              <a:buChar char="•"/>
            </a:pPr>
            <a:r>
              <a:rPr lang="en-US" sz="3479" spc="-86">
                <a:solidFill>
                  <a:srgbClr val="FFFFFF"/>
                </a:solidFill>
                <a:latin typeface="Poppins"/>
              </a:rPr>
              <a:t>Especialista em Investimentos Anbima (CEA);</a:t>
            </a:r>
          </a:p>
          <a:p>
            <a:pPr marL="751130" lvl="1" indent="-375565">
              <a:lnSpc>
                <a:spcPts val="3826"/>
              </a:lnSpc>
              <a:buFont typeface="Arial"/>
              <a:buChar char="•"/>
            </a:pPr>
            <a:r>
              <a:rPr lang="en-US" sz="3479" spc="-86">
                <a:solidFill>
                  <a:srgbClr val="FFFFFF"/>
                </a:solidFill>
                <a:latin typeface="Poppins"/>
              </a:rPr>
              <a:t>Certificação com Gestor de Investimentos pela ANBIMA (CGA);</a:t>
            </a:r>
          </a:p>
          <a:p>
            <a:pPr marL="751130" lvl="1" indent="-375565">
              <a:lnSpc>
                <a:spcPts val="3826"/>
              </a:lnSpc>
              <a:buFont typeface="Arial"/>
              <a:buChar char="•"/>
            </a:pPr>
            <a:r>
              <a:rPr lang="en-US" sz="3479" spc="-86">
                <a:solidFill>
                  <a:srgbClr val="FFFFFF"/>
                </a:solidFill>
                <a:latin typeface="Poppins"/>
              </a:rPr>
              <a:t>Certificado como Gestor para Fundos Estruturados (CGE);</a:t>
            </a:r>
          </a:p>
          <a:p>
            <a:pPr marL="751130" lvl="1" indent="-375565">
              <a:lnSpc>
                <a:spcPts val="3826"/>
              </a:lnSpc>
              <a:buFont typeface="Arial"/>
              <a:buChar char="•"/>
            </a:pPr>
            <a:r>
              <a:rPr lang="en-US" sz="3479" spc="-86">
                <a:solidFill>
                  <a:srgbClr val="FFFFFF"/>
                </a:solidFill>
                <a:latin typeface="Poppins"/>
              </a:rPr>
              <a:t>Pós Graduado em Finanças Avançadas pelo INSPER</a:t>
            </a:r>
          </a:p>
          <a:p>
            <a:pPr>
              <a:lnSpc>
                <a:spcPts val="4046"/>
              </a:lnSpc>
            </a:pPr>
            <a:endParaRPr lang="en-US" sz="3479" spc="-86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977631" y="1562537"/>
            <a:ext cx="7491112" cy="113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05"/>
              </a:lnSpc>
            </a:pPr>
            <a:r>
              <a:rPr lang="en-US" sz="7459" spc="-186">
                <a:solidFill>
                  <a:srgbClr val="FFFFFF"/>
                </a:solidFill>
                <a:latin typeface="Poppins Semi-Bold"/>
              </a:rPr>
              <a:t>Renan Calamia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25591" y="2790099"/>
            <a:ext cx="10263035" cy="59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r>
              <a:rPr lang="en-US" sz="3108" spc="388">
                <a:solidFill>
                  <a:srgbClr val="FFFFFF">
                    <a:alpha val="74902"/>
                  </a:srgbClr>
                </a:solidFill>
                <a:latin typeface="Poppins"/>
              </a:rPr>
              <a:t>DIRETOR EXECUTIVO DA CRÉDITO&amp;MERCADO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86504" y="2021810"/>
            <a:ext cx="2449376" cy="29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2"/>
              </a:lnSpc>
            </a:pPr>
            <a:r>
              <a:rPr lang="en-US" sz="837" spc="-16">
                <a:solidFill>
                  <a:srgbClr val="050A30">
                    <a:alpha val="51765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938136" y="2307720"/>
            <a:ext cx="1146113" cy="1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en-US" sz="728">
                <a:solidFill>
                  <a:srgbClr val="FFFFFF">
                    <a:alpha val="51765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271800" y="726818"/>
            <a:ext cx="2478786" cy="542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>
                <a:solidFill>
                  <a:srgbClr val="0EFEC1">
                    <a:alpha val="51765"/>
                  </a:srgbClr>
                </a:solidFill>
                <a:latin typeface="Open Sans Extra Bold"/>
              </a:rPr>
              <a:t>SEMINÁ</a:t>
            </a:r>
            <a:r>
              <a:rPr lang="en-US" sz="3194">
                <a:solidFill>
                  <a:srgbClr val="FFFFFF">
                    <a:alpha val="51765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71800" y="1150829"/>
            <a:ext cx="2478786" cy="41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4"/>
              </a:lnSpc>
            </a:pPr>
            <a:r>
              <a:rPr lang="en-US" sz="2453">
                <a:solidFill>
                  <a:srgbClr val="0EFEC1">
                    <a:alpha val="51765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271800" y="1505387"/>
            <a:ext cx="2478786" cy="54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4">
                <a:solidFill>
                  <a:srgbClr val="FFFFFF">
                    <a:alpha val="51765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24" name="Freeform 24"/>
          <p:cNvSpPr/>
          <p:nvPr/>
        </p:nvSpPr>
        <p:spPr>
          <a:xfrm>
            <a:off x="545098" y="8666706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1" y="0"/>
                </a:lnTo>
                <a:lnTo>
                  <a:pt x="1976431" y="1252084"/>
                </a:lnTo>
                <a:lnTo>
                  <a:pt x="0" y="12520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49C5419-2BBF-7B1D-52B1-C7052DB67F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" y="0"/>
            <a:ext cx="18288792" cy="102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78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34ECF6-317E-4D35-74CF-FAA943EF9D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0"/>
            <a:ext cx="18283084" cy="102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0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AE2E8FA-8E71-62C5-412C-F329BF29D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" y="6144"/>
            <a:ext cx="18277074" cy="102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34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58F5784-3D7C-036C-8828-4EA1236185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432900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9189279" y="-26737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9341679" y="-25213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9494079" y="-23689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51981" y="6786340"/>
            <a:ext cx="4515644" cy="98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3484746"/>
            <a:ext cx="7556558" cy="384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9"/>
              </a:lnSpc>
            </a:pPr>
            <a:r>
              <a:rPr lang="en-US" sz="8999" spc="-224">
                <a:solidFill>
                  <a:srgbClr val="FFFFFF"/>
                </a:solidFill>
                <a:latin typeface="Poppins Bold"/>
              </a:rPr>
              <a:t>Obrigado</a:t>
            </a:r>
          </a:p>
          <a:p>
            <a:pPr algn="ctr">
              <a:lnSpc>
                <a:spcPts val="9899"/>
              </a:lnSpc>
            </a:pPr>
            <a:r>
              <a:rPr lang="en-US" sz="8999" spc="-224">
                <a:solidFill>
                  <a:srgbClr val="FFFFFF"/>
                </a:solidFill>
                <a:latin typeface="Poppins Bold"/>
              </a:rPr>
              <a:t>pela</a:t>
            </a:r>
          </a:p>
          <a:p>
            <a:pPr algn="ctr">
              <a:lnSpc>
                <a:spcPts val="9899"/>
              </a:lnSpc>
            </a:pPr>
            <a:r>
              <a:rPr lang="en-US" sz="8999" spc="-224">
                <a:solidFill>
                  <a:srgbClr val="FFFFFF"/>
                </a:solidFill>
                <a:latin typeface="Poppins Bold"/>
              </a:rPr>
              <a:t>Atenção!!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143500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232482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-2491638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639707" y="2305368"/>
            <a:ext cx="5058354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Índice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05234" y="3847945"/>
            <a:ext cx="8608436" cy="2773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2799" spc="349">
                <a:solidFill>
                  <a:srgbClr val="FFFFFF"/>
                </a:solidFill>
                <a:latin typeface="Poppins"/>
              </a:rPr>
              <a:t>1. EQUILÍBRIO FINANCEIRO E ATUARIAL</a:t>
            </a:r>
          </a:p>
          <a:p>
            <a:pPr>
              <a:lnSpc>
                <a:spcPts val="5599"/>
              </a:lnSpc>
            </a:pPr>
            <a:r>
              <a:rPr lang="en-US" sz="2799" spc="349">
                <a:solidFill>
                  <a:srgbClr val="FFFFFF"/>
                </a:solidFill>
                <a:latin typeface="Poppins"/>
              </a:rPr>
              <a:t>2. POLÍTICA DE INVESTIMENTOS</a:t>
            </a:r>
          </a:p>
          <a:p>
            <a:pPr>
              <a:lnSpc>
                <a:spcPts val="5599"/>
              </a:lnSpc>
            </a:pPr>
            <a:r>
              <a:rPr lang="en-US" sz="2799" spc="349">
                <a:solidFill>
                  <a:srgbClr val="FFFFFF"/>
                </a:solidFill>
                <a:latin typeface="Poppins"/>
              </a:rPr>
              <a:t>3. ESTUDO DE ALM</a:t>
            </a:r>
          </a:p>
          <a:p>
            <a:pPr>
              <a:lnSpc>
                <a:spcPts val="5599"/>
              </a:lnSpc>
            </a:pPr>
            <a:r>
              <a:rPr lang="en-US" sz="2799" spc="349">
                <a:solidFill>
                  <a:srgbClr val="FFFFFF"/>
                </a:solidFill>
                <a:latin typeface="Poppins"/>
              </a:rPr>
              <a:t>4. RELATÓRIO DE ACOMPANHAMENTO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46199" y="9436048"/>
            <a:ext cx="1988599" cy="236094"/>
            <a:chOff x="0" y="0"/>
            <a:chExt cx="2648467" cy="314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57996" y="9423721"/>
            <a:ext cx="1965006" cy="22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"/>
              </a:lnSpc>
            </a:pPr>
            <a:r>
              <a:rPr lang="en-US" sz="671" spc="-13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0766" y="9653092"/>
            <a:ext cx="919466" cy="10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"/>
              </a:lnSpc>
            </a:pPr>
            <a:r>
              <a:rPr lang="en-US" sz="58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55187" y="8177214"/>
            <a:ext cx="618011" cy="574457"/>
          </a:xfrm>
          <a:custGeom>
            <a:avLst/>
            <a:gdLst/>
            <a:ahLst/>
            <a:cxnLst/>
            <a:rect l="l" t="t" r="r" b="b"/>
            <a:pathLst>
              <a:path w="618011" h="574457">
                <a:moveTo>
                  <a:pt x="0" y="0"/>
                </a:moveTo>
                <a:lnTo>
                  <a:pt x="618011" y="0"/>
                </a:lnTo>
                <a:lnTo>
                  <a:pt x="618011" y="574456"/>
                </a:lnTo>
                <a:lnTo>
                  <a:pt x="0" y="574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846199" y="8379166"/>
            <a:ext cx="1988599" cy="437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</a:pPr>
            <a:r>
              <a:rPr lang="en-US" sz="2562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562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6199" y="8713570"/>
            <a:ext cx="1988599" cy="33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6199" y="9003771"/>
            <a:ext cx="1988599" cy="43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</a:pPr>
            <a:r>
              <a:rPr lang="en-US" sz="2570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722281" y="8508034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2" y="0"/>
                </a:lnTo>
                <a:lnTo>
                  <a:pt x="1976432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11144" y="3808730"/>
            <a:ext cx="12265713" cy="266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  <a:ea typeface="Poppins Ultra-Bold"/>
              </a:rPr>
              <a:t>Equilíbrio Finan﻿ceiro e Atuarial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54018" y="9515574"/>
            <a:ext cx="1887160" cy="224051"/>
            <a:chOff x="0" y="0"/>
            <a:chExt cx="2648467" cy="314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5213" y="9502905"/>
            <a:ext cx="1864770" cy="21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"/>
              </a:lnSpc>
            </a:pPr>
            <a:r>
              <a:rPr lang="en-US" sz="637" spc="-12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316" y="9730100"/>
            <a:ext cx="872563" cy="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"/>
              </a:lnSpc>
            </a:pPr>
            <a:r>
              <a:rPr lang="en-US" sz="55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7" name="Freeform 7"/>
          <p:cNvSpPr/>
          <p:nvPr/>
        </p:nvSpPr>
        <p:spPr>
          <a:xfrm>
            <a:off x="1696234" y="8320954"/>
            <a:ext cx="586486" cy="545153"/>
          </a:xfrm>
          <a:custGeom>
            <a:avLst/>
            <a:gdLst/>
            <a:ahLst/>
            <a:cxnLst/>
            <a:rect l="l" t="t" r="r" b="b"/>
            <a:pathLst>
              <a:path w="586486" h="545153">
                <a:moveTo>
                  <a:pt x="0" y="0"/>
                </a:moveTo>
                <a:lnTo>
                  <a:pt x="586486" y="0"/>
                </a:lnTo>
                <a:lnTo>
                  <a:pt x="586486" y="545153"/>
                </a:lnTo>
                <a:lnTo>
                  <a:pt x="0" y="54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454018" y="8510176"/>
            <a:ext cx="1887160" cy="41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431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4018" y="8818482"/>
            <a:ext cx="1887160" cy="33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4"/>
              </a:lnSpc>
            </a:pPr>
            <a:r>
              <a:rPr lang="en-US" sz="1867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4018" y="9093394"/>
            <a:ext cx="1887160" cy="42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878411" y="8487540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2" y="0"/>
                </a:lnTo>
                <a:lnTo>
                  <a:pt x="1976432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621343" y="4781550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454018" y="1535989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465213" y="-1582851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793526" y="-1589387"/>
            <a:ext cx="13465774" cy="13465774"/>
          </a:xfrm>
          <a:custGeom>
            <a:avLst/>
            <a:gdLst/>
            <a:ahLst/>
            <a:cxnLst/>
            <a:rect l="l" t="t" r="r" b="b"/>
            <a:pathLst>
              <a:path w="13465774" h="13465774">
                <a:moveTo>
                  <a:pt x="0" y="0"/>
                </a:moveTo>
                <a:lnTo>
                  <a:pt x="13465774" y="0"/>
                </a:lnTo>
                <a:lnTo>
                  <a:pt x="13465774" y="13465774"/>
                </a:lnTo>
                <a:lnTo>
                  <a:pt x="0" y="13465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-6200299" y="-1589387"/>
            <a:ext cx="13465774" cy="13465774"/>
          </a:xfrm>
          <a:custGeom>
            <a:avLst/>
            <a:gdLst/>
            <a:ahLst/>
            <a:cxnLst/>
            <a:rect l="l" t="t" r="r" b="b"/>
            <a:pathLst>
              <a:path w="13465774" h="13465774">
                <a:moveTo>
                  <a:pt x="0" y="0"/>
                </a:moveTo>
                <a:lnTo>
                  <a:pt x="13465773" y="0"/>
                </a:lnTo>
                <a:lnTo>
                  <a:pt x="13465773" y="13465774"/>
                </a:lnTo>
                <a:lnTo>
                  <a:pt x="0" y="13465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2508580" y="3326993"/>
            <a:ext cx="13270840" cy="3633014"/>
            <a:chOff x="0" y="0"/>
            <a:chExt cx="3262176" cy="8930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62176" cy="893050"/>
            </a:xfrm>
            <a:custGeom>
              <a:avLst/>
              <a:gdLst/>
              <a:ahLst/>
              <a:cxnLst/>
              <a:rect l="l" t="t" r="r" b="b"/>
              <a:pathLst>
                <a:path w="3262176" h="893050">
                  <a:moveTo>
                    <a:pt x="29752" y="0"/>
                  </a:moveTo>
                  <a:lnTo>
                    <a:pt x="3232423" y="0"/>
                  </a:lnTo>
                  <a:cubicBezTo>
                    <a:pt x="3248855" y="0"/>
                    <a:pt x="3262176" y="13321"/>
                    <a:pt x="3262176" y="29752"/>
                  </a:cubicBezTo>
                  <a:lnTo>
                    <a:pt x="3262176" y="863298"/>
                  </a:lnTo>
                  <a:cubicBezTo>
                    <a:pt x="3262176" y="879730"/>
                    <a:pt x="3248855" y="893050"/>
                    <a:pt x="3232423" y="893050"/>
                  </a:cubicBezTo>
                  <a:lnTo>
                    <a:pt x="29752" y="893050"/>
                  </a:lnTo>
                  <a:cubicBezTo>
                    <a:pt x="13321" y="893050"/>
                    <a:pt x="0" y="879730"/>
                    <a:pt x="0" y="863298"/>
                  </a:cubicBezTo>
                  <a:lnTo>
                    <a:pt x="0" y="29752"/>
                  </a:lnTo>
                  <a:cubicBezTo>
                    <a:pt x="0" y="13321"/>
                    <a:pt x="13321" y="0"/>
                    <a:pt x="29752" y="0"/>
                  </a:cubicBezTo>
                  <a:close/>
                </a:path>
              </a:pathLst>
            </a:custGeom>
            <a:solidFill>
              <a:srgbClr val="010817">
                <a:alpha val="4470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262176" cy="931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9241838"/>
            <a:ext cx="2118727" cy="251544"/>
            <a:chOff x="0" y="0"/>
            <a:chExt cx="2648467" cy="314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2423344" y="7900629"/>
            <a:ext cx="658452" cy="612047"/>
          </a:xfrm>
          <a:custGeom>
            <a:avLst/>
            <a:gdLst/>
            <a:ahLst/>
            <a:cxnLst/>
            <a:rect l="l" t="t" r="r" b="b"/>
            <a:pathLst>
              <a:path w="658452" h="612047">
                <a:moveTo>
                  <a:pt x="0" y="0"/>
                </a:moveTo>
                <a:lnTo>
                  <a:pt x="658453" y="0"/>
                </a:lnTo>
                <a:lnTo>
                  <a:pt x="658453" y="612047"/>
                </a:lnTo>
                <a:lnTo>
                  <a:pt x="0" y="612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5779420" y="8335030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2" y="0"/>
                </a:lnTo>
                <a:lnTo>
                  <a:pt x="1976432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1676391" y="4108151"/>
            <a:ext cx="6611609" cy="6178849"/>
          </a:xfrm>
          <a:custGeom>
            <a:avLst/>
            <a:gdLst/>
            <a:ahLst/>
            <a:cxnLst/>
            <a:rect l="l" t="t" r="r" b="b"/>
            <a:pathLst>
              <a:path w="6611609" h="6178849">
                <a:moveTo>
                  <a:pt x="0" y="0"/>
                </a:moveTo>
                <a:lnTo>
                  <a:pt x="6611609" y="0"/>
                </a:lnTo>
                <a:lnTo>
                  <a:pt x="6611609" y="6178849"/>
                </a:lnTo>
                <a:lnTo>
                  <a:pt x="0" y="6178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3384135" y="3746051"/>
            <a:ext cx="12048852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750">
                <a:solidFill>
                  <a:srgbClr val="FFFFFF"/>
                </a:solidFill>
                <a:latin typeface="Poppins Italics"/>
              </a:rPr>
              <a:t>O equilíbrio financeiro e atuarial representa a garantia entre o valor do fluxo das receitas (estimadas e projetadas) que </a:t>
            </a:r>
            <a:r>
              <a:rPr lang="en-US" sz="3750">
                <a:solidFill>
                  <a:srgbClr val="FFFFFF"/>
                </a:solidFill>
                <a:latin typeface="Poppins Bold Italics"/>
              </a:rPr>
              <a:t>evidenciam a solvência e a liquidez do plano de benefícios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1269" y="9220426"/>
            <a:ext cx="2093590" cy="252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"/>
              </a:lnSpc>
            </a:pPr>
            <a:r>
              <a:rPr lang="en-US" sz="715" spc="-14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98247" y="9474331"/>
            <a:ext cx="979633" cy="11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"/>
              </a:lnSpc>
            </a:pPr>
            <a:r>
              <a:rPr lang="en-US" sz="623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8109389"/>
            <a:ext cx="2118727" cy="472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</a:pPr>
            <a:r>
              <a:rPr lang="en-US" sz="273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73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474576"/>
            <a:ext cx="2118727" cy="35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8774866"/>
            <a:ext cx="2118727" cy="47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38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447268"/>
            <a:ext cx="15908741" cy="247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49"/>
              </a:lnSpc>
            </a:pPr>
            <a:r>
              <a:rPr lang="en-US" sz="8499" spc="-212">
                <a:solidFill>
                  <a:srgbClr val="FFFFFF"/>
                </a:solidFill>
                <a:latin typeface="Poppins Ultra-Bold"/>
                <a:ea typeface="Poppins Ultra-Bold"/>
              </a:rPr>
              <a:t>Equilíbrio Finan﻿ceiro e Atuarial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79397" y="534928"/>
            <a:ext cx="8770099" cy="266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Bold"/>
              </a:rPr>
              <a:t>Política de Investimentos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19661" y="3600422"/>
            <a:ext cx="11325995" cy="4450702"/>
            <a:chOff x="0" y="0"/>
            <a:chExt cx="2784103" cy="10940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84103" cy="1094051"/>
            </a:xfrm>
            <a:custGeom>
              <a:avLst/>
              <a:gdLst/>
              <a:ahLst/>
              <a:cxnLst/>
              <a:rect l="l" t="t" r="r" b="b"/>
              <a:pathLst>
                <a:path w="2784103" h="1094051">
                  <a:moveTo>
                    <a:pt x="34861" y="0"/>
                  </a:moveTo>
                  <a:lnTo>
                    <a:pt x="2749242" y="0"/>
                  </a:lnTo>
                  <a:cubicBezTo>
                    <a:pt x="2758488" y="0"/>
                    <a:pt x="2767355" y="3673"/>
                    <a:pt x="2773893" y="10211"/>
                  </a:cubicBezTo>
                  <a:cubicBezTo>
                    <a:pt x="2780430" y="16748"/>
                    <a:pt x="2784103" y="25615"/>
                    <a:pt x="2784103" y="34861"/>
                  </a:cubicBezTo>
                  <a:lnTo>
                    <a:pt x="2784103" y="1059190"/>
                  </a:lnTo>
                  <a:cubicBezTo>
                    <a:pt x="2784103" y="1068435"/>
                    <a:pt x="2780430" y="1077302"/>
                    <a:pt x="2773893" y="1083840"/>
                  </a:cubicBezTo>
                  <a:cubicBezTo>
                    <a:pt x="2767355" y="1090378"/>
                    <a:pt x="2758488" y="1094051"/>
                    <a:pt x="2749242" y="1094051"/>
                  </a:cubicBezTo>
                  <a:lnTo>
                    <a:pt x="34861" y="1094051"/>
                  </a:lnTo>
                  <a:cubicBezTo>
                    <a:pt x="25615" y="1094051"/>
                    <a:pt x="16748" y="1090378"/>
                    <a:pt x="10211" y="1083840"/>
                  </a:cubicBezTo>
                  <a:cubicBezTo>
                    <a:pt x="3673" y="1077302"/>
                    <a:pt x="0" y="1068435"/>
                    <a:pt x="0" y="1059190"/>
                  </a:cubicBezTo>
                  <a:lnTo>
                    <a:pt x="0" y="34861"/>
                  </a:lnTo>
                  <a:cubicBezTo>
                    <a:pt x="0" y="25615"/>
                    <a:pt x="3673" y="16748"/>
                    <a:pt x="10211" y="10211"/>
                  </a:cubicBezTo>
                  <a:cubicBezTo>
                    <a:pt x="16748" y="3673"/>
                    <a:pt x="25615" y="0"/>
                    <a:pt x="34861" y="0"/>
                  </a:cubicBezTo>
                  <a:close/>
                </a:path>
              </a:pathLst>
            </a:custGeom>
            <a:solidFill>
              <a:srgbClr val="010817">
                <a:alpha val="4470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84103" cy="1132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77914" y="3943951"/>
            <a:ext cx="10409489" cy="367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0"/>
              </a:lnSpc>
            </a:pPr>
            <a:r>
              <a:rPr lang="en-US" sz="2950" dirty="0">
                <a:solidFill>
                  <a:srgbClr val="FFFFFF"/>
                </a:solidFill>
                <a:latin typeface="Poppins Italics"/>
              </a:rPr>
              <a:t>A P.I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representa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uma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formalidade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legal que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fundamenta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e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norteia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todos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os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processos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de tomada de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decisão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relativo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à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gestão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dos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recursos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dos Regimes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Próprios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de Previdência Social – RPPS,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empregada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como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ferramenta de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gestão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necessária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para </a:t>
            </a:r>
            <a:r>
              <a:rPr lang="en-US" sz="2950" dirty="0" err="1">
                <a:solidFill>
                  <a:srgbClr val="FFFFFF"/>
                </a:solidFill>
                <a:latin typeface="Poppins Italics"/>
              </a:rPr>
              <a:t>garantir</a:t>
            </a:r>
            <a:r>
              <a:rPr lang="en-US" sz="2950" dirty="0">
                <a:solidFill>
                  <a:srgbClr val="FFFFFF"/>
                </a:solidFill>
                <a:latin typeface="Poppins Italics"/>
              </a:rPr>
              <a:t> o </a:t>
            </a:r>
            <a:r>
              <a:rPr lang="en-US" sz="2950" dirty="0" err="1">
                <a:solidFill>
                  <a:srgbClr val="FFFFFF"/>
                </a:solidFill>
                <a:latin typeface="Poppins Bold Italics"/>
              </a:rPr>
              <a:t>equilíbrio</a:t>
            </a:r>
            <a:r>
              <a:rPr lang="en-US" sz="2950" dirty="0">
                <a:solidFill>
                  <a:srgbClr val="FFFFFF"/>
                </a:solidFill>
                <a:latin typeface="Poppins Bold Italics"/>
              </a:rPr>
              <a:t> </a:t>
            </a:r>
            <a:r>
              <a:rPr lang="en-US" sz="2950" dirty="0" err="1">
                <a:solidFill>
                  <a:srgbClr val="FFFFFF"/>
                </a:solidFill>
                <a:latin typeface="Poppins Bold Italics"/>
              </a:rPr>
              <a:t>econômico</a:t>
            </a:r>
            <a:r>
              <a:rPr lang="en-US" sz="2950" dirty="0">
                <a:solidFill>
                  <a:srgbClr val="FFFFFF"/>
                </a:solidFill>
                <a:latin typeface="Poppins Bold Italics"/>
              </a:rPr>
              <a:t>, </a:t>
            </a:r>
            <a:r>
              <a:rPr lang="en-US" sz="2950" dirty="0" err="1">
                <a:solidFill>
                  <a:srgbClr val="FFFFFF"/>
                </a:solidFill>
                <a:latin typeface="Poppins Bold Italics"/>
              </a:rPr>
              <a:t>financeiro</a:t>
            </a:r>
            <a:r>
              <a:rPr lang="en-US" sz="2950" dirty="0">
                <a:solidFill>
                  <a:srgbClr val="FFFFFF"/>
                </a:solidFill>
                <a:latin typeface="Poppins Bold Italics"/>
              </a:rPr>
              <a:t> e </a:t>
            </a:r>
            <a:r>
              <a:rPr lang="en-US" sz="2950" dirty="0" err="1">
                <a:solidFill>
                  <a:srgbClr val="FFFFFF"/>
                </a:solidFill>
                <a:latin typeface="Poppins Bold Italics"/>
              </a:rPr>
              <a:t>atuarial</a:t>
            </a:r>
            <a:endParaRPr lang="en-US" sz="2950" dirty="0">
              <a:solidFill>
                <a:srgbClr val="FFFFFF"/>
              </a:solidFill>
              <a:latin typeface="Poppins Bold Itali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4639760" y="9479584"/>
            <a:ext cx="2923649" cy="347107"/>
            <a:chOff x="0" y="0"/>
            <a:chExt cx="2648467" cy="3144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564241" y="7628839"/>
            <a:ext cx="908603" cy="844569"/>
          </a:xfrm>
          <a:custGeom>
            <a:avLst/>
            <a:gdLst/>
            <a:ahLst/>
            <a:cxnLst/>
            <a:rect l="l" t="t" r="r" b="b"/>
            <a:pathLst>
              <a:path w="908603" h="844569">
                <a:moveTo>
                  <a:pt x="0" y="0"/>
                </a:moveTo>
                <a:lnTo>
                  <a:pt x="908604" y="0"/>
                </a:lnTo>
                <a:lnTo>
                  <a:pt x="908604" y="844569"/>
                </a:lnTo>
                <a:lnTo>
                  <a:pt x="0" y="84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4657104" y="9460894"/>
            <a:ext cx="2888962" cy="3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987" spc="-19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25683" y="9788591"/>
            <a:ext cx="1351804" cy="167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3"/>
              </a:lnSpc>
            </a:pPr>
            <a:r>
              <a:rPr lang="en-US" sz="859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39760" y="7929095"/>
            <a:ext cx="2923649" cy="63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4"/>
              </a:lnSpc>
            </a:pPr>
            <a:r>
              <a:rPr lang="en-US" sz="3767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3767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639760" y="8416258"/>
            <a:ext cx="2923649" cy="497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93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39760" y="8856918"/>
            <a:ext cx="2923649" cy="63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0"/>
              </a:lnSpc>
            </a:pPr>
            <a:r>
              <a:rPr lang="en-US" sz="377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679397" y="8639278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1" y="0"/>
                </a:lnTo>
                <a:lnTo>
                  <a:pt x="1976431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8"/>
          <p:cNvSpPr txBox="1"/>
          <p:nvPr/>
        </p:nvSpPr>
        <p:spPr>
          <a:xfrm>
            <a:off x="679397" y="3194943"/>
            <a:ext cx="3393103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 spc="-85">
                <a:solidFill>
                  <a:srgbClr val="FFFFFF"/>
                </a:solidFill>
                <a:latin typeface="Poppins"/>
              </a:rPr>
              <a:t>Conceito,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2615952"/>
            <a:ext cx="12158687" cy="5231351"/>
            <a:chOff x="0" y="0"/>
            <a:chExt cx="2988792" cy="12859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88792" cy="1285946"/>
            </a:xfrm>
            <a:custGeom>
              <a:avLst/>
              <a:gdLst/>
              <a:ahLst/>
              <a:cxnLst/>
              <a:rect l="l" t="t" r="r" b="b"/>
              <a:pathLst>
                <a:path w="2988792" h="1285946">
                  <a:moveTo>
                    <a:pt x="32474" y="0"/>
                  </a:moveTo>
                  <a:lnTo>
                    <a:pt x="2956318" y="0"/>
                  </a:lnTo>
                  <a:cubicBezTo>
                    <a:pt x="2974253" y="0"/>
                    <a:pt x="2988792" y="14539"/>
                    <a:pt x="2988792" y="32474"/>
                  </a:cubicBezTo>
                  <a:lnTo>
                    <a:pt x="2988792" y="1253473"/>
                  </a:lnTo>
                  <a:cubicBezTo>
                    <a:pt x="2988792" y="1271407"/>
                    <a:pt x="2974253" y="1285946"/>
                    <a:pt x="2956318" y="1285946"/>
                  </a:cubicBezTo>
                  <a:lnTo>
                    <a:pt x="32474" y="1285946"/>
                  </a:lnTo>
                  <a:cubicBezTo>
                    <a:pt x="14539" y="1285946"/>
                    <a:pt x="0" y="1271407"/>
                    <a:pt x="0" y="1253473"/>
                  </a:cubicBezTo>
                  <a:lnTo>
                    <a:pt x="0" y="32474"/>
                  </a:lnTo>
                  <a:cubicBezTo>
                    <a:pt x="0" y="14539"/>
                    <a:pt x="14539" y="0"/>
                    <a:pt x="32474" y="0"/>
                  </a:cubicBezTo>
                  <a:close/>
                </a:path>
              </a:pathLst>
            </a:custGeom>
            <a:solidFill>
              <a:srgbClr val="010817">
                <a:alpha val="4470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988792" cy="132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30289" y="3252333"/>
            <a:ext cx="10845500" cy="3872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0"/>
              </a:lnSpc>
            </a:pPr>
            <a:r>
              <a:rPr lang="en-US" sz="3150">
                <a:solidFill>
                  <a:srgbClr val="FFFFFF"/>
                </a:solidFill>
                <a:latin typeface="Poppins Italics"/>
              </a:rPr>
              <a:t>A P.I tem como objetivo </a:t>
            </a:r>
            <a:r>
              <a:rPr lang="en-US" sz="3150">
                <a:solidFill>
                  <a:srgbClr val="FFFFFF"/>
                </a:solidFill>
                <a:latin typeface="Poppins Bold Italics"/>
              </a:rPr>
              <a:t>estabelecer as regras, os procedimentos e os controles internos relativos à gestão dos recursos</a:t>
            </a:r>
            <a:r>
              <a:rPr lang="en-US" sz="3150">
                <a:solidFill>
                  <a:srgbClr val="FFFFFF"/>
                </a:solidFill>
                <a:latin typeface="Poppins Italics"/>
              </a:rPr>
              <a:t> garantidores dos pagamentos dos segurados e beneficiários municipais, visando não somente atingir a meta de rentabilidade definida, mas também </a:t>
            </a:r>
            <a:r>
              <a:rPr lang="en-US" sz="3150">
                <a:solidFill>
                  <a:srgbClr val="FFFFFF"/>
                </a:solidFill>
                <a:latin typeface="Poppins Bold Italics"/>
              </a:rPr>
              <a:t>garantir a manutenção do equilíbrio econômico, financeiro e atuarial.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639760" y="9479584"/>
            <a:ext cx="2923649" cy="347107"/>
            <a:chOff x="0" y="0"/>
            <a:chExt cx="2648467" cy="3144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564241" y="7628839"/>
            <a:ext cx="908603" cy="844569"/>
          </a:xfrm>
          <a:custGeom>
            <a:avLst/>
            <a:gdLst/>
            <a:ahLst/>
            <a:cxnLst/>
            <a:rect l="l" t="t" r="r" b="b"/>
            <a:pathLst>
              <a:path w="908603" h="844569">
                <a:moveTo>
                  <a:pt x="0" y="0"/>
                </a:moveTo>
                <a:lnTo>
                  <a:pt x="908604" y="0"/>
                </a:lnTo>
                <a:lnTo>
                  <a:pt x="908604" y="844569"/>
                </a:lnTo>
                <a:lnTo>
                  <a:pt x="0" y="84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679397" y="8639278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1" y="0"/>
                </a:lnTo>
                <a:lnTo>
                  <a:pt x="1976431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679397" y="534928"/>
            <a:ext cx="16579903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49"/>
              </a:lnSpc>
            </a:pPr>
            <a:r>
              <a:rPr lang="en-US" sz="8499" spc="-212">
                <a:solidFill>
                  <a:srgbClr val="FFFFFF"/>
                </a:solidFill>
                <a:latin typeface="Poppins Bold"/>
              </a:rPr>
              <a:t>Política de Investimentos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657104" y="9460894"/>
            <a:ext cx="2888962" cy="3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987" spc="-19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25683" y="9788591"/>
            <a:ext cx="1351804" cy="167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3"/>
              </a:lnSpc>
            </a:pPr>
            <a:r>
              <a:rPr lang="en-US" sz="859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639760" y="7929095"/>
            <a:ext cx="2923649" cy="63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4"/>
              </a:lnSpc>
            </a:pPr>
            <a:r>
              <a:rPr lang="en-US" sz="3767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3767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39760" y="8416258"/>
            <a:ext cx="2923649" cy="497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93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639760" y="8856918"/>
            <a:ext cx="2923649" cy="63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0"/>
              </a:lnSpc>
            </a:pPr>
            <a:r>
              <a:rPr lang="en-US" sz="377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9397" y="2013972"/>
            <a:ext cx="4068382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 spc="-85">
                <a:solidFill>
                  <a:srgbClr val="FFFFFF"/>
                </a:solidFill>
                <a:latin typeface="Poppins"/>
              </a:rPr>
              <a:t>Objetivo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7024" y="2507827"/>
            <a:ext cx="1619845" cy="1685145"/>
          </a:xfrm>
          <a:custGeom>
            <a:avLst/>
            <a:gdLst/>
            <a:ahLst/>
            <a:cxnLst/>
            <a:rect l="l" t="t" r="r" b="b"/>
            <a:pathLst>
              <a:path w="1619845" h="1685145">
                <a:moveTo>
                  <a:pt x="0" y="0"/>
                </a:moveTo>
                <a:lnTo>
                  <a:pt x="1619845" y="0"/>
                </a:lnTo>
                <a:lnTo>
                  <a:pt x="1619845" y="1685145"/>
                </a:lnTo>
                <a:lnTo>
                  <a:pt x="0" y="1685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295199" y="9534923"/>
            <a:ext cx="2431424" cy="288668"/>
            <a:chOff x="0" y="0"/>
            <a:chExt cx="2648467" cy="314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/>
          <p:cNvSpPr/>
          <p:nvPr/>
        </p:nvSpPr>
        <p:spPr>
          <a:xfrm>
            <a:off x="1895675" y="7995770"/>
            <a:ext cx="755631" cy="702377"/>
          </a:xfrm>
          <a:custGeom>
            <a:avLst/>
            <a:gdLst/>
            <a:ahLst/>
            <a:cxnLst/>
            <a:rect l="l" t="t" r="r" b="b"/>
            <a:pathLst>
              <a:path w="755631" h="702377">
                <a:moveTo>
                  <a:pt x="0" y="0"/>
                </a:moveTo>
                <a:lnTo>
                  <a:pt x="755631" y="0"/>
                </a:lnTo>
                <a:lnTo>
                  <a:pt x="755631" y="702377"/>
                </a:lnTo>
                <a:lnTo>
                  <a:pt x="0" y="702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4953932" y="2299955"/>
            <a:ext cx="1699824" cy="1674327"/>
          </a:xfrm>
          <a:custGeom>
            <a:avLst/>
            <a:gdLst/>
            <a:ahLst/>
            <a:cxnLst/>
            <a:rect l="l" t="t" r="r" b="b"/>
            <a:pathLst>
              <a:path w="1699824" h="1674327">
                <a:moveTo>
                  <a:pt x="0" y="0"/>
                </a:moveTo>
                <a:lnTo>
                  <a:pt x="1699824" y="0"/>
                </a:lnTo>
                <a:lnTo>
                  <a:pt x="1699824" y="1674327"/>
                </a:lnTo>
                <a:lnTo>
                  <a:pt x="0" y="16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6362927" y="2473211"/>
            <a:ext cx="1403950" cy="1719761"/>
          </a:xfrm>
          <a:custGeom>
            <a:avLst/>
            <a:gdLst/>
            <a:ahLst/>
            <a:cxnLst/>
            <a:rect l="l" t="t" r="r" b="b"/>
            <a:pathLst>
              <a:path w="1403950" h="1719761">
                <a:moveTo>
                  <a:pt x="0" y="0"/>
                </a:moveTo>
                <a:lnTo>
                  <a:pt x="1403950" y="0"/>
                </a:lnTo>
                <a:lnTo>
                  <a:pt x="1403950" y="1719761"/>
                </a:lnTo>
                <a:lnTo>
                  <a:pt x="0" y="17197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4076150" y="5835861"/>
            <a:ext cx="1699735" cy="1555258"/>
          </a:xfrm>
          <a:custGeom>
            <a:avLst/>
            <a:gdLst/>
            <a:ahLst/>
            <a:cxnLst/>
            <a:rect l="l" t="t" r="r" b="b"/>
            <a:pathLst>
              <a:path w="1699735" h="1555258">
                <a:moveTo>
                  <a:pt x="0" y="0"/>
                </a:moveTo>
                <a:lnTo>
                  <a:pt x="1699735" y="0"/>
                </a:lnTo>
                <a:lnTo>
                  <a:pt x="1699735" y="1555258"/>
                </a:lnTo>
                <a:lnTo>
                  <a:pt x="0" y="1555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0378835" y="2299955"/>
            <a:ext cx="2058219" cy="2058219"/>
          </a:xfrm>
          <a:custGeom>
            <a:avLst/>
            <a:gdLst/>
            <a:ahLst/>
            <a:cxnLst/>
            <a:rect l="l" t="t" r="r" b="b"/>
            <a:pathLst>
              <a:path w="2058219" h="2058219">
                <a:moveTo>
                  <a:pt x="0" y="0"/>
                </a:moveTo>
                <a:lnTo>
                  <a:pt x="2058218" y="0"/>
                </a:lnTo>
                <a:lnTo>
                  <a:pt x="2058218" y="2058219"/>
                </a:lnTo>
                <a:lnTo>
                  <a:pt x="0" y="20582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8068089" y="5731417"/>
            <a:ext cx="1764146" cy="1764146"/>
          </a:xfrm>
          <a:custGeom>
            <a:avLst/>
            <a:gdLst/>
            <a:ahLst/>
            <a:cxnLst/>
            <a:rect l="l" t="t" r="r" b="b"/>
            <a:pathLst>
              <a:path w="1764146" h="1764146">
                <a:moveTo>
                  <a:pt x="0" y="0"/>
                </a:moveTo>
                <a:lnTo>
                  <a:pt x="1764146" y="0"/>
                </a:lnTo>
                <a:lnTo>
                  <a:pt x="1764146" y="1764146"/>
                </a:lnTo>
                <a:lnTo>
                  <a:pt x="0" y="17641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2727220" y="5708064"/>
            <a:ext cx="1787499" cy="1787499"/>
          </a:xfrm>
          <a:custGeom>
            <a:avLst/>
            <a:gdLst/>
            <a:ahLst/>
            <a:cxnLst/>
            <a:rect l="l" t="t" r="r" b="b"/>
            <a:pathLst>
              <a:path w="1787499" h="1787499">
                <a:moveTo>
                  <a:pt x="0" y="0"/>
                </a:moveTo>
                <a:lnTo>
                  <a:pt x="1787499" y="0"/>
                </a:lnTo>
                <a:lnTo>
                  <a:pt x="1787499" y="1787499"/>
                </a:lnTo>
                <a:lnTo>
                  <a:pt x="0" y="1787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679397" y="534928"/>
            <a:ext cx="14312706" cy="128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0"/>
              </a:lnSpc>
            </a:pPr>
            <a:r>
              <a:rPr lang="en-US" sz="8500" spc="-212">
                <a:solidFill>
                  <a:srgbClr val="FFFFFF"/>
                </a:solidFill>
                <a:latin typeface="Poppins Bold"/>
              </a:rPr>
              <a:t>Princípios CVM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4007" y="4337339"/>
            <a:ext cx="4185879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29">
                <a:solidFill>
                  <a:srgbClr val="FFFFFF">
                    <a:alpha val="80000"/>
                  </a:srgbClr>
                </a:solidFill>
                <a:latin typeface="Poppins Bold"/>
              </a:rPr>
              <a:t>Sustentabilidade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9623" y="9514569"/>
            <a:ext cx="2402576" cy="28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"/>
              </a:lnSpc>
            </a:pPr>
            <a:r>
              <a:rPr lang="en-US" sz="821" spc="-16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8804" y="9795016"/>
            <a:ext cx="1124214" cy="13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71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5199" y="8243774"/>
            <a:ext cx="2431424" cy="53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sz="3133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3133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5199" y="8660047"/>
            <a:ext cx="2431424" cy="40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8"/>
              </a:lnSpc>
            </a:pPr>
            <a:r>
              <a:rPr lang="en-US" sz="2406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5199" y="8997942"/>
            <a:ext cx="2431424" cy="545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142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58046" y="4337339"/>
            <a:ext cx="4185879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29">
                <a:solidFill>
                  <a:srgbClr val="FFFFFF">
                    <a:alpha val="80000"/>
                  </a:srgbClr>
                </a:solidFill>
                <a:latin typeface="Poppins Bold"/>
              </a:rPr>
              <a:t>Liquidez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71962" y="4337339"/>
            <a:ext cx="4185879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29">
                <a:solidFill>
                  <a:srgbClr val="FFFFFF">
                    <a:alpha val="80000"/>
                  </a:srgbClr>
                </a:solidFill>
                <a:latin typeface="Poppins Bold"/>
              </a:rPr>
              <a:t>Segurança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85185" y="7754176"/>
            <a:ext cx="4185879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29">
                <a:solidFill>
                  <a:srgbClr val="FFFFFF">
                    <a:alpha val="80000"/>
                  </a:srgbClr>
                </a:solidFill>
                <a:latin typeface="Poppins Bold"/>
              </a:rPr>
              <a:t>Transparência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15004" y="4337339"/>
            <a:ext cx="4185879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29">
                <a:solidFill>
                  <a:srgbClr val="FFFFFF">
                    <a:alpha val="80000"/>
                  </a:srgbClr>
                </a:solidFill>
                <a:latin typeface="Poppins Bold"/>
              </a:rPr>
              <a:t>Rentabilidade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28227" y="7754176"/>
            <a:ext cx="4185879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29">
                <a:solidFill>
                  <a:srgbClr val="FFFFFF">
                    <a:alpha val="80000"/>
                  </a:srgbClr>
                </a:solidFill>
                <a:latin typeface="Poppins Bold"/>
              </a:rPr>
              <a:t>Motivação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28030" y="7754176"/>
            <a:ext cx="4185879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29">
                <a:solidFill>
                  <a:srgbClr val="FFFFFF">
                    <a:alpha val="80000"/>
                  </a:srgbClr>
                </a:solidFill>
                <a:latin typeface="Poppins Bold"/>
              </a:rPr>
              <a:t>Obrigação</a:t>
            </a:r>
          </a:p>
        </p:txBody>
      </p:sp>
      <p:sp>
        <p:nvSpPr>
          <p:cNvPr id="25" name="Freeform 25"/>
          <p:cNvSpPr/>
          <p:nvPr/>
        </p:nvSpPr>
        <p:spPr>
          <a:xfrm>
            <a:off x="15867494" y="8625290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2" y="0"/>
                </a:lnTo>
                <a:lnTo>
                  <a:pt x="1976432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 rot="-5400000">
            <a:off x="-6394137" y="-1307105"/>
            <a:ext cx="13465774" cy="13465774"/>
          </a:xfrm>
          <a:custGeom>
            <a:avLst/>
            <a:gdLst/>
            <a:ahLst/>
            <a:cxnLst/>
            <a:rect l="l" t="t" r="r" b="b"/>
            <a:pathLst>
              <a:path w="13465774" h="13465774">
                <a:moveTo>
                  <a:pt x="0" y="0"/>
                </a:moveTo>
                <a:lnTo>
                  <a:pt x="13465774" y="0"/>
                </a:lnTo>
                <a:lnTo>
                  <a:pt x="13465774" y="13465774"/>
                </a:lnTo>
                <a:lnTo>
                  <a:pt x="0" y="1346577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9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 rot="-5400000">
            <a:off x="679397" y="-1589387"/>
            <a:ext cx="13465774" cy="13465774"/>
          </a:xfrm>
          <a:custGeom>
            <a:avLst/>
            <a:gdLst/>
            <a:ahLst/>
            <a:cxnLst/>
            <a:rect l="l" t="t" r="r" b="b"/>
            <a:pathLst>
              <a:path w="13465774" h="13465774">
                <a:moveTo>
                  <a:pt x="0" y="0"/>
                </a:moveTo>
                <a:lnTo>
                  <a:pt x="13465774" y="0"/>
                </a:lnTo>
                <a:lnTo>
                  <a:pt x="13465774" y="13465774"/>
                </a:lnTo>
                <a:lnTo>
                  <a:pt x="0" y="1346577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9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 rot="-5400000">
            <a:off x="5528311" y="-1307105"/>
            <a:ext cx="13465774" cy="13465774"/>
          </a:xfrm>
          <a:custGeom>
            <a:avLst/>
            <a:gdLst/>
            <a:ahLst/>
            <a:cxnLst/>
            <a:rect l="l" t="t" r="r" b="b"/>
            <a:pathLst>
              <a:path w="13465774" h="13465774">
                <a:moveTo>
                  <a:pt x="0" y="0"/>
                </a:moveTo>
                <a:lnTo>
                  <a:pt x="13465774" y="0"/>
                </a:lnTo>
                <a:lnTo>
                  <a:pt x="13465774" y="13465774"/>
                </a:lnTo>
                <a:lnTo>
                  <a:pt x="0" y="1346577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9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0482"/>
            <a:ext cx="16579903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49"/>
              </a:lnSpc>
            </a:pPr>
            <a:r>
              <a:rPr lang="en-US" sz="8499" spc="-212">
                <a:solidFill>
                  <a:srgbClr val="FFFFFF"/>
                </a:solidFill>
                <a:latin typeface="Poppins Bold"/>
              </a:rPr>
              <a:t>Regulamentação da P.I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91189" y="3426204"/>
            <a:ext cx="4447967" cy="134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>
                <a:solidFill>
                  <a:srgbClr val="00B6AA"/>
                </a:solidFill>
                <a:latin typeface="Poppins Bold"/>
              </a:rPr>
              <a:t>Resolução</a:t>
            </a:r>
          </a:p>
          <a:p>
            <a:pPr algn="ctr">
              <a:lnSpc>
                <a:spcPts val="5399"/>
              </a:lnSpc>
            </a:pPr>
            <a:r>
              <a:rPr lang="en-US" sz="3599">
                <a:solidFill>
                  <a:srgbClr val="00B6AA"/>
                </a:solidFill>
                <a:latin typeface="Poppins Bold"/>
                <a:ea typeface="Poppins Bold"/>
              </a:rPr>
              <a:t>CVM n° 4.963/2021: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01724" y="2978854"/>
            <a:ext cx="5826896" cy="5465490"/>
            <a:chOff x="0" y="0"/>
            <a:chExt cx="2179636" cy="20444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79636" cy="2044446"/>
            </a:xfrm>
            <a:custGeom>
              <a:avLst/>
              <a:gdLst/>
              <a:ahLst/>
              <a:cxnLst/>
              <a:rect l="l" t="t" r="r" b="b"/>
              <a:pathLst>
                <a:path w="2179636" h="2044446">
                  <a:moveTo>
                    <a:pt x="46503" y="0"/>
                  </a:moveTo>
                  <a:lnTo>
                    <a:pt x="2133133" y="0"/>
                  </a:lnTo>
                  <a:cubicBezTo>
                    <a:pt x="2145466" y="0"/>
                    <a:pt x="2157294" y="4899"/>
                    <a:pt x="2166015" y="13620"/>
                  </a:cubicBezTo>
                  <a:cubicBezTo>
                    <a:pt x="2174736" y="22341"/>
                    <a:pt x="2179636" y="34170"/>
                    <a:pt x="2179636" y="46503"/>
                  </a:cubicBezTo>
                  <a:lnTo>
                    <a:pt x="2179636" y="1997944"/>
                  </a:lnTo>
                  <a:cubicBezTo>
                    <a:pt x="2179636" y="2010277"/>
                    <a:pt x="2174736" y="2022105"/>
                    <a:pt x="2166015" y="2030826"/>
                  </a:cubicBezTo>
                  <a:cubicBezTo>
                    <a:pt x="2157294" y="2039547"/>
                    <a:pt x="2145466" y="2044446"/>
                    <a:pt x="2133133" y="2044446"/>
                  </a:cubicBezTo>
                  <a:lnTo>
                    <a:pt x="46503" y="2044446"/>
                  </a:lnTo>
                  <a:cubicBezTo>
                    <a:pt x="34170" y="2044446"/>
                    <a:pt x="22341" y="2039547"/>
                    <a:pt x="13620" y="2030826"/>
                  </a:cubicBezTo>
                  <a:cubicBezTo>
                    <a:pt x="4899" y="2022105"/>
                    <a:pt x="0" y="2010277"/>
                    <a:pt x="0" y="1997944"/>
                  </a:cubicBezTo>
                  <a:lnTo>
                    <a:pt x="0" y="46503"/>
                  </a:lnTo>
                  <a:cubicBezTo>
                    <a:pt x="0" y="34170"/>
                    <a:pt x="4899" y="22341"/>
                    <a:pt x="13620" y="13620"/>
                  </a:cubicBezTo>
                  <a:cubicBezTo>
                    <a:pt x="22341" y="4899"/>
                    <a:pt x="34170" y="0"/>
                    <a:pt x="46503" y="0"/>
                  </a:cubicBezTo>
                  <a:close/>
                </a:path>
              </a:pathLst>
            </a:custGeom>
            <a:solidFill>
              <a:srgbClr val="89FFDB">
                <a:alpha val="666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79636" cy="2082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58707" y="5329013"/>
            <a:ext cx="5312930" cy="116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9"/>
              </a:lnSpc>
            </a:pPr>
            <a:r>
              <a:rPr lang="en-US" sz="3099">
                <a:solidFill>
                  <a:srgbClr val="FFFFFF">
                    <a:alpha val="80000"/>
                  </a:srgbClr>
                </a:solidFill>
                <a:latin typeface="Poppins"/>
              </a:rPr>
              <a:t>Trata sobre as aplicações</a:t>
            </a:r>
          </a:p>
          <a:p>
            <a:pPr>
              <a:lnSpc>
                <a:spcPts val="4649"/>
              </a:lnSpc>
            </a:pPr>
            <a:r>
              <a:rPr lang="en-US" sz="3099">
                <a:solidFill>
                  <a:srgbClr val="FFFFFF">
                    <a:alpha val="80000"/>
                  </a:srgbClr>
                </a:solidFill>
                <a:latin typeface="Poppins"/>
              </a:rPr>
              <a:t>dos recursos dos RPPS’s.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369583" y="2905856"/>
            <a:ext cx="5967389" cy="5465490"/>
            <a:chOff x="0" y="0"/>
            <a:chExt cx="2104764" cy="19277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4764" cy="1927739"/>
            </a:xfrm>
            <a:custGeom>
              <a:avLst/>
              <a:gdLst/>
              <a:ahLst/>
              <a:cxnLst/>
              <a:rect l="l" t="t" r="r" b="b"/>
              <a:pathLst>
                <a:path w="2104764" h="1927739">
                  <a:moveTo>
                    <a:pt x="45408" y="0"/>
                  </a:moveTo>
                  <a:lnTo>
                    <a:pt x="2059356" y="0"/>
                  </a:lnTo>
                  <a:cubicBezTo>
                    <a:pt x="2084434" y="0"/>
                    <a:pt x="2104764" y="20330"/>
                    <a:pt x="2104764" y="45408"/>
                  </a:cubicBezTo>
                  <a:lnTo>
                    <a:pt x="2104764" y="1882330"/>
                  </a:lnTo>
                  <a:cubicBezTo>
                    <a:pt x="2104764" y="1907409"/>
                    <a:pt x="2084434" y="1927739"/>
                    <a:pt x="2059356" y="1927739"/>
                  </a:cubicBezTo>
                  <a:lnTo>
                    <a:pt x="45408" y="1927739"/>
                  </a:lnTo>
                  <a:cubicBezTo>
                    <a:pt x="33365" y="1927739"/>
                    <a:pt x="21815" y="1922955"/>
                    <a:pt x="13300" y="1914439"/>
                  </a:cubicBezTo>
                  <a:cubicBezTo>
                    <a:pt x="4784" y="1905923"/>
                    <a:pt x="0" y="1894374"/>
                    <a:pt x="0" y="1882330"/>
                  </a:cubicBezTo>
                  <a:lnTo>
                    <a:pt x="0" y="45408"/>
                  </a:lnTo>
                  <a:cubicBezTo>
                    <a:pt x="0" y="20330"/>
                    <a:pt x="20330" y="0"/>
                    <a:pt x="45408" y="0"/>
                  </a:cubicBezTo>
                  <a:close/>
                </a:path>
              </a:pathLst>
            </a:custGeom>
            <a:solidFill>
              <a:srgbClr val="FFBD59">
                <a:alpha val="1176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4764" cy="1965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024080" y="3426204"/>
            <a:ext cx="4447967" cy="1348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dirty="0" err="1">
                <a:solidFill>
                  <a:srgbClr val="FFBD59"/>
                </a:solidFill>
                <a:latin typeface="Poppins Bold"/>
              </a:rPr>
              <a:t>Portaria</a:t>
            </a:r>
            <a:endParaRPr lang="en-US" sz="3599" dirty="0">
              <a:solidFill>
                <a:srgbClr val="FFBD59"/>
              </a:solidFill>
              <a:latin typeface="Poppins Bold"/>
            </a:endParaRPr>
          </a:p>
          <a:p>
            <a:pPr algn="ctr">
              <a:lnSpc>
                <a:spcPts val="5399"/>
              </a:lnSpc>
            </a:pPr>
            <a:r>
              <a:rPr lang="en-US" sz="3599" dirty="0">
                <a:solidFill>
                  <a:srgbClr val="FFBD59"/>
                </a:solidFill>
                <a:latin typeface="Poppins Bold"/>
                <a:ea typeface="Poppins Bold"/>
              </a:rPr>
              <a:t>MTP n° 1.467/2022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96813" y="5269958"/>
            <a:ext cx="5312930" cy="232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9"/>
              </a:lnSpc>
            </a:pPr>
            <a:r>
              <a:rPr lang="en-US" sz="3099">
                <a:solidFill>
                  <a:srgbClr val="FFFFFF">
                    <a:alpha val="80000"/>
                  </a:srgbClr>
                </a:solidFill>
                <a:latin typeface="Poppins"/>
              </a:rPr>
              <a:t>Dispõe sobre os parâmetros e as diretrizes gerais para organização e funcionamento do RPPS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827005" y="5581920"/>
            <a:ext cx="9682760" cy="9682760"/>
          </a:xfrm>
          <a:custGeom>
            <a:avLst/>
            <a:gdLst/>
            <a:ahLst/>
            <a:cxnLst/>
            <a:rect l="l" t="t" r="r" b="b"/>
            <a:pathLst>
              <a:path w="9682760" h="9682760">
                <a:moveTo>
                  <a:pt x="0" y="0"/>
                </a:moveTo>
                <a:lnTo>
                  <a:pt x="9682759" y="0"/>
                </a:lnTo>
                <a:lnTo>
                  <a:pt x="9682759" y="9682760"/>
                </a:lnTo>
                <a:lnTo>
                  <a:pt x="0" y="968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028700" y="-1352220"/>
            <a:ext cx="3537731" cy="3537731"/>
          </a:xfrm>
          <a:custGeom>
            <a:avLst/>
            <a:gdLst/>
            <a:ahLst/>
            <a:cxnLst/>
            <a:rect l="l" t="t" r="r" b="b"/>
            <a:pathLst>
              <a:path w="3537731" h="3537731">
                <a:moveTo>
                  <a:pt x="0" y="0"/>
                </a:moveTo>
                <a:lnTo>
                  <a:pt x="3537731" y="0"/>
                </a:lnTo>
                <a:lnTo>
                  <a:pt x="3537731" y="3537731"/>
                </a:lnTo>
                <a:lnTo>
                  <a:pt x="0" y="3537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15037236" y="9450519"/>
            <a:ext cx="2923649" cy="347107"/>
            <a:chOff x="0" y="0"/>
            <a:chExt cx="2648467" cy="3144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961718" y="7599774"/>
            <a:ext cx="908603" cy="844569"/>
          </a:xfrm>
          <a:custGeom>
            <a:avLst/>
            <a:gdLst/>
            <a:ahLst/>
            <a:cxnLst/>
            <a:rect l="l" t="t" r="r" b="b"/>
            <a:pathLst>
              <a:path w="908603" h="844569">
                <a:moveTo>
                  <a:pt x="0" y="0"/>
                </a:moveTo>
                <a:lnTo>
                  <a:pt x="908603" y="0"/>
                </a:lnTo>
                <a:lnTo>
                  <a:pt x="908603" y="844569"/>
                </a:lnTo>
                <a:lnTo>
                  <a:pt x="0" y="8445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8"/>
          <p:cNvSpPr txBox="1"/>
          <p:nvPr/>
        </p:nvSpPr>
        <p:spPr>
          <a:xfrm>
            <a:off x="15054580" y="9431829"/>
            <a:ext cx="2888962" cy="3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987" spc="-19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823159" y="9759526"/>
            <a:ext cx="1351804" cy="167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3"/>
              </a:lnSpc>
            </a:pPr>
            <a:r>
              <a:rPr lang="en-US" sz="859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37236" y="7900030"/>
            <a:ext cx="2923649" cy="63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4"/>
              </a:lnSpc>
            </a:pPr>
            <a:r>
              <a:rPr lang="en-US" sz="3767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3767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37236" y="8387193"/>
            <a:ext cx="2923649" cy="497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93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37236" y="8827853"/>
            <a:ext cx="2923649" cy="63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0"/>
              </a:lnSpc>
            </a:pPr>
            <a:r>
              <a:rPr lang="en-US" sz="377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23" name="Freeform 23"/>
          <p:cNvSpPr/>
          <p:nvPr/>
        </p:nvSpPr>
        <p:spPr>
          <a:xfrm>
            <a:off x="613508" y="8444343"/>
            <a:ext cx="1976432" cy="1252085"/>
          </a:xfrm>
          <a:custGeom>
            <a:avLst/>
            <a:gdLst/>
            <a:ahLst/>
            <a:cxnLst/>
            <a:rect l="l" t="t" r="r" b="b"/>
            <a:pathLst>
              <a:path w="1976432" h="1252085">
                <a:moveTo>
                  <a:pt x="0" y="0"/>
                </a:moveTo>
                <a:lnTo>
                  <a:pt x="1976432" y="0"/>
                </a:lnTo>
                <a:lnTo>
                  <a:pt x="1976432" y="1252085"/>
                </a:lnTo>
                <a:lnTo>
                  <a:pt x="0" y="12520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665</Words>
  <Application>Microsoft Office PowerPoint</Application>
  <PresentationFormat>Personalizar</PresentationFormat>
  <Paragraphs>130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7" baseType="lpstr">
      <vt:lpstr>Poppins Semi-Bold</vt:lpstr>
      <vt:lpstr>Calibri</vt:lpstr>
      <vt:lpstr>Open Sans Extra Bold</vt:lpstr>
      <vt:lpstr>Poppins Bold Italics</vt:lpstr>
      <vt:lpstr>Poppins</vt:lpstr>
      <vt:lpstr>League Spartan</vt:lpstr>
      <vt:lpstr>Poppins Italics</vt:lpstr>
      <vt:lpstr>Aptos</vt:lpstr>
      <vt:lpstr>Poppins Bold</vt:lpstr>
      <vt:lpstr>Open Sans</vt:lpstr>
      <vt:lpstr>Poppins Ultra-Bold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Palestrante</dc:title>
  <dc:creator>Linda</dc:creator>
  <cp:lastModifiedBy>Linda Glayce</cp:lastModifiedBy>
  <cp:revision>5</cp:revision>
  <dcterms:created xsi:type="dcterms:W3CDTF">2006-08-16T00:00:00Z</dcterms:created>
  <dcterms:modified xsi:type="dcterms:W3CDTF">2024-04-12T19:50:10Z</dcterms:modified>
  <dc:identifier>DAF_blFRh-U</dc:identifier>
</cp:coreProperties>
</file>