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78" r:id="rId7"/>
    <p:sldId id="271" r:id="rId8"/>
    <p:sldId id="272" r:id="rId9"/>
    <p:sldId id="273" r:id="rId10"/>
    <p:sldId id="274" r:id="rId11"/>
    <p:sldId id="280" r:id="rId12"/>
    <p:sldId id="275" r:id="rId13"/>
    <p:sldId id="277" r:id="rId14"/>
  </p:sldIdLst>
  <p:sldSz cx="18288000" cy="10287000"/>
  <p:notesSz cx="6858000" cy="9144000"/>
  <p:embeddedFontLst>
    <p:embeddedFont>
      <p:font typeface="Aptos Narrow" panose="020B0004020202020204" pitchFamily="34" charset="0"/>
      <p:regular r:id="rId15"/>
      <p:bold r:id="rId16"/>
      <p:italic r:id="rId17"/>
      <p:boldItalic r:id="rId18"/>
    </p:embeddedFont>
    <p:embeddedFont>
      <p:font typeface="League Spartan" panose="020B0604020202020204" charset="0"/>
      <p:regular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Extra Bold" panose="020B0604020202020204" charset="0"/>
      <p:regular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  <p:embeddedFont>
      <p:font typeface="Poppins Medium" panose="00000600000000000000" pitchFamily="2" charset="0"/>
      <p:regular r:id="rId29"/>
      <p:italic r:id="rId30"/>
    </p:embeddedFont>
    <p:embeddedFont>
      <p:font typeface="Poppins Ultra-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FF87"/>
    <a:srgbClr val="89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1DD353-9C33-4812-95F9-730E98349FE9}" v="27" dt="2024-04-12T13:31:37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5.svg"/><Relationship Id="rId5" Type="http://schemas.openxmlformats.org/officeDocument/2006/relationships/image" Target="../media/image21.svg"/><Relationship Id="rId15" Type="http://schemas.openxmlformats.org/officeDocument/2006/relationships/image" Target="../media/image26.pn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9189279" y="-2673773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1876392" y="7419764"/>
            <a:ext cx="1823236" cy="960487"/>
            <a:chOff x="0" y="0"/>
            <a:chExt cx="2430981" cy="128065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0981" cy="1280650"/>
              <a:chOff x="0" y="0"/>
              <a:chExt cx="480194" cy="2529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0194" cy="252968"/>
              </a:xfrm>
              <a:custGeom>
                <a:avLst/>
                <a:gdLst/>
                <a:ahLst/>
                <a:cxnLst/>
                <a:rect l="l" t="t" r="r" b="b"/>
                <a:pathLst>
                  <a:path w="480194" h="252968">
                    <a:moveTo>
                      <a:pt x="126484" y="0"/>
                    </a:moveTo>
                    <a:lnTo>
                      <a:pt x="353710" y="0"/>
                    </a:lnTo>
                    <a:cubicBezTo>
                      <a:pt x="387256" y="0"/>
                      <a:pt x="419427" y="13326"/>
                      <a:pt x="443148" y="37046"/>
                    </a:cubicBezTo>
                    <a:cubicBezTo>
                      <a:pt x="466868" y="60767"/>
                      <a:pt x="480194" y="92938"/>
                      <a:pt x="480194" y="126484"/>
                    </a:cubicBezTo>
                    <a:lnTo>
                      <a:pt x="480194" y="126484"/>
                    </a:lnTo>
                    <a:cubicBezTo>
                      <a:pt x="480194" y="160030"/>
                      <a:pt x="466868" y="192201"/>
                      <a:pt x="443148" y="215922"/>
                    </a:cubicBezTo>
                    <a:cubicBezTo>
                      <a:pt x="419427" y="239642"/>
                      <a:pt x="387256" y="252968"/>
                      <a:pt x="353710" y="252968"/>
                    </a:cubicBezTo>
                    <a:lnTo>
                      <a:pt x="126484" y="252968"/>
                    </a:lnTo>
                    <a:cubicBezTo>
                      <a:pt x="92938" y="252968"/>
                      <a:pt x="60767" y="239642"/>
                      <a:pt x="37046" y="215922"/>
                    </a:cubicBezTo>
                    <a:cubicBezTo>
                      <a:pt x="13326" y="192201"/>
                      <a:pt x="0" y="160030"/>
                      <a:pt x="0" y="126484"/>
                    </a:cubicBezTo>
                    <a:lnTo>
                      <a:pt x="0" y="126484"/>
                    </a:lnTo>
                    <a:cubicBezTo>
                      <a:pt x="0" y="92938"/>
                      <a:pt x="13326" y="60767"/>
                      <a:pt x="37046" y="37046"/>
                    </a:cubicBezTo>
                    <a:cubicBezTo>
                      <a:pt x="60767" y="13326"/>
                      <a:pt x="92938" y="0"/>
                      <a:pt x="1264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80194" cy="2910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550346" y="344886"/>
              <a:ext cx="1315720" cy="590878"/>
            </a:xfrm>
            <a:custGeom>
              <a:avLst/>
              <a:gdLst/>
              <a:ahLst/>
              <a:cxnLst/>
              <a:rect l="l" t="t" r="r" b="b"/>
              <a:pathLst>
                <a:path w="1315720" h="590878">
                  <a:moveTo>
                    <a:pt x="0" y="0"/>
                  </a:moveTo>
                  <a:lnTo>
                    <a:pt x="1315719" y="0"/>
                  </a:lnTo>
                  <a:lnTo>
                    <a:pt x="1315719" y="590878"/>
                  </a:lnTo>
                  <a:lnTo>
                    <a:pt x="0" y="590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3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989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5819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 descr="Logotipo, nome da empresa&#10;&#10;Descrição gerada automaticamente">
            <a:extLst>
              <a:ext uri="{FF2B5EF4-FFF2-40B4-BE49-F238E27FC236}">
                <a16:creationId xmlns:a16="http://schemas.microsoft.com/office/drawing/2014/main" id="{8F23EEA6-A87B-BDE9-B193-10FD4E6B34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1852"/>
            <a:ext cx="9144000" cy="49560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0491688" y="2823406"/>
            <a:ext cx="6500912" cy="4581965"/>
            <a:chOff x="0" y="0"/>
            <a:chExt cx="1600108" cy="12714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00108" cy="1271419"/>
            </a:xfrm>
            <a:custGeom>
              <a:avLst/>
              <a:gdLst/>
              <a:ahLst/>
              <a:cxnLst/>
              <a:rect l="l" t="t" r="r" b="b"/>
              <a:pathLst>
                <a:path w="1600108" h="1271419">
                  <a:moveTo>
                    <a:pt x="68471" y="0"/>
                  </a:moveTo>
                  <a:lnTo>
                    <a:pt x="1531637" y="0"/>
                  </a:lnTo>
                  <a:cubicBezTo>
                    <a:pt x="1549796" y="0"/>
                    <a:pt x="1567212" y="7214"/>
                    <a:pt x="1580053" y="20055"/>
                  </a:cubicBezTo>
                  <a:cubicBezTo>
                    <a:pt x="1592894" y="32895"/>
                    <a:pt x="1600108" y="50311"/>
                    <a:pt x="1600108" y="68471"/>
                  </a:cubicBezTo>
                  <a:lnTo>
                    <a:pt x="1600108" y="1202948"/>
                  </a:lnTo>
                  <a:cubicBezTo>
                    <a:pt x="1600108" y="1221107"/>
                    <a:pt x="1592894" y="1238523"/>
                    <a:pt x="1580053" y="1251364"/>
                  </a:cubicBezTo>
                  <a:cubicBezTo>
                    <a:pt x="1567212" y="1264205"/>
                    <a:pt x="1549796" y="1271419"/>
                    <a:pt x="1531637" y="1271419"/>
                  </a:cubicBezTo>
                  <a:lnTo>
                    <a:pt x="68471" y="1271419"/>
                  </a:lnTo>
                  <a:cubicBezTo>
                    <a:pt x="50311" y="1271419"/>
                    <a:pt x="32895" y="1264205"/>
                    <a:pt x="20055" y="1251364"/>
                  </a:cubicBezTo>
                  <a:cubicBezTo>
                    <a:pt x="7214" y="1238523"/>
                    <a:pt x="0" y="1221107"/>
                    <a:pt x="0" y="1202948"/>
                  </a:cubicBezTo>
                  <a:lnTo>
                    <a:pt x="0" y="68471"/>
                  </a:lnTo>
                  <a:cubicBezTo>
                    <a:pt x="0" y="50311"/>
                    <a:pt x="7214" y="32895"/>
                    <a:pt x="20055" y="20055"/>
                  </a:cubicBezTo>
                  <a:cubicBezTo>
                    <a:pt x="32895" y="7214"/>
                    <a:pt x="50311" y="0"/>
                    <a:pt x="68471" y="0"/>
                  </a:cubicBezTo>
                  <a:close/>
                </a:path>
              </a:pathLst>
            </a:custGeom>
            <a:solidFill>
              <a:srgbClr val="89FFDB">
                <a:alpha val="6667"/>
              </a:srgbClr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600108" cy="1309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1022061" y="3527691"/>
            <a:ext cx="5665738" cy="3231618"/>
            <a:chOff x="0" y="0"/>
            <a:chExt cx="7554317" cy="4308824"/>
          </a:xfrm>
        </p:grpSpPr>
        <p:sp>
          <p:nvSpPr>
            <p:cNvPr id="3" name="Freeform 3"/>
            <p:cNvSpPr/>
            <p:nvPr/>
          </p:nvSpPr>
          <p:spPr>
            <a:xfrm>
              <a:off x="0" y="1175661"/>
              <a:ext cx="783028" cy="783028"/>
            </a:xfrm>
            <a:custGeom>
              <a:avLst/>
              <a:gdLst/>
              <a:ahLst/>
              <a:cxnLst/>
              <a:rect l="l" t="t" r="r" b="b"/>
              <a:pathLst>
                <a:path w="783028" h="783028">
                  <a:moveTo>
                    <a:pt x="0" y="0"/>
                  </a:moveTo>
                  <a:lnTo>
                    <a:pt x="783028" y="0"/>
                  </a:lnTo>
                  <a:lnTo>
                    <a:pt x="783028" y="783028"/>
                  </a:lnTo>
                  <a:lnTo>
                    <a:pt x="0" y="783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23509" y="3549305"/>
              <a:ext cx="759519" cy="759519"/>
            </a:xfrm>
            <a:custGeom>
              <a:avLst/>
              <a:gdLst/>
              <a:ahLst/>
              <a:cxnLst/>
              <a:rect l="l" t="t" r="r" b="b"/>
              <a:pathLst>
                <a:path w="759519" h="759519">
                  <a:moveTo>
                    <a:pt x="0" y="0"/>
                  </a:moveTo>
                  <a:lnTo>
                    <a:pt x="759519" y="0"/>
                  </a:lnTo>
                  <a:lnTo>
                    <a:pt x="759519" y="759519"/>
                  </a:lnTo>
                  <a:lnTo>
                    <a:pt x="0" y="75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23509" y="2446903"/>
              <a:ext cx="759519" cy="584139"/>
            </a:xfrm>
            <a:custGeom>
              <a:avLst/>
              <a:gdLst/>
              <a:ahLst/>
              <a:cxnLst/>
              <a:rect l="l" t="t" r="r" b="b"/>
              <a:pathLst>
                <a:path w="759519" h="584139">
                  <a:moveTo>
                    <a:pt x="0" y="0"/>
                  </a:moveTo>
                  <a:lnTo>
                    <a:pt x="759519" y="0"/>
                  </a:lnTo>
                  <a:lnTo>
                    <a:pt x="759519" y="584139"/>
                  </a:lnTo>
                  <a:lnTo>
                    <a:pt x="0" y="584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80062" y="0"/>
              <a:ext cx="622904" cy="773357"/>
            </a:xfrm>
            <a:custGeom>
              <a:avLst/>
              <a:gdLst/>
              <a:ahLst/>
              <a:cxnLst/>
              <a:rect l="l" t="t" r="r" b="b"/>
              <a:pathLst>
                <a:path w="622904" h="773357">
                  <a:moveTo>
                    <a:pt x="0" y="0"/>
                  </a:moveTo>
                  <a:lnTo>
                    <a:pt x="622904" y="0"/>
                  </a:lnTo>
                  <a:lnTo>
                    <a:pt x="622904" y="773357"/>
                  </a:lnTo>
                  <a:lnTo>
                    <a:pt x="0" y="773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21115" y="74088"/>
              <a:ext cx="4504404" cy="5509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FFFFFF">
                      <a:alpha val="64706"/>
                    </a:srgbClr>
                  </a:solidFill>
                  <a:latin typeface="Poppins"/>
                </a:rPr>
                <a:t>@gridinvestimentos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21115" y="1233508"/>
              <a:ext cx="5993189" cy="550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FFFFFF">
                      <a:alpha val="64706"/>
                    </a:srgbClr>
                  </a:solidFill>
                  <a:latin typeface="Poppins"/>
                </a:rPr>
                <a:t>www.gridinvestimentos.com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21113" y="2392928"/>
              <a:ext cx="6333204" cy="5509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FFFFFF">
                      <a:alpha val="64706"/>
                    </a:srgbClr>
                  </a:solidFill>
                  <a:latin typeface="Poppins"/>
                </a:rPr>
                <a:t>pedro@gridinvestimentos.com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21115" y="3609741"/>
              <a:ext cx="4081102" cy="550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FFFFFF">
                      <a:alpha val="64706"/>
                    </a:srgbClr>
                  </a:solidFill>
                  <a:latin typeface="Poppins"/>
                </a:rPr>
                <a:t>(15) 98110-3333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827005" y="5581920"/>
            <a:ext cx="9682760" cy="9682760"/>
          </a:xfrm>
          <a:custGeom>
            <a:avLst/>
            <a:gdLst/>
            <a:ahLst/>
            <a:cxnLst/>
            <a:rect l="l" t="t" r="r" b="b"/>
            <a:pathLst>
              <a:path w="9682760" h="9682760">
                <a:moveTo>
                  <a:pt x="0" y="0"/>
                </a:moveTo>
                <a:lnTo>
                  <a:pt x="9682759" y="0"/>
                </a:lnTo>
                <a:lnTo>
                  <a:pt x="9682759" y="9682760"/>
                </a:lnTo>
                <a:lnTo>
                  <a:pt x="0" y="9682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028700" y="-1352220"/>
            <a:ext cx="3537731" cy="3537731"/>
          </a:xfrm>
          <a:custGeom>
            <a:avLst/>
            <a:gdLst/>
            <a:ahLst/>
            <a:cxnLst/>
            <a:rect l="l" t="t" r="r" b="b"/>
            <a:pathLst>
              <a:path w="3537731" h="3537731">
                <a:moveTo>
                  <a:pt x="0" y="0"/>
                </a:moveTo>
                <a:lnTo>
                  <a:pt x="3537731" y="0"/>
                </a:lnTo>
                <a:lnTo>
                  <a:pt x="3537731" y="3537731"/>
                </a:lnTo>
                <a:lnTo>
                  <a:pt x="0" y="35377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1983505" y="3808730"/>
            <a:ext cx="7363963" cy="266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 dirty="0">
                <a:solidFill>
                  <a:srgbClr val="FFFFFF"/>
                </a:solidFill>
                <a:latin typeface="Poppins Ultra-Bold"/>
              </a:rPr>
              <a:t>Entre</a:t>
            </a:r>
          </a:p>
          <a:p>
            <a:pPr>
              <a:lnSpc>
                <a:spcPts val="10120"/>
              </a:lnSpc>
            </a:pPr>
            <a:r>
              <a:rPr lang="en-US" sz="9200" spc="-230" dirty="0" err="1">
                <a:solidFill>
                  <a:srgbClr val="FFFFFF"/>
                </a:solidFill>
                <a:latin typeface="Poppins Ultra-Bold"/>
              </a:rPr>
              <a:t>em</a:t>
            </a:r>
            <a:r>
              <a:rPr lang="en-US" sz="9200" spc="-230" dirty="0">
                <a:solidFill>
                  <a:srgbClr val="FFFFFF"/>
                </a:solidFill>
                <a:latin typeface="Poppins Ultra-Bold"/>
              </a:rPr>
              <a:t> </a:t>
            </a:r>
            <a:r>
              <a:rPr lang="en-US" sz="9200" spc="-230" dirty="0" err="1">
                <a:solidFill>
                  <a:srgbClr val="FFFFFF"/>
                </a:solidFill>
                <a:latin typeface="Poppins Ultra-Bold"/>
              </a:rPr>
              <a:t>Contato</a:t>
            </a:r>
            <a:r>
              <a:rPr lang="en-US" sz="9200" spc="-230" dirty="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28700" y="9330033"/>
            <a:ext cx="1947019" cy="231158"/>
            <a:chOff x="0" y="0"/>
            <a:chExt cx="2648467" cy="3144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25882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40250" y="9308041"/>
            <a:ext cx="1923919" cy="234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"/>
              </a:lnSpc>
            </a:pPr>
            <a:r>
              <a:rPr lang="en-US" sz="657" spc="-13">
                <a:solidFill>
                  <a:srgbClr val="050A30">
                    <a:alpha val="25882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52089" y="9542141"/>
            <a:ext cx="900241" cy="10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1"/>
              </a:lnSpc>
            </a:pPr>
            <a:r>
              <a:rPr lang="en-US" sz="572">
                <a:solidFill>
                  <a:srgbClr val="FFFFFF">
                    <a:alpha val="25882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21" name="Freeform 21"/>
          <p:cNvSpPr/>
          <p:nvPr/>
        </p:nvSpPr>
        <p:spPr>
          <a:xfrm>
            <a:off x="2310318" y="8097520"/>
            <a:ext cx="605089" cy="562445"/>
          </a:xfrm>
          <a:custGeom>
            <a:avLst/>
            <a:gdLst/>
            <a:ahLst/>
            <a:cxnLst/>
            <a:rect l="l" t="t" r="r" b="b"/>
            <a:pathLst>
              <a:path w="605089" h="562445">
                <a:moveTo>
                  <a:pt x="0" y="0"/>
                </a:moveTo>
                <a:lnTo>
                  <a:pt x="605090" y="0"/>
                </a:lnTo>
                <a:lnTo>
                  <a:pt x="605090" y="562445"/>
                </a:lnTo>
                <a:lnTo>
                  <a:pt x="0" y="5624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26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TextBox 22"/>
          <p:cNvSpPr txBox="1"/>
          <p:nvPr/>
        </p:nvSpPr>
        <p:spPr>
          <a:xfrm>
            <a:off x="1028700" y="8284729"/>
            <a:ext cx="1947019" cy="43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2"/>
              </a:lnSpc>
            </a:pPr>
            <a:r>
              <a:rPr lang="en-US" sz="2509">
                <a:solidFill>
                  <a:srgbClr val="0EFEC1">
                    <a:alpha val="25882"/>
                  </a:srgbClr>
                </a:solidFill>
                <a:latin typeface="Open Sans Extra Bold"/>
              </a:rPr>
              <a:t>SEMINÁ</a:t>
            </a:r>
            <a:r>
              <a:rPr lang="en-US" sz="2509">
                <a:solidFill>
                  <a:srgbClr val="FFFFFF">
                    <a:alpha val="25882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8621865"/>
            <a:ext cx="1947019" cy="33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7"/>
              </a:lnSpc>
            </a:pPr>
            <a:r>
              <a:rPr lang="en-US" sz="1926">
                <a:solidFill>
                  <a:srgbClr val="0EFEC1">
                    <a:alpha val="25882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8896275"/>
            <a:ext cx="1947019" cy="44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3"/>
              </a:lnSpc>
            </a:pPr>
            <a:r>
              <a:rPr lang="en-US" sz="2516">
                <a:solidFill>
                  <a:srgbClr val="FFFFFF">
                    <a:alpha val="25882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25" name="Freeform 25"/>
          <p:cNvSpPr/>
          <p:nvPr/>
        </p:nvSpPr>
        <p:spPr>
          <a:xfrm>
            <a:off x="3148049" y="8258148"/>
            <a:ext cx="1942565" cy="1390553"/>
          </a:xfrm>
          <a:custGeom>
            <a:avLst/>
            <a:gdLst/>
            <a:ahLst/>
            <a:cxnLst/>
            <a:rect l="l" t="t" r="r" b="b"/>
            <a:pathLst>
              <a:path w="1942565" h="1390553">
                <a:moveTo>
                  <a:pt x="0" y="0"/>
                </a:moveTo>
                <a:lnTo>
                  <a:pt x="1942565" y="0"/>
                </a:lnTo>
                <a:lnTo>
                  <a:pt x="1942565" y="1390553"/>
                </a:lnTo>
                <a:lnTo>
                  <a:pt x="0" y="13905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1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7" name="Imagem 26" descr="Logotipo, nome da empresa&#10;&#10;Descrição gerada automaticamente">
            <a:extLst>
              <a:ext uri="{FF2B5EF4-FFF2-40B4-BE49-F238E27FC236}">
                <a16:creationId xmlns:a16="http://schemas.microsoft.com/office/drawing/2014/main" id="{AD452FE0-2948-B9AC-7DEE-FC74742076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504" y="7589932"/>
            <a:ext cx="4419600" cy="23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0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9189279" y="-2673773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1876392" y="7419764"/>
            <a:ext cx="1823236" cy="960487"/>
            <a:chOff x="0" y="0"/>
            <a:chExt cx="2430981" cy="128065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0981" cy="1280650"/>
              <a:chOff x="0" y="0"/>
              <a:chExt cx="480194" cy="2529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0194" cy="252968"/>
              </a:xfrm>
              <a:custGeom>
                <a:avLst/>
                <a:gdLst/>
                <a:ahLst/>
                <a:cxnLst/>
                <a:rect l="l" t="t" r="r" b="b"/>
                <a:pathLst>
                  <a:path w="480194" h="252968">
                    <a:moveTo>
                      <a:pt x="126484" y="0"/>
                    </a:moveTo>
                    <a:lnTo>
                      <a:pt x="353710" y="0"/>
                    </a:lnTo>
                    <a:cubicBezTo>
                      <a:pt x="387256" y="0"/>
                      <a:pt x="419427" y="13326"/>
                      <a:pt x="443148" y="37046"/>
                    </a:cubicBezTo>
                    <a:cubicBezTo>
                      <a:pt x="466868" y="60767"/>
                      <a:pt x="480194" y="92938"/>
                      <a:pt x="480194" y="126484"/>
                    </a:cubicBezTo>
                    <a:lnTo>
                      <a:pt x="480194" y="126484"/>
                    </a:lnTo>
                    <a:cubicBezTo>
                      <a:pt x="480194" y="160030"/>
                      <a:pt x="466868" y="192201"/>
                      <a:pt x="443148" y="215922"/>
                    </a:cubicBezTo>
                    <a:cubicBezTo>
                      <a:pt x="419427" y="239642"/>
                      <a:pt x="387256" y="252968"/>
                      <a:pt x="353710" y="252968"/>
                    </a:cubicBezTo>
                    <a:lnTo>
                      <a:pt x="126484" y="252968"/>
                    </a:lnTo>
                    <a:cubicBezTo>
                      <a:pt x="92938" y="252968"/>
                      <a:pt x="60767" y="239642"/>
                      <a:pt x="37046" y="215922"/>
                    </a:cubicBezTo>
                    <a:cubicBezTo>
                      <a:pt x="13326" y="192201"/>
                      <a:pt x="0" y="160030"/>
                      <a:pt x="0" y="126484"/>
                    </a:cubicBezTo>
                    <a:lnTo>
                      <a:pt x="0" y="126484"/>
                    </a:lnTo>
                    <a:cubicBezTo>
                      <a:pt x="0" y="92938"/>
                      <a:pt x="13326" y="60767"/>
                      <a:pt x="37046" y="37046"/>
                    </a:cubicBezTo>
                    <a:cubicBezTo>
                      <a:pt x="60767" y="13326"/>
                      <a:pt x="92938" y="0"/>
                      <a:pt x="1264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80194" cy="2910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550346" y="344886"/>
              <a:ext cx="1315720" cy="590878"/>
            </a:xfrm>
            <a:custGeom>
              <a:avLst/>
              <a:gdLst/>
              <a:ahLst/>
              <a:cxnLst/>
              <a:rect l="l" t="t" r="r" b="b"/>
              <a:pathLst>
                <a:path w="1315720" h="590878">
                  <a:moveTo>
                    <a:pt x="0" y="0"/>
                  </a:moveTo>
                  <a:lnTo>
                    <a:pt x="1315719" y="0"/>
                  </a:lnTo>
                  <a:lnTo>
                    <a:pt x="1315719" y="590878"/>
                  </a:lnTo>
                  <a:lnTo>
                    <a:pt x="0" y="590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3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3151981" y="6786340"/>
            <a:ext cx="4515644" cy="989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5819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76392" y="2616658"/>
            <a:ext cx="7925404" cy="3892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 dirty="0" err="1">
                <a:solidFill>
                  <a:srgbClr val="FFFFFF"/>
                </a:solidFill>
                <a:latin typeface="Poppins Ultra-Bold"/>
              </a:rPr>
              <a:t>Investimento</a:t>
            </a:r>
            <a:r>
              <a:rPr lang="en-US" sz="9200" spc="-230" dirty="0">
                <a:solidFill>
                  <a:srgbClr val="FFFFFF"/>
                </a:solidFill>
                <a:latin typeface="Poppins Ultra-Bold"/>
              </a:rPr>
              <a:t> no Exterior e BDR</a:t>
            </a:r>
            <a:endParaRPr lang="en-US" sz="9200" spc="-230" dirty="0">
              <a:solidFill>
                <a:srgbClr val="89FFDB"/>
              </a:solidFill>
              <a:latin typeface="Poppins Ultra-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876392" y="1906749"/>
            <a:ext cx="4697936" cy="425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spc="375" dirty="0">
                <a:solidFill>
                  <a:srgbClr val="89FFDB"/>
                </a:solidFill>
                <a:latin typeface="Poppins"/>
              </a:rPr>
              <a:t>Palestra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al Economic Outlook in the Coming Years and Decade">
            <a:extLst>
              <a:ext uri="{FF2B5EF4-FFF2-40B4-BE49-F238E27FC236}">
                <a16:creationId xmlns:a16="http://schemas.microsoft.com/office/drawing/2014/main" id="{9FB24C76-6244-8BF6-9D0C-EB51B4942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2"/>
          <a:stretch/>
        </p:blipFill>
        <p:spPr bwMode="auto">
          <a:xfrm>
            <a:off x="-38100" y="0"/>
            <a:ext cx="18326100" cy="1025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1"/>
          <p:cNvSpPr/>
          <p:nvPr/>
        </p:nvSpPr>
        <p:spPr>
          <a:xfrm>
            <a:off x="10827005" y="5581920"/>
            <a:ext cx="9682760" cy="9682760"/>
          </a:xfrm>
          <a:custGeom>
            <a:avLst/>
            <a:gdLst/>
            <a:ahLst/>
            <a:cxnLst/>
            <a:rect l="l" t="t" r="r" b="b"/>
            <a:pathLst>
              <a:path w="9682760" h="9682760">
                <a:moveTo>
                  <a:pt x="0" y="0"/>
                </a:moveTo>
                <a:lnTo>
                  <a:pt x="9682759" y="0"/>
                </a:lnTo>
                <a:lnTo>
                  <a:pt x="9682759" y="9682760"/>
                </a:lnTo>
                <a:lnTo>
                  <a:pt x="0" y="96827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2" name="Freeform 12"/>
          <p:cNvSpPr/>
          <p:nvPr/>
        </p:nvSpPr>
        <p:spPr>
          <a:xfrm>
            <a:off x="1028700" y="-1352220"/>
            <a:ext cx="3537731" cy="3537731"/>
          </a:xfrm>
          <a:custGeom>
            <a:avLst/>
            <a:gdLst/>
            <a:ahLst/>
            <a:cxnLst/>
            <a:rect l="l" t="t" r="r" b="b"/>
            <a:pathLst>
              <a:path w="3537731" h="3537731">
                <a:moveTo>
                  <a:pt x="0" y="0"/>
                </a:moveTo>
                <a:lnTo>
                  <a:pt x="3537731" y="0"/>
                </a:lnTo>
                <a:lnTo>
                  <a:pt x="3537731" y="3537731"/>
                </a:lnTo>
                <a:lnTo>
                  <a:pt x="0" y="35377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7" name="Group 17"/>
          <p:cNvGrpSpPr/>
          <p:nvPr/>
        </p:nvGrpSpPr>
        <p:grpSpPr>
          <a:xfrm>
            <a:off x="1028700" y="9330033"/>
            <a:ext cx="1947019" cy="231158"/>
            <a:chOff x="0" y="0"/>
            <a:chExt cx="2648467" cy="3144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25882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40250" y="9308041"/>
            <a:ext cx="1923919" cy="234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"/>
              </a:lnSpc>
            </a:pPr>
            <a:r>
              <a:rPr lang="en-US" sz="657" spc="-13">
                <a:solidFill>
                  <a:srgbClr val="050A30">
                    <a:alpha val="25882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52089" y="9542141"/>
            <a:ext cx="900241" cy="10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1"/>
              </a:lnSpc>
            </a:pPr>
            <a:r>
              <a:rPr lang="en-US" sz="572">
                <a:solidFill>
                  <a:srgbClr val="FFFFFF">
                    <a:alpha val="25882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21" name="Freeform 21"/>
          <p:cNvSpPr/>
          <p:nvPr/>
        </p:nvSpPr>
        <p:spPr>
          <a:xfrm>
            <a:off x="2310318" y="8097520"/>
            <a:ext cx="605089" cy="562445"/>
          </a:xfrm>
          <a:custGeom>
            <a:avLst/>
            <a:gdLst/>
            <a:ahLst/>
            <a:cxnLst/>
            <a:rect l="l" t="t" r="r" b="b"/>
            <a:pathLst>
              <a:path w="605089" h="562445">
                <a:moveTo>
                  <a:pt x="0" y="0"/>
                </a:moveTo>
                <a:lnTo>
                  <a:pt x="605090" y="0"/>
                </a:lnTo>
                <a:lnTo>
                  <a:pt x="605090" y="562445"/>
                </a:lnTo>
                <a:lnTo>
                  <a:pt x="0" y="562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6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TextBox 22"/>
          <p:cNvSpPr txBox="1"/>
          <p:nvPr/>
        </p:nvSpPr>
        <p:spPr>
          <a:xfrm>
            <a:off x="1028700" y="8284729"/>
            <a:ext cx="1947019" cy="43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2"/>
              </a:lnSpc>
            </a:pPr>
            <a:r>
              <a:rPr lang="en-US" sz="2509" dirty="0">
                <a:solidFill>
                  <a:srgbClr val="0EFEC1">
                    <a:alpha val="25882"/>
                  </a:srgbClr>
                </a:solidFill>
                <a:latin typeface="Open Sans Extra Bold"/>
              </a:rPr>
              <a:t>SEMINÁ</a:t>
            </a:r>
            <a:r>
              <a:rPr lang="en-US" sz="2509" dirty="0">
                <a:solidFill>
                  <a:srgbClr val="FFFFFF">
                    <a:alpha val="25882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8621865"/>
            <a:ext cx="1947019" cy="33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7"/>
              </a:lnSpc>
            </a:pPr>
            <a:r>
              <a:rPr lang="en-US" sz="1926">
                <a:solidFill>
                  <a:srgbClr val="0EFEC1">
                    <a:alpha val="25882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8896275"/>
            <a:ext cx="1947019" cy="44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3"/>
              </a:lnSpc>
            </a:pPr>
            <a:r>
              <a:rPr lang="en-US" sz="2516">
                <a:solidFill>
                  <a:srgbClr val="FFFFFF">
                    <a:alpha val="25882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25" name="Freeform 25"/>
          <p:cNvSpPr/>
          <p:nvPr/>
        </p:nvSpPr>
        <p:spPr>
          <a:xfrm>
            <a:off x="3148049" y="8258148"/>
            <a:ext cx="1942565" cy="1390553"/>
          </a:xfrm>
          <a:custGeom>
            <a:avLst/>
            <a:gdLst/>
            <a:ahLst/>
            <a:cxnLst/>
            <a:rect l="l" t="t" r="r" b="b"/>
            <a:pathLst>
              <a:path w="1942565" h="1390553">
                <a:moveTo>
                  <a:pt x="0" y="0"/>
                </a:moveTo>
                <a:lnTo>
                  <a:pt x="1942565" y="0"/>
                </a:lnTo>
                <a:lnTo>
                  <a:pt x="1942565" y="1390553"/>
                </a:lnTo>
                <a:lnTo>
                  <a:pt x="0" y="13905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1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F6D31A5F-1B09-2A3E-37C3-2C7100A9ACF3}"/>
              </a:ext>
            </a:extLst>
          </p:cNvPr>
          <p:cNvSpPr txBox="1"/>
          <p:nvPr/>
        </p:nvSpPr>
        <p:spPr>
          <a:xfrm>
            <a:off x="2781299" y="3515030"/>
            <a:ext cx="12687302" cy="3777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120"/>
              </a:lnSpc>
            </a:pPr>
            <a:r>
              <a:rPr lang="pt-BR" sz="6000" spc="-230" dirty="0">
                <a:solidFill>
                  <a:srgbClr val="FFFFFF"/>
                </a:solidFill>
                <a:latin typeface="Poppins Ultra-Bold"/>
              </a:rPr>
              <a:t>Por que precisamos diversificar nosso portfólio utilizando fundos de  </a:t>
            </a:r>
            <a:r>
              <a:rPr lang="pt-BR" sz="6000" spc="-230" dirty="0">
                <a:solidFill>
                  <a:srgbClr val="89FFDB"/>
                </a:solidFill>
                <a:latin typeface="Poppins Ultra-Bold"/>
              </a:rPr>
              <a:t>investimentos no Exterior </a:t>
            </a:r>
            <a:r>
              <a:rPr lang="en-US" sz="6000" spc="-230" dirty="0">
                <a:solidFill>
                  <a:schemeClr val="bg1"/>
                </a:solidFill>
                <a:latin typeface="Poppins Ultra-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382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938662" y="-1071754"/>
            <a:ext cx="12080440" cy="12080440"/>
          </a:xfrm>
          <a:custGeom>
            <a:avLst/>
            <a:gdLst/>
            <a:ahLst/>
            <a:cxnLst/>
            <a:rect l="l" t="t" r="r" b="b"/>
            <a:pathLst>
              <a:path w="12080440" h="12080440">
                <a:moveTo>
                  <a:pt x="0" y="0"/>
                </a:moveTo>
                <a:lnTo>
                  <a:pt x="12080439" y="0"/>
                </a:lnTo>
                <a:lnTo>
                  <a:pt x="12080439" y="12080440"/>
                </a:lnTo>
                <a:lnTo>
                  <a:pt x="0" y="12080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1028700" y="1028700"/>
            <a:ext cx="14516100" cy="1301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 dirty="0">
                <a:solidFill>
                  <a:srgbClr val="FFFFFF"/>
                </a:solidFill>
                <a:latin typeface="Poppins Ultra-Bold"/>
              </a:rPr>
              <a:t>Mercado Internacional</a:t>
            </a:r>
            <a:r>
              <a:rPr lang="en-US" sz="9200" spc="-230" dirty="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BA93B42C-DA97-E4E7-E8B0-C2D79D452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94051"/>
              </p:ext>
            </p:extLst>
          </p:nvPr>
        </p:nvGraphicFramePr>
        <p:xfrm>
          <a:off x="9144001" y="2386470"/>
          <a:ext cx="8229600" cy="7735220"/>
        </p:xfrm>
        <a:graphic>
          <a:graphicData uri="http://schemas.openxmlformats.org/drawingml/2006/table">
            <a:tbl>
              <a:tblPr/>
              <a:tblGrid>
                <a:gridCol w="990599">
                  <a:extLst>
                    <a:ext uri="{9D8B030D-6E8A-4147-A177-3AD203B41FA5}">
                      <a16:colId xmlns:a16="http://schemas.microsoft.com/office/drawing/2014/main" val="1343918138"/>
                    </a:ext>
                  </a:extLst>
                </a:gridCol>
                <a:gridCol w="3531737">
                  <a:extLst>
                    <a:ext uri="{9D8B030D-6E8A-4147-A177-3AD203B41FA5}">
                      <a16:colId xmlns:a16="http://schemas.microsoft.com/office/drawing/2014/main" val="1005177699"/>
                    </a:ext>
                  </a:extLst>
                </a:gridCol>
                <a:gridCol w="2650250">
                  <a:extLst>
                    <a:ext uri="{9D8B030D-6E8A-4147-A177-3AD203B41FA5}">
                      <a16:colId xmlns:a16="http://schemas.microsoft.com/office/drawing/2014/main" val="2897611431"/>
                    </a:ext>
                  </a:extLst>
                </a:gridCol>
                <a:gridCol w="1057014">
                  <a:extLst>
                    <a:ext uri="{9D8B030D-6E8A-4147-A177-3AD203B41FA5}">
                      <a16:colId xmlns:a16="http://schemas.microsoft.com/office/drawing/2014/main" val="3544976907"/>
                    </a:ext>
                  </a:extLst>
                </a:gridCol>
              </a:tblGrid>
              <a:tr h="4266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Ranking Global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FF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Stock Exchange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FF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Localização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FF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Valor de Mercado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F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56428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NYSE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EUA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$25.0T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881878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Nasdaq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EUA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$21.7T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481829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Euronext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Holanda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$7.2T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724388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Shanghai Stock Exchange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$6.7T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341385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Exchange </a:t>
                      </a:r>
                      <a:r>
                        <a:rPr lang="pt-B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Group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Japão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$5.9T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306694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Shenzhen Stock Exchange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$4.5T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71169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Hong Kong </a:t>
                      </a:r>
                      <a:r>
                        <a:rPr lang="pt-B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Exchanges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Hong Kong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$4.2T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678249"/>
                  </a:ext>
                </a:extLst>
              </a:tr>
              <a:tr h="3208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National Stock Exchange of India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India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$3.5T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102204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LSE </a:t>
                      </a:r>
                      <a:r>
                        <a:rPr lang="pt-B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Group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Reino Unido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$3.4T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183844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Saudi Exchange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Arabia Saudita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$3.1T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933233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TMX </a:t>
                      </a:r>
                      <a:r>
                        <a:rPr lang="pt-B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Group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Canada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$2.9T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564885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Deutsche </a:t>
                      </a:r>
                      <a:r>
                        <a:rPr lang="pt-B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Boerse</a:t>
                      </a: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AG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Alemanhã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$2.1T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472517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SIX </a:t>
                      </a:r>
                      <a:r>
                        <a:rPr lang="pt-B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Swiss</a:t>
                      </a: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Exchange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Suiça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$2.1T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159966"/>
                  </a:ext>
                </a:extLst>
              </a:tr>
              <a:tr h="316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Nasdaq </a:t>
                      </a:r>
                      <a:r>
                        <a:rPr lang="pt-B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Nordic</a:t>
                      </a: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Baltics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Suécia, Dinamarca, Finlândia e Islândia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$2.0T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316318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Korea Exchange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Corea do Sul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$1.9T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94241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Tehran Stock Exchange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Irã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$1.7T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788686"/>
                  </a:ext>
                </a:extLst>
              </a:tr>
              <a:tr h="3734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ASX Australian Securities Exchange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Austrália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$1.7T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414804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Taiwan Stock Exchange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Taiwan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$1.6T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425275"/>
                  </a:ext>
                </a:extLst>
              </a:tr>
              <a:tr h="4665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Johannesburg Stock Exchange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África do Sul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$1.2T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068334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B3 - Brazil Stock Exchange and OTC Market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Brasil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$0.9T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00935"/>
                  </a:ext>
                </a:extLst>
              </a:tr>
              <a:tr h="3885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Abu Dhabi Securities Exchange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Abu Dhabi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$0.8T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8876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BME Spanish Exchanges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Espanha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$0.8T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637362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Singapore Exchange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Singapura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$0.6T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39230"/>
                  </a:ext>
                </a:extLst>
              </a:tr>
              <a:tr h="4665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The Stock Exchange of Thailand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Tailândia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$0.6T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884148"/>
                  </a:ext>
                </a:extLst>
              </a:tr>
              <a:tr h="2455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325" marR="6325" marT="63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Bolsa Mexicana de Valores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México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$0.5T</a:t>
                      </a:r>
                    </a:p>
                  </a:txBody>
                  <a:tcPr marL="6325" marR="6325" marT="63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165998"/>
                  </a:ext>
                </a:extLst>
              </a:tr>
            </a:tbl>
          </a:graphicData>
        </a:graphic>
      </p:graphicFrame>
      <p:pic>
        <p:nvPicPr>
          <p:cNvPr id="24" name="Imagem 23">
            <a:extLst>
              <a:ext uri="{FF2B5EF4-FFF2-40B4-BE49-F238E27FC236}">
                <a16:creationId xmlns:a16="http://schemas.microsoft.com/office/drawing/2014/main" id="{F44E5D1E-F967-10EB-FE74-D006E002A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365270"/>
            <a:ext cx="8763904" cy="77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5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938662" y="-1071754"/>
            <a:ext cx="12080440" cy="12080440"/>
          </a:xfrm>
          <a:custGeom>
            <a:avLst/>
            <a:gdLst/>
            <a:ahLst/>
            <a:cxnLst/>
            <a:rect l="l" t="t" r="r" b="b"/>
            <a:pathLst>
              <a:path w="12080440" h="12080440">
                <a:moveTo>
                  <a:pt x="0" y="0"/>
                </a:moveTo>
                <a:lnTo>
                  <a:pt x="12080439" y="0"/>
                </a:lnTo>
                <a:lnTo>
                  <a:pt x="12080439" y="12080440"/>
                </a:lnTo>
                <a:lnTo>
                  <a:pt x="0" y="12080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1028700" y="1028700"/>
            <a:ext cx="14516100" cy="1301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 dirty="0" err="1">
                <a:solidFill>
                  <a:srgbClr val="FFFFFF"/>
                </a:solidFill>
                <a:latin typeface="Poppins Ultra-Bold"/>
              </a:rPr>
              <a:t>Risco</a:t>
            </a:r>
            <a:r>
              <a:rPr lang="en-US" sz="9200" spc="-230" dirty="0">
                <a:solidFill>
                  <a:srgbClr val="FFFFFF"/>
                </a:solidFill>
                <a:latin typeface="Poppins Ultra-Bold"/>
              </a:rPr>
              <a:t> x </a:t>
            </a:r>
            <a:r>
              <a:rPr lang="en-US" sz="9200" spc="-230" dirty="0" err="1">
                <a:solidFill>
                  <a:srgbClr val="FFFFFF"/>
                </a:solidFill>
                <a:latin typeface="Poppins Ultra-Bold"/>
              </a:rPr>
              <a:t>Retorno</a:t>
            </a:r>
            <a:endParaRPr lang="en-US" sz="9200" spc="-230" dirty="0">
              <a:solidFill>
                <a:srgbClr val="89FFDB"/>
              </a:solidFill>
              <a:latin typeface="Poppins Ultra-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E1BF7F-7782-25E9-C664-95DEEA40C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044" y="2400300"/>
            <a:ext cx="15295956" cy="760483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87651D4-0272-4CA3-4B14-C24ACD07B847}"/>
              </a:ext>
            </a:extLst>
          </p:cNvPr>
          <p:cNvSpPr txBox="1"/>
          <p:nvPr/>
        </p:nvSpPr>
        <p:spPr>
          <a:xfrm>
            <a:off x="15390445" y="6743700"/>
            <a:ext cx="1221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MSCI </a:t>
            </a:r>
            <a:r>
              <a:rPr lang="pt-BR" sz="1200" dirty="0" err="1"/>
              <a:t>Brazil</a:t>
            </a:r>
            <a:endParaRPr lang="pt-BR" sz="1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CDD202-249F-C1AC-36FE-C1C85F618B22}"/>
              </a:ext>
            </a:extLst>
          </p:cNvPr>
          <p:cNvSpPr txBox="1"/>
          <p:nvPr/>
        </p:nvSpPr>
        <p:spPr>
          <a:xfrm>
            <a:off x="6248071" y="3543300"/>
            <a:ext cx="122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MSCI North </a:t>
            </a:r>
            <a:r>
              <a:rPr lang="pt-BR" sz="1200" dirty="0" err="1"/>
              <a:t>America</a:t>
            </a:r>
            <a:endParaRPr lang="pt-BR" sz="12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222FC3-87F6-A940-DC3B-7DD017CFD99D}"/>
              </a:ext>
            </a:extLst>
          </p:cNvPr>
          <p:cNvSpPr txBox="1"/>
          <p:nvPr/>
        </p:nvSpPr>
        <p:spPr>
          <a:xfrm>
            <a:off x="2170392" y="5448300"/>
            <a:ext cx="87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MSCI WORLD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D232DCB-6620-D336-05EC-AEF89C0F62A5}"/>
              </a:ext>
            </a:extLst>
          </p:cNvPr>
          <p:cNvSpPr txBox="1"/>
          <p:nvPr/>
        </p:nvSpPr>
        <p:spPr>
          <a:xfrm>
            <a:off x="4648200" y="6667500"/>
            <a:ext cx="87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MSCI </a:t>
            </a:r>
            <a:r>
              <a:rPr lang="pt-BR" sz="1200" dirty="0" err="1"/>
              <a:t>Europe</a:t>
            </a:r>
            <a:endParaRPr lang="pt-BR" sz="1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48DC79-A2A0-BD97-3C3F-A93356C35DB7}"/>
              </a:ext>
            </a:extLst>
          </p:cNvPr>
          <p:cNvSpPr txBox="1"/>
          <p:nvPr/>
        </p:nvSpPr>
        <p:spPr>
          <a:xfrm>
            <a:off x="2329450" y="6819900"/>
            <a:ext cx="79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MSCI </a:t>
            </a:r>
            <a:r>
              <a:rPr lang="pt-BR" sz="1200" dirty="0" err="1"/>
              <a:t>Emerging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6268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938662" y="-1071754"/>
            <a:ext cx="12080440" cy="12080440"/>
          </a:xfrm>
          <a:custGeom>
            <a:avLst/>
            <a:gdLst/>
            <a:ahLst/>
            <a:cxnLst/>
            <a:rect l="l" t="t" r="r" b="b"/>
            <a:pathLst>
              <a:path w="12080440" h="12080440">
                <a:moveTo>
                  <a:pt x="0" y="0"/>
                </a:moveTo>
                <a:lnTo>
                  <a:pt x="12080439" y="0"/>
                </a:lnTo>
                <a:lnTo>
                  <a:pt x="12080439" y="12080440"/>
                </a:lnTo>
                <a:lnTo>
                  <a:pt x="0" y="12080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1028700" y="1028700"/>
            <a:ext cx="14516100" cy="1301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 dirty="0" err="1">
                <a:solidFill>
                  <a:srgbClr val="FFFFFF"/>
                </a:solidFill>
                <a:latin typeface="Poppins Ultra-Bold"/>
              </a:rPr>
              <a:t>Correlação</a:t>
            </a:r>
            <a:r>
              <a:rPr lang="en-US" sz="9200" spc="-230" dirty="0">
                <a:solidFill>
                  <a:srgbClr val="FFFFFF"/>
                </a:solidFill>
                <a:latin typeface="Poppins Ultra-Bold"/>
              </a:rPr>
              <a:t> dos </a:t>
            </a:r>
            <a:r>
              <a:rPr lang="en-US" sz="9200" spc="-230" dirty="0" err="1">
                <a:solidFill>
                  <a:srgbClr val="FFFFFF"/>
                </a:solidFill>
                <a:latin typeface="Poppins Ultra-Bold"/>
              </a:rPr>
              <a:t>Retornos</a:t>
            </a:r>
            <a:endParaRPr lang="en-US" sz="9200" spc="-230" dirty="0">
              <a:solidFill>
                <a:srgbClr val="89FFDB"/>
              </a:solidFill>
              <a:latin typeface="Poppins Ultra-Bold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FCB5CB0-A809-D96C-78A2-FA2F1A9D4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256556"/>
              </p:ext>
            </p:extLst>
          </p:nvPr>
        </p:nvGraphicFramePr>
        <p:xfrm>
          <a:off x="1905000" y="3098433"/>
          <a:ext cx="14401799" cy="4090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9739">
                  <a:extLst>
                    <a:ext uri="{9D8B030D-6E8A-4147-A177-3AD203B41FA5}">
                      <a16:colId xmlns:a16="http://schemas.microsoft.com/office/drawing/2014/main" val="542913791"/>
                    </a:ext>
                  </a:extLst>
                </a:gridCol>
                <a:gridCol w="3904431">
                  <a:extLst>
                    <a:ext uri="{9D8B030D-6E8A-4147-A177-3AD203B41FA5}">
                      <a16:colId xmlns:a16="http://schemas.microsoft.com/office/drawing/2014/main" val="4197965827"/>
                    </a:ext>
                  </a:extLst>
                </a:gridCol>
                <a:gridCol w="1781946">
                  <a:extLst>
                    <a:ext uri="{9D8B030D-6E8A-4147-A177-3AD203B41FA5}">
                      <a16:colId xmlns:a16="http://schemas.microsoft.com/office/drawing/2014/main" val="2542154198"/>
                    </a:ext>
                  </a:extLst>
                </a:gridCol>
                <a:gridCol w="1556466">
                  <a:extLst>
                    <a:ext uri="{9D8B030D-6E8A-4147-A177-3AD203B41FA5}">
                      <a16:colId xmlns:a16="http://schemas.microsoft.com/office/drawing/2014/main" val="3652141791"/>
                    </a:ext>
                  </a:extLst>
                </a:gridCol>
                <a:gridCol w="1789739">
                  <a:extLst>
                    <a:ext uri="{9D8B030D-6E8A-4147-A177-3AD203B41FA5}">
                      <a16:colId xmlns:a16="http://schemas.microsoft.com/office/drawing/2014/main" val="2281397604"/>
                    </a:ext>
                  </a:extLst>
                </a:gridCol>
                <a:gridCol w="1789739">
                  <a:extLst>
                    <a:ext uri="{9D8B030D-6E8A-4147-A177-3AD203B41FA5}">
                      <a16:colId xmlns:a16="http://schemas.microsoft.com/office/drawing/2014/main" val="3311039697"/>
                    </a:ext>
                  </a:extLst>
                </a:gridCol>
                <a:gridCol w="1789739">
                  <a:extLst>
                    <a:ext uri="{9D8B030D-6E8A-4147-A177-3AD203B41FA5}">
                      <a16:colId xmlns:a16="http://schemas.microsoft.com/office/drawing/2014/main" val="2762693535"/>
                    </a:ext>
                  </a:extLst>
                </a:gridCol>
              </a:tblGrid>
              <a:tr h="6968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10 anos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368756"/>
                  </a:ext>
                </a:extLst>
              </a:tr>
              <a:tr h="696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MSCI World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FF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65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97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79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418210"/>
                  </a:ext>
                </a:extLst>
              </a:tr>
              <a:tr h="7152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MSCI </a:t>
                      </a:r>
                      <a:r>
                        <a:rPr lang="pt-BR" sz="28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Emerging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FF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65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56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63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385155"/>
                  </a:ext>
                </a:extLst>
              </a:tr>
              <a:tr h="696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MSCI </a:t>
                      </a:r>
                      <a:r>
                        <a:rPr lang="pt-BR" sz="28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Brazil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FF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rgbClr val="20FF87"/>
                          </a:solidFill>
                          <a:effectLst/>
                        </a:rPr>
                        <a:t>18</a:t>
                      </a:r>
                      <a:endParaRPr lang="pt-BR" sz="2800" b="0" i="0" u="none" strike="noStrike" dirty="0">
                        <a:solidFill>
                          <a:srgbClr val="20FF87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rgbClr val="20FF87"/>
                          </a:solidFill>
                          <a:effectLst/>
                        </a:rPr>
                        <a:t>15</a:t>
                      </a:r>
                      <a:endParaRPr lang="pt-BR" sz="2800" b="0" i="0" u="none" strike="noStrike" dirty="0">
                        <a:solidFill>
                          <a:srgbClr val="20FF87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solidFill>
                            <a:srgbClr val="20FF87"/>
                          </a:solidFill>
                          <a:effectLst/>
                        </a:rPr>
                        <a:t>100</a:t>
                      </a:r>
                      <a:endParaRPr lang="pt-BR" sz="2800" b="1" i="0" u="none" strike="noStrike" dirty="0">
                        <a:solidFill>
                          <a:srgbClr val="20FF87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rgbClr val="20FF87"/>
                          </a:solidFill>
                          <a:effectLst/>
                        </a:rPr>
                        <a:t>21</a:t>
                      </a:r>
                      <a:endParaRPr lang="pt-BR" sz="2800" b="0" i="0" u="none" strike="noStrike" dirty="0">
                        <a:solidFill>
                          <a:srgbClr val="20FF87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rgbClr val="20FF87"/>
                          </a:solidFill>
                          <a:effectLst/>
                        </a:rPr>
                        <a:t>13</a:t>
                      </a:r>
                      <a:endParaRPr lang="pt-BR" sz="2800" b="0" i="0" u="none" strike="noStrike" dirty="0">
                        <a:solidFill>
                          <a:srgbClr val="20FF87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178494"/>
                  </a:ext>
                </a:extLst>
              </a:tr>
              <a:tr h="5873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MSCI North </a:t>
                      </a:r>
                      <a:r>
                        <a:rPr lang="pt-BR" sz="28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America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FF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97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56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65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683477"/>
                  </a:ext>
                </a:extLst>
              </a:tr>
              <a:tr h="696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FF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MSCI </a:t>
                      </a:r>
                      <a:r>
                        <a:rPr lang="pt-BR" sz="28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Europe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FF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79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63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65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444155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278FC554-4E4F-784D-E73D-8DE7A6F7619D}"/>
              </a:ext>
            </a:extLst>
          </p:cNvPr>
          <p:cNvSpPr txBox="1"/>
          <p:nvPr/>
        </p:nvSpPr>
        <p:spPr>
          <a:xfrm>
            <a:off x="14249399" y="719763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Fonte: Quantum</a:t>
            </a:r>
          </a:p>
        </p:txBody>
      </p:sp>
    </p:spTree>
    <p:extLst>
      <p:ext uri="{BB962C8B-B14F-4D97-AF65-F5344CB8AC3E}">
        <p14:creationId xmlns:p14="http://schemas.microsoft.com/office/powerpoint/2010/main" val="130092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938662" y="-1071754"/>
            <a:ext cx="12080440" cy="12080440"/>
          </a:xfrm>
          <a:custGeom>
            <a:avLst/>
            <a:gdLst/>
            <a:ahLst/>
            <a:cxnLst/>
            <a:rect l="l" t="t" r="r" b="b"/>
            <a:pathLst>
              <a:path w="12080440" h="12080440">
                <a:moveTo>
                  <a:pt x="0" y="0"/>
                </a:moveTo>
                <a:lnTo>
                  <a:pt x="12080439" y="0"/>
                </a:lnTo>
                <a:lnTo>
                  <a:pt x="12080439" y="12080440"/>
                </a:lnTo>
                <a:lnTo>
                  <a:pt x="0" y="12080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1028700" y="1028700"/>
            <a:ext cx="14516100" cy="1301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 dirty="0" err="1">
                <a:solidFill>
                  <a:srgbClr val="FFFFFF"/>
                </a:solidFill>
                <a:latin typeface="Poppins Ultra-Bold"/>
              </a:rPr>
              <a:t>Retorno</a:t>
            </a:r>
            <a:r>
              <a:rPr lang="en-US" sz="9200" spc="-230" dirty="0">
                <a:solidFill>
                  <a:srgbClr val="FFFFFF"/>
                </a:solidFill>
                <a:latin typeface="Poppins Ultra-Bold"/>
              </a:rPr>
              <a:t> </a:t>
            </a:r>
            <a:r>
              <a:rPr lang="en-US" sz="9200" spc="-230" dirty="0" err="1">
                <a:solidFill>
                  <a:srgbClr val="FFFFFF"/>
                </a:solidFill>
                <a:latin typeface="Poppins Ultra-Bold"/>
              </a:rPr>
              <a:t>anual</a:t>
            </a:r>
            <a:r>
              <a:rPr lang="en-US" sz="9200" spc="-230" dirty="0">
                <a:solidFill>
                  <a:srgbClr val="FFFFFF"/>
                </a:solidFill>
                <a:latin typeface="Poppins Ultra-Bold"/>
              </a:rPr>
              <a:t> </a:t>
            </a:r>
            <a:endParaRPr lang="en-US" sz="9200" spc="-230" dirty="0">
              <a:solidFill>
                <a:srgbClr val="89FFDB"/>
              </a:solidFill>
              <a:latin typeface="Poppins Ultra-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E29568E-76B2-4DA1-392B-6411B2B53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400" y="2400299"/>
            <a:ext cx="15011400" cy="75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4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938662" y="-1071754"/>
            <a:ext cx="12080440" cy="12080440"/>
          </a:xfrm>
          <a:custGeom>
            <a:avLst/>
            <a:gdLst/>
            <a:ahLst/>
            <a:cxnLst/>
            <a:rect l="l" t="t" r="r" b="b"/>
            <a:pathLst>
              <a:path w="12080440" h="12080440">
                <a:moveTo>
                  <a:pt x="0" y="0"/>
                </a:moveTo>
                <a:lnTo>
                  <a:pt x="12080439" y="0"/>
                </a:lnTo>
                <a:lnTo>
                  <a:pt x="12080439" y="12080440"/>
                </a:lnTo>
                <a:lnTo>
                  <a:pt x="0" y="12080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7C89F3CA-6754-7E79-9844-2482E99230DC}"/>
              </a:ext>
            </a:extLst>
          </p:cNvPr>
          <p:cNvSpPr txBox="1"/>
          <p:nvPr/>
        </p:nvSpPr>
        <p:spPr>
          <a:xfrm>
            <a:off x="6553200" y="2705100"/>
            <a:ext cx="13182600" cy="61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934"/>
              </a:lnSpc>
            </a:pPr>
            <a:r>
              <a:rPr lang="en-US" sz="4485" spc="-112" dirty="0">
                <a:solidFill>
                  <a:srgbClr val="89FFDB"/>
                </a:solidFill>
                <a:latin typeface="Poppins Semi-Bold"/>
              </a:rPr>
              <a:t>Fundo 1 </a:t>
            </a:r>
            <a:r>
              <a:rPr lang="en-US" sz="4485" spc="-112" dirty="0">
                <a:solidFill>
                  <a:srgbClr val="FFFFFF"/>
                </a:solidFill>
                <a:latin typeface="Poppins Medium"/>
              </a:rPr>
              <a:t>Fundo de Crédito Privado  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20EDC623-9635-F4D3-D57D-086663B921B2}"/>
              </a:ext>
            </a:extLst>
          </p:cNvPr>
          <p:cNvSpPr txBox="1"/>
          <p:nvPr/>
        </p:nvSpPr>
        <p:spPr>
          <a:xfrm>
            <a:off x="6547762" y="3975974"/>
            <a:ext cx="12954000" cy="61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934"/>
              </a:lnSpc>
            </a:pPr>
            <a:r>
              <a:rPr lang="en-US" sz="4485" spc="-112" dirty="0">
                <a:solidFill>
                  <a:srgbClr val="89FFDB"/>
                </a:solidFill>
                <a:latin typeface="Poppins Semi-Bold"/>
              </a:rPr>
              <a:t>Fundo 2 </a:t>
            </a:r>
            <a:r>
              <a:rPr lang="en-US" sz="4485" spc="-112" dirty="0">
                <a:solidFill>
                  <a:srgbClr val="FFFFFF"/>
                </a:solidFill>
                <a:latin typeface="Poppins Medium"/>
              </a:rPr>
              <a:t>Fundo de </a:t>
            </a:r>
            <a:r>
              <a:rPr lang="en-US" sz="4485" spc="-112" dirty="0" err="1">
                <a:solidFill>
                  <a:srgbClr val="FFFFFF"/>
                </a:solidFill>
                <a:latin typeface="Poppins Medium"/>
              </a:rPr>
              <a:t>Títulos</a:t>
            </a:r>
            <a:r>
              <a:rPr lang="en-US" sz="4485" spc="-112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4485" spc="-112" dirty="0" err="1">
                <a:solidFill>
                  <a:srgbClr val="FFFFFF"/>
                </a:solidFill>
                <a:latin typeface="Poppins Medium"/>
              </a:rPr>
              <a:t>Públicos</a:t>
            </a:r>
            <a:r>
              <a:rPr lang="en-US" sz="4485" spc="-112" dirty="0">
                <a:solidFill>
                  <a:srgbClr val="FFFFFF"/>
                </a:solidFill>
                <a:latin typeface="Poppins Medium"/>
              </a:rPr>
              <a:t> 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B8B543EB-1AAB-3FC1-1791-D9A452906C63}"/>
              </a:ext>
            </a:extLst>
          </p:cNvPr>
          <p:cNvSpPr txBox="1"/>
          <p:nvPr/>
        </p:nvSpPr>
        <p:spPr>
          <a:xfrm>
            <a:off x="6547762" y="5246848"/>
            <a:ext cx="12877800" cy="61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934"/>
              </a:lnSpc>
            </a:pPr>
            <a:r>
              <a:rPr lang="en-US" sz="4485" spc="-112" dirty="0">
                <a:solidFill>
                  <a:srgbClr val="89FFDB"/>
                </a:solidFill>
                <a:latin typeface="Poppins Semi-Bold"/>
              </a:rPr>
              <a:t>Fundo 3 </a:t>
            </a:r>
            <a:r>
              <a:rPr lang="en-US" sz="4485" spc="-112" dirty="0">
                <a:solidFill>
                  <a:srgbClr val="FFFFFF"/>
                </a:solidFill>
                <a:latin typeface="Poppins Medium"/>
              </a:rPr>
              <a:t>Fundo de Fundos </a:t>
            </a:r>
            <a:r>
              <a:rPr lang="en-US" sz="4485" spc="-112" dirty="0" err="1">
                <a:solidFill>
                  <a:srgbClr val="FFFFFF"/>
                </a:solidFill>
                <a:latin typeface="Poppins Medium"/>
              </a:rPr>
              <a:t>Multimercados</a:t>
            </a:r>
            <a:endParaRPr lang="en-US" sz="4485" spc="-112" dirty="0">
              <a:solidFill>
                <a:srgbClr val="FFFFFF"/>
              </a:solidFill>
              <a:latin typeface="Poppins Medium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9379C-0E06-B8A1-216C-480F3014A3A6}"/>
              </a:ext>
            </a:extLst>
          </p:cNvPr>
          <p:cNvSpPr txBox="1"/>
          <p:nvPr/>
        </p:nvSpPr>
        <p:spPr>
          <a:xfrm>
            <a:off x="6547762" y="6517722"/>
            <a:ext cx="13868400" cy="61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934"/>
              </a:lnSpc>
            </a:pPr>
            <a:r>
              <a:rPr lang="en-US" sz="4485" spc="-112" dirty="0">
                <a:solidFill>
                  <a:srgbClr val="89FFDB"/>
                </a:solidFill>
                <a:latin typeface="Poppins Semi-Bold"/>
              </a:rPr>
              <a:t>Fundo 4 </a:t>
            </a:r>
            <a:r>
              <a:rPr lang="en-US" sz="4485" spc="-112" dirty="0">
                <a:solidFill>
                  <a:srgbClr val="FFFFFF"/>
                </a:solidFill>
                <a:latin typeface="Poppins Medium"/>
              </a:rPr>
              <a:t>Fundo de BDR </a:t>
            </a: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A3FA6314-089F-AB37-FA28-6A9825346681}"/>
              </a:ext>
            </a:extLst>
          </p:cNvPr>
          <p:cNvSpPr txBox="1"/>
          <p:nvPr/>
        </p:nvSpPr>
        <p:spPr>
          <a:xfrm>
            <a:off x="6547762" y="7788596"/>
            <a:ext cx="14097000" cy="61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934"/>
              </a:lnSpc>
            </a:pPr>
            <a:r>
              <a:rPr lang="en-US" sz="4485" spc="-112" dirty="0">
                <a:solidFill>
                  <a:srgbClr val="89FFDB"/>
                </a:solidFill>
                <a:latin typeface="Poppins Semi-Bold"/>
              </a:rPr>
              <a:t>Fundo 5 </a:t>
            </a:r>
            <a:r>
              <a:rPr lang="en-US" sz="4485" spc="-112" dirty="0">
                <a:solidFill>
                  <a:srgbClr val="FFFFFF"/>
                </a:solidFill>
                <a:latin typeface="Poppins Medium"/>
              </a:rPr>
              <a:t>Fundo de </a:t>
            </a:r>
            <a:r>
              <a:rPr lang="en-US" sz="4485" spc="-112" dirty="0" err="1">
                <a:solidFill>
                  <a:srgbClr val="FFFFFF"/>
                </a:solidFill>
                <a:latin typeface="Poppins Medium"/>
              </a:rPr>
              <a:t>Ações</a:t>
            </a:r>
            <a:r>
              <a:rPr lang="en-US" sz="4485" spc="-112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4485" spc="-112" dirty="0" err="1">
                <a:solidFill>
                  <a:srgbClr val="FFFFFF"/>
                </a:solidFill>
                <a:latin typeface="Poppins Medium"/>
              </a:rPr>
              <a:t>Dividendos</a:t>
            </a:r>
            <a:endParaRPr lang="en-US" sz="4485" spc="-112" dirty="0">
              <a:solidFill>
                <a:srgbClr val="FFFFFF"/>
              </a:solidFill>
              <a:latin typeface="Poppins Medium"/>
            </a:endParaRP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F9048E31-AFD0-4E92-A1BE-58EC2A326028}"/>
              </a:ext>
            </a:extLst>
          </p:cNvPr>
          <p:cNvSpPr txBox="1"/>
          <p:nvPr/>
        </p:nvSpPr>
        <p:spPr>
          <a:xfrm>
            <a:off x="6547762" y="9059471"/>
            <a:ext cx="13868400" cy="61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934"/>
              </a:lnSpc>
            </a:pPr>
            <a:r>
              <a:rPr lang="en-US" sz="4485" spc="-112" dirty="0">
                <a:solidFill>
                  <a:srgbClr val="89FFDB"/>
                </a:solidFill>
                <a:latin typeface="Poppins Semi-Bold"/>
              </a:rPr>
              <a:t>Fundo 6 </a:t>
            </a:r>
            <a:r>
              <a:rPr lang="en-US" sz="4485" spc="-112" dirty="0">
                <a:solidFill>
                  <a:srgbClr val="FFFFFF"/>
                </a:solidFill>
                <a:latin typeface="Poppins Medium"/>
              </a:rPr>
              <a:t>Fundo de </a:t>
            </a:r>
            <a:r>
              <a:rPr lang="en-US" sz="4485" spc="-112" dirty="0" err="1">
                <a:solidFill>
                  <a:srgbClr val="FFFFFF"/>
                </a:solidFill>
                <a:latin typeface="Poppins Medium"/>
              </a:rPr>
              <a:t>Ações</a:t>
            </a:r>
            <a:r>
              <a:rPr lang="en-US" sz="4485" spc="-112" dirty="0">
                <a:solidFill>
                  <a:srgbClr val="FFFFFF"/>
                </a:solidFill>
                <a:latin typeface="Poppins Medium"/>
              </a:rPr>
              <a:t> Small Caps</a:t>
            </a:r>
          </a:p>
        </p:txBody>
      </p:sp>
      <p:sp>
        <p:nvSpPr>
          <p:cNvPr id="34" name="TextBox 11">
            <a:extLst>
              <a:ext uri="{FF2B5EF4-FFF2-40B4-BE49-F238E27FC236}">
                <a16:creationId xmlns:a16="http://schemas.microsoft.com/office/drawing/2014/main" id="{D4BEBA1F-0191-AF45-80C8-CDA62DE5B1C0}"/>
              </a:ext>
            </a:extLst>
          </p:cNvPr>
          <p:cNvSpPr txBox="1"/>
          <p:nvPr/>
        </p:nvSpPr>
        <p:spPr>
          <a:xfrm>
            <a:off x="1028700" y="1028700"/>
            <a:ext cx="16116300" cy="1301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 dirty="0" err="1">
                <a:solidFill>
                  <a:srgbClr val="FFFFFF"/>
                </a:solidFill>
                <a:latin typeface="Poppins Ultra-Bold"/>
              </a:rPr>
              <a:t>Tipos</a:t>
            </a:r>
            <a:r>
              <a:rPr lang="en-US" sz="9200" spc="-230" dirty="0">
                <a:solidFill>
                  <a:srgbClr val="FFFFFF"/>
                </a:solidFill>
                <a:latin typeface="Poppins Ultra-Bold"/>
              </a:rPr>
              <a:t> de </a:t>
            </a:r>
            <a:r>
              <a:rPr lang="en-US" sz="9200" spc="-230" dirty="0" err="1">
                <a:solidFill>
                  <a:srgbClr val="FFFFFF"/>
                </a:solidFill>
                <a:latin typeface="Poppins Ultra-Bold"/>
              </a:rPr>
              <a:t>fundos</a:t>
            </a:r>
            <a:r>
              <a:rPr lang="en-US" sz="9200" spc="-230" dirty="0">
                <a:solidFill>
                  <a:srgbClr val="FFFFFF"/>
                </a:solidFill>
                <a:latin typeface="Poppins Ultra-Bold"/>
              </a:rPr>
              <a:t> </a:t>
            </a:r>
            <a:r>
              <a:rPr lang="en-US" sz="9200" spc="-230" dirty="0" err="1">
                <a:solidFill>
                  <a:srgbClr val="FFFFFF"/>
                </a:solidFill>
                <a:latin typeface="Poppins Ultra-Bold"/>
              </a:rPr>
              <a:t>disponíveis</a:t>
            </a:r>
            <a:endParaRPr lang="en-US" sz="9200" spc="-230" dirty="0">
              <a:solidFill>
                <a:srgbClr val="89FFDB"/>
              </a:solidFill>
              <a:latin typeface="Poppins Ultra-Bold"/>
            </a:endParaRPr>
          </a:p>
        </p:txBody>
      </p:sp>
      <p:pic>
        <p:nvPicPr>
          <p:cNvPr id="4" name="Picture 2" descr="La curiosidad productiva: combustible para el aprendizaje">
            <a:extLst>
              <a:ext uri="{FF2B5EF4-FFF2-40B4-BE49-F238E27FC236}">
                <a16:creationId xmlns:a16="http://schemas.microsoft.com/office/drawing/2014/main" id="{95F81FA4-82D7-7BBB-5C11-EACCA6BBC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r="24784"/>
          <a:stretch/>
        </p:blipFill>
        <p:spPr bwMode="auto">
          <a:xfrm>
            <a:off x="457200" y="2537997"/>
            <a:ext cx="5638799" cy="721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5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938662" y="-1071754"/>
            <a:ext cx="12080440" cy="12080440"/>
          </a:xfrm>
          <a:custGeom>
            <a:avLst/>
            <a:gdLst/>
            <a:ahLst/>
            <a:cxnLst/>
            <a:rect l="l" t="t" r="r" b="b"/>
            <a:pathLst>
              <a:path w="12080440" h="12080440">
                <a:moveTo>
                  <a:pt x="0" y="0"/>
                </a:moveTo>
                <a:lnTo>
                  <a:pt x="12080439" y="0"/>
                </a:lnTo>
                <a:lnTo>
                  <a:pt x="12080439" y="12080440"/>
                </a:lnTo>
                <a:lnTo>
                  <a:pt x="0" y="12080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1028700" y="1028700"/>
            <a:ext cx="14516100" cy="1301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 dirty="0">
                <a:solidFill>
                  <a:srgbClr val="FFFFFF"/>
                </a:solidFill>
                <a:latin typeface="Poppins Ultra-Bold"/>
              </a:rPr>
              <a:t>Fundos IE</a:t>
            </a:r>
            <a:endParaRPr lang="en-US" sz="9200" spc="-230" dirty="0">
              <a:solidFill>
                <a:srgbClr val="89FFDB"/>
              </a:solidFill>
              <a:latin typeface="Poppins Ultra-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E5AC24-906C-1F99-BA79-DFFF946EE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17" y="2675446"/>
            <a:ext cx="17219166" cy="6294402"/>
          </a:xfrm>
          <a:prstGeom prst="rect">
            <a:avLst/>
          </a:prstGeom>
          <a:ln>
            <a:noFill/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8D86357-2934-19EB-1C79-CA12F11BE473}"/>
              </a:ext>
            </a:extLst>
          </p:cNvPr>
          <p:cNvSpPr/>
          <p:nvPr/>
        </p:nvSpPr>
        <p:spPr>
          <a:xfrm>
            <a:off x="17243683" y="3734916"/>
            <a:ext cx="358517" cy="341784"/>
          </a:xfrm>
          <a:prstGeom prst="ellipse">
            <a:avLst/>
          </a:prstGeom>
          <a:noFill/>
          <a:ln w="28575">
            <a:solidFill>
              <a:srgbClr val="20FF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139D082-58F5-EA4C-3091-5AD057865DA7}"/>
              </a:ext>
            </a:extLst>
          </p:cNvPr>
          <p:cNvSpPr/>
          <p:nvPr/>
        </p:nvSpPr>
        <p:spPr>
          <a:xfrm>
            <a:off x="8664499" y="5735567"/>
            <a:ext cx="358517" cy="341784"/>
          </a:xfrm>
          <a:prstGeom prst="ellipse">
            <a:avLst/>
          </a:prstGeom>
          <a:noFill/>
          <a:ln w="28575">
            <a:solidFill>
              <a:srgbClr val="20FF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1A7554C-98A2-F573-E814-4CD3C6FEE8D7}"/>
              </a:ext>
            </a:extLst>
          </p:cNvPr>
          <p:cNvSpPr/>
          <p:nvPr/>
        </p:nvSpPr>
        <p:spPr>
          <a:xfrm>
            <a:off x="3711355" y="6173316"/>
            <a:ext cx="358517" cy="341784"/>
          </a:xfrm>
          <a:prstGeom prst="ellipse">
            <a:avLst/>
          </a:prstGeom>
          <a:noFill/>
          <a:ln w="28575">
            <a:solidFill>
              <a:srgbClr val="20FF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DC600E4-F13B-8D5F-308F-FF9470EB8064}"/>
              </a:ext>
            </a:extLst>
          </p:cNvPr>
          <p:cNvSpPr/>
          <p:nvPr/>
        </p:nvSpPr>
        <p:spPr>
          <a:xfrm>
            <a:off x="3750134" y="5628747"/>
            <a:ext cx="358517" cy="341784"/>
          </a:xfrm>
          <a:prstGeom prst="ellipse">
            <a:avLst/>
          </a:prstGeom>
          <a:noFill/>
          <a:ln w="28575">
            <a:solidFill>
              <a:srgbClr val="20FF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72A4B59-1639-4A96-35C3-E932B06CCEAC}"/>
              </a:ext>
            </a:extLst>
          </p:cNvPr>
          <p:cNvSpPr/>
          <p:nvPr/>
        </p:nvSpPr>
        <p:spPr>
          <a:xfrm>
            <a:off x="8915400" y="6972300"/>
            <a:ext cx="358517" cy="341784"/>
          </a:xfrm>
          <a:prstGeom prst="ellipse">
            <a:avLst/>
          </a:prstGeom>
          <a:noFill/>
          <a:ln w="28575">
            <a:solidFill>
              <a:srgbClr val="20FF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6C3BDB8-10BC-225B-9957-1A6C35D0B20E}"/>
              </a:ext>
            </a:extLst>
          </p:cNvPr>
          <p:cNvSpPr/>
          <p:nvPr/>
        </p:nvSpPr>
        <p:spPr>
          <a:xfrm>
            <a:off x="6651883" y="7660579"/>
            <a:ext cx="358517" cy="341784"/>
          </a:xfrm>
          <a:prstGeom prst="ellipse">
            <a:avLst/>
          </a:prstGeom>
          <a:noFill/>
          <a:ln w="28575">
            <a:solidFill>
              <a:srgbClr val="20FF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DBA4490-0DA3-ED97-6A05-31E88288F0AB}"/>
              </a:ext>
            </a:extLst>
          </p:cNvPr>
          <p:cNvSpPr txBox="1"/>
          <p:nvPr/>
        </p:nvSpPr>
        <p:spPr>
          <a:xfrm>
            <a:off x="1443425" y="6405890"/>
            <a:ext cx="537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CDI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875B193-D766-33C4-2937-239744332048}"/>
              </a:ext>
            </a:extLst>
          </p:cNvPr>
          <p:cNvSpPr txBox="1"/>
          <p:nvPr/>
        </p:nvSpPr>
        <p:spPr>
          <a:xfrm>
            <a:off x="2209800" y="6482090"/>
            <a:ext cx="87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IMA-B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8E56EAB-5326-B8F8-0FA7-094FB9F30F5C}"/>
              </a:ext>
            </a:extLst>
          </p:cNvPr>
          <p:cNvSpPr txBox="1"/>
          <p:nvPr/>
        </p:nvSpPr>
        <p:spPr>
          <a:xfrm>
            <a:off x="4495800" y="5676900"/>
            <a:ext cx="1221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IMA – B 5+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C084885-524C-49F7-653F-B91955BD6C33}"/>
              </a:ext>
            </a:extLst>
          </p:cNvPr>
          <p:cNvSpPr txBox="1"/>
          <p:nvPr/>
        </p:nvSpPr>
        <p:spPr>
          <a:xfrm>
            <a:off x="2743200" y="5643890"/>
            <a:ext cx="87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IRFM-1+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097DE1F-CEE6-7B33-AF32-89032086DF46}"/>
              </a:ext>
            </a:extLst>
          </p:cNvPr>
          <p:cNvSpPr txBox="1"/>
          <p:nvPr/>
        </p:nvSpPr>
        <p:spPr>
          <a:xfrm>
            <a:off x="10134600" y="6210300"/>
            <a:ext cx="1221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MSCI </a:t>
            </a:r>
            <a:r>
              <a:rPr lang="pt-BR" sz="1200" dirty="0" err="1"/>
              <a:t>Brazil</a:t>
            </a:r>
            <a:endParaRPr lang="pt-BR" sz="12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BA4FBA6-5254-17ED-5F27-DA28A90D6C99}"/>
              </a:ext>
            </a:extLst>
          </p:cNvPr>
          <p:cNvSpPr txBox="1"/>
          <p:nvPr/>
        </p:nvSpPr>
        <p:spPr>
          <a:xfrm>
            <a:off x="8340665" y="6134100"/>
            <a:ext cx="122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MSCI North </a:t>
            </a:r>
            <a:r>
              <a:rPr lang="pt-BR" sz="1200" dirty="0" err="1"/>
              <a:t>America</a:t>
            </a:r>
            <a:endParaRPr lang="pt-BR" sz="12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B4D53AE-1F8E-76D7-D656-DED07A9B831A}"/>
              </a:ext>
            </a:extLst>
          </p:cNvPr>
          <p:cNvSpPr txBox="1"/>
          <p:nvPr/>
        </p:nvSpPr>
        <p:spPr>
          <a:xfrm>
            <a:off x="7010400" y="6160413"/>
            <a:ext cx="87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MSCI WORLD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2AAE6D-9B22-330F-F120-1EF6DCA349E8}"/>
              </a:ext>
            </a:extLst>
          </p:cNvPr>
          <p:cNvSpPr txBox="1"/>
          <p:nvPr/>
        </p:nvSpPr>
        <p:spPr>
          <a:xfrm>
            <a:off x="7909273" y="6692414"/>
            <a:ext cx="87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MSCI </a:t>
            </a:r>
            <a:r>
              <a:rPr lang="pt-BR" sz="1200" dirty="0" err="1"/>
              <a:t>Europe</a:t>
            </a:r>
            <a:endParaRPr lang="pt-BR" sz="12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B8D32D2-E21B-DDBF-16A0-3A5A9CC3B2C0}"/>
              </a:ext>
            </a:extLst>
          </p:cNvPr>
          <p:cNvSpPr txBox="1"/>
          <p:nvPr/>
        </p:nvSpPr>
        <p:spPr>
          <a:xfrm>
            <a:off x="8039849" y="7886700"/>
            <a:ext cx="1221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MSCI </a:t>
            </a:r>
            <a:r>
              <a:rPr lang="pt-BR" sz="1200" dirty="0" err="1"/>
              <a:t>Emerging</a:t>
            </a:r>
            <a:endParaRPr lang="pt-BR" sz="12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C80827D-F4FA-7A81-DAD0-13512C4A3BA7}"/>
              </a:ext>
            </a:extLst>
          </p:cNvPr>
          <p:cNvSpPr txBox="1"/>
          <p:nvPr/>
        </p:nvSpPr>
        <p:spPr>
          <a:xfrm>
            <a:off x="3505200" y="5387165"/>
            <a:ext cx="87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Fundo 1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3473C6A-C48A-DC81-A978-BE62C96043E1}"/>
              </a:ext>
            </a:extLst>
          </p:cNvPr>
          <p:cNvSpPr txBox="1"/>
          <p:nvPr/>
        </p:nvSpPr>
        <p:spPr>
          <a:xfrm>
            <a:off x="3465792" y="6542901"/>
            <a:ext cx="87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Fundo 2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845C7AA-387E-E614-4F07-9E33D44266E5}"/>
              </a:ext>
            </a:extLst>
          </p:cNvPr>
          <p:cNvSpPr txBox="1"/>
          <p:nvPr/>
        </p:nvSpPr>
        <p:spPr>
          <a:xfrm>
            <a:off x="6437592" y="7962900"/>
            <a:ext cx="87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Fundo 3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69CBCED-E968-8D7E-4D41-A2ACBD1667E4}"/>
              </a:ext>
            </a:extLst>
          </p:cNvPr>
          <p:cNvSpPr txBox="1"/>
          <p:nvPr/>
        </p:nvSpPr>
        <p:spPr>
          <a:xfrm>
            <a:off x="8433829" y="5478842"/>
            <a:ext cx="87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Fundo 4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3D03339-6BD8-BDC1-2190-704586C00C65}"/>
              </a:ext>
            </a:extLst>
          </p:cNvPr>
          <p:cNvSpPr txBox="1"/>
          <p:nvPr/>
        </p:nvSpPr>
        <p:spPr>
          <a:xfrm>
            <a:off x="8647392" y="7277100"/>
            <a:ext cx="87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Fundo 5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D539E3E-E2FC-9DFE-F941-83A5BD0ABEFA}"/>
              </a:ext>
            </a:extLst>
          </p:cNvPr>
          <p:cNvSpPr txBox="1"/>
          <p:nvPr/>
        </p:nvSpPr>
        <p:spPr>
          <a:xfrm>
            <a:off x="17029392" y="4104501"/>
            <a:ext cx="87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Fundo 6</a:t>
            </a:r>
          </a:p>
        </p:txBody>
      </p:sp>
    </p:spTree>
    <p:extLst>
      <p:ext uri="{BB962C8B-B14F-4D97-AF65-F5344CB8AC3E}">
        <p14:creationId xmlns:p14="http://schemas.microsoft.com/office/powerpoint/2010/main" val="3279125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23F4E51912AF48AB1BDCE47B5A61E1" ma:contentTypeVersion="4" ma:contentTypeDescription="Create a new document." ma:contentTypeScope="" ma:versionID="bdd53c03977f0338fdcede19280c3032">
  <xsd:schema xmlns:xsd="http://www.w3.org/2001/XMLSchema" xmlns:xs="http://www.w3.org/2001/XMLSchema" xmlns:p="http://schemas.microsoft.com/office/2006/metadata/properties" xmlns:ns3="1d2e9055-09d2-47c3-81b3-8bc9f3cd9ec9" targetNamespace="http://schemas.microsoft.com/office/2006/metadata/properties" ma:root="true" ma:fieldsID="c858d09ce219901265ad6b28f428df66" ns3:_="">
    <xsd:import namespace="1d2e9055-09d2-47c3-81b3-8bc9f3cd9e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e9055-09d2-47c3-81b3-8bc9f3cd9e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A863B5-8D99-4975-B6EA-33436816B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2e9055-09d2-47c3-81b3-8bc9f3cd9e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30BBA0-1754-4768-9C93-618B5B1370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1F33F1-9326-4598-90F2-6719DDD1CEEA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1d2e9055-09d2-47c3-81b3-8bc9f3cd9ec9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454</Words>
  <Application>Microsoft Office PowerPoint</Application>
  <PresentationFormat>Personalizar</PresentationFormat>
  <Paragraphs>207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1" baseType="lpstr">
      <vt:lpstr>Poppins Semi-Bold</vt:lpstr>
      <vt:lpstr>Open Sans Extra Bold</vt:lpstr>
      <vt:lpstr>League Spartan</vt:lpstr>
      <vt:lpstr>Aptos Narrow</vt:lpstr>
      <vt:lpstr>Open Sans</vt:lpstr>
      <vt:lpstr>Poppins Medium</vt:lpstr>
      <vt:lpstr>Poppins Ultra-Bold</vt:lpstr>
      <vt:lpstr>Arial</vt:lpstr>
      <vt:lpstr>Calibri</vt:lpstr>
      <vt:lpstr>Poppins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Apresentação Palestrante</dc:title>
  <dc:creator>Pedro</dc:creator>
  <cp:lastModifiedBy>Pedro</cp:lastModifiedBy>
  <cp:revision>39</cp:revision>
  <dcterms:created xsi:type="dcterms:W3CDTF">2006-08-16T00:00:00Z</dcterms:created>
  <dcterms:modified xsi:type="dcterms:W3CDTF">2024-04-12T20:01:18Z</dcterms:modified>
  <dc:identifier>DAF_blFRh-U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0x010100B623F4E51912AF48AB1BDCE47B5A61E1</vt:lpwstr>
  </property>
</Properties>
</file>