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9" r:id="rId4"/>
    <p:sldId id="270" r:id="rId5"/>
    <p:sldId id="265" r:id="rId6"/>
    <p:sldId id="271" r:id="rId7"/>
    <p:sldId id="272" r:id="rId8"/>
    <p:sldId id="273" r:id="rId9"/>
    <p:sldId id="263" r:id="rId10"/>
  </p:sldIdLst>
  <p:sldSz cx="18288000" cy="10287000"/>
  <p:notesSz cx="6858000" cy="9144000"/>
  <p:embeddedFontLst>
    <p:embeddedFont>
      <p:font typeface="League Spartan" panose="020B0604020202020204" charset="0"/>
      <p:regular r:id="rId11"/>
    </p:embeddedFont>
    <p:embeddedFont>
      <p:font typeface="Open Sans" panose="020B0606030504020204" pitchFamily="34" charset="0"/>
      <p:regular r:id="rId12"/>
      <p:bold r:id="rId13"/>
      <p:italic r:id="rId14"/>
      <p:boldItalic r:id="rId15"/>
    </p:embeddedFont>
    <p:embeddedFont>
      <p:font typeface="Open Sans Extra Bold" panose="020B0604020202020204" charset="0"/>
      <p:regular r:id="rId16"/>
    </p:embeddedFont>
    <p:embeddedFont>
      <p:font typeface="Poppins" panose="00000500000000000000" pitchFamily="2" charset="0"/>
      <p:regular r:id="rId17"/>
      <p:bold r:id="rId18"/>
      <p:italic r:id="rId19"/>
      <p:boldItalic r:id="rId20"/>
    </p:embeddedFont>
    <p:embeddedFont>
      <p:font typeface="Poppins Ultra-Bold" panose="020B0604020202020204" charset="0"/>
      <p:regular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FF89"/>
    <a:srgbClr val="4F81BD"/>
    <a:srgbClr val="FFBD59"/>
    <a:srgbClr val="9BBB59"/>
    <a:srgbClr val="89FFDB"/>
    <a:srgbClr val="FF54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50" d="100"/>
          <a:sy n="50" d="100"/>
        </p:scale>
        <p:origin x="1836" y="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MAI\MAI\Mesa\Cr&#233;dito\1%20-%20ROTINA%20MESA\Curva_CDI+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MAI\MAI\Mesa\Cr&#233;dito\1%20-%20ROTINA%20MESA\Curva_CDI+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mai\mai\Mesa\Cr&#233;dito\1%20-%20ROTINA%20MESA\BKUP\Curva_CDI+.xlsm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mai\mai\Mesa\Cr&#233;dito\1%20-%20ROTINA%20MESA\BKUP\Curva_CDI+.xlsm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mai\mai\Mesa\Cr&#233;dito\1%20-%20ROTINA%20MESA\BKUP\Curva_CDI+.xlsm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008204514362161E-2"/>
          <c:y val="7.3746009356162018E-2"/>
          <c:w val="0.89521905306700589"/>
          <c:h val="0.7296492588501865"/>
        </c:manualLayout>
      </c:layout>
      <c:lineChart>
        <c:grouping val="standard"/>
        <c:varyColors val="0"/>
        <c:ser>
          <c:idx val="0"/>
          <c:order val="0"/>
          <c:tx>
            <c:strRef>
              <c:f>'Curva de Crédito'!$B$3</c:f>
              <c:strCache>
                <c:ptCount val="1"/>
                <c:pt idx="0">
                  <c:v>AAA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974-4EA8-A8ED-1560F2A6A147}"/>
                </c:ext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74-4EA8-A8ED-1560F2A6A147}"/>
                </c:ext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974-4EA8-A8ED-1560F2A6A147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974-4EA8-A8ED-1560F2A6A147}"/>
                </c:ext>
              </c:extLst>
            </c:dLbl>
            <c:dLbl>
              <c:idx val="1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974-4EA8-A8ED-1560F2A6A147}"/>
                </c:ext>
              </c:extLst>
            </c:dLbl>
            <c:dLbl>
              <c:idx val="1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74-4EA8-A8ED-1560F2A6A147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Poppins" panose="00000500000000000000" pitchFamily="2" charset="0"/>
                    <a:ea typeface="+mn-ea"/>
                    <a:cs typeface="Poppins" panose="00000500000000000000" pitchFamily="2" charset="0"/>
                  </a:defRPr>
                </a:pPr>
                <a:endParaRPr lang="pt-BR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'Curva de Crédito'!$A$4:$A$36</c:f>
              <c:numCache>
                <c:formatCode>#,#00</c:formatCode>
                <c:ptCount val="33"/>
                <c:pt idx="0">
                  <c:v>0.5</c:v>
                </c:pt>
                <c:pt idx="1">
                  <c:v>1</c:v>
                </c:pt>
                <c:pt idx="2">
                  <c:v>1.5</c:v>
                </c:pt>
                <c:pt idx="3">
                  <c:v>2</c:v>
                </c:pt>
                <c:pt idx="4">
                  <c:v>2.5</c:v>
                </c:pt>
                <c:pt idx="5">
                  <c:v>3</c:v>
                </c:pt>
                <c:pt idx="6">
                  <c:v>3.5</c:v>
                </c:pt>
                <c:pt idx="7">
                  <c:v>4</c:v>
                </c:pt>
                <c:pt idx="8">
                  <c:v>4.5</c:v>
                </c:pt>
                <c:pt idx="9">
                  <c:v>5</c:v>
                </c:pt>
                <c:pt idx="10">
                  <c:v>5.5</c:v>
                </c:pt>
                <c:pt idx="11">
                  <c:v>6</c:v>
                </c:pt>
                <c:pt idx="12">
                  <c:v>6.5</c:v>
                </c:pt>
                <c:pt idx="13">
                  <c:v>7</c:v>
                </c:pt>
                <c:pt idx="14">
                  <c:v>7.5</c:v>
                </c:pt>
                <c:pt idx="15">
                  <c:v>8</c:v>
                </c:pt>
                <c:pt idx="16">
                  <c:v>8.5</c:v>
                </c:pt>
                <c:pt idx="17">
                  <c:v>9</c:v>
                </c:pt>
                <c:pt idx="18">
                  <c:v>9.5</c:v>
                </c:pt>
                <c:pt idx="19">
                  <c:v>10</c:v>
                </c:pt>
                <c:pt idx="20">
                  <c:v>10.5</c:v>
                </c:pt>
                <c:pt idx="21">
                  <c:v>11</c:v>
                </c:pt>
                <c:pt idx="22">
                  <c:v>11.5</c:v>
                </c:pt>
                <c:pt idx="23">
                  <c:v>12</c:v>
                </c:pt>
                <c:pt idx="24">
                  <c:v>12.5</c:v>
                </c:pt>
                <c:pt idx="25">
                  <c:v>13</c:v>
                </c:pt>
                <c:pt idx="26">
                  <c:v>13.5</c:v>
                </c:pt>
                <c:pt idx="27">
                  <c:v>14</c:v>
                </c:pt>
                <c:pt idx="28">
                  <c:v>14.5</c:v>
                </c:pt>
                <c:pt idx="29">
                  <c:v>15</c:v>
                </c:pt>
                <c:pt idx="30">
                  <c:v>15.5</c:v>
                </c:pt>
                <c:pt idx="31">
                  <c:v>16</c:v>
                </c:pt>
                <c:pt idx="32">
                  <c:v>16.5</c:v>
                </c:pt>
              </c:numCache>
            </c:numRef>
          </c:cat>
          <c:val>
            <c:numRef>
              <c:f>'Curva de Crédito'!$B$4:$B$36</c:f>
              <c:numCache>
                <c:formatCode>General</c:formatCode>
                <c:ptCount val="33"/>
                <c:pt idx="0">
                  <c:v>0.32429999999999998</c:v>
                </c:pt>
                <c:pt idx="1">
                  <c:v>0.46629999999999999</c:v>
                </c:pt>
                <c:pt idx="2">
                  <c:v>0.59340000000000004</c:v>
                </c:pt>
                <c:pt idx="3">
                  <c:v>0.70720000000000005</c:v>
                </c:pt>
                <c:pt idx="4">
                  <c:v>0.80940000000000001</c:v>
                </c:pt>
                <c:pt idx="5">
                  <c:v>0.90129999999999999</c:v>
                </c:pt>
                <c:pt idx="6">
                  <c:v>0.98409999999999997</c:v>
                </c:pt>
                <c:pt idx="7">
                  <c:v>1.0588</c:v>
                </c:pt>
                <c:pt idx="8">
                  <c:v>1.1264000000000001</c:v>
                </c:pt>
                <c:pt idx="9">
                  <c:v>1.1876</c:v>
                </c:pt>
                <c:pt idx="10">
                  <c:v>1.2432000000000001</c:v>
                </c:pt>
                <c:pt idx="11">
                  <c:v>1.2937000000000001</c:v>
                </c:pt>
                <c:pt idx="12">
                  <c:v>1.3398000000000001</c:v>
                </c:pt>
                <c:pt idx="13">
                  <c:v>1.3817999999999999</c:v>
                </c:pt>
                <c:pt idx="14">
                  <c:v>1.4201999999999999</c:v>
                </c:pt>
                <c:pt idx="15">
                  <c:v>1.4555</c:v>
                </c:pt>
                <c:pt idx="16">
                  <c:v>1.4878</c:v>
                </c:pt>
                <c:pt idx="17">
                  <c:v>1.5176000000000001</c:v>
                </c:pt>
                <c:pt idx="18">
                  <c:v>1.5449999999999999</c:v>
                </c:pt>
                <c:pt idx="19">
                  <c:v>1.5703</c:v>
                </c:pt>
                <c:pt idx="20">
                  <c:v>1.5938000000000001</c:v>
                </c:pt>
                <c:pt idx="21">
                  <c:v>1.6154999999999999</c:v>
                </c:pt>
                <c:pt idx="22">
                  <c:v>1.6355999999999999</c:v>
                </c:pt>
                <c:pt idx="23">
                  <c:v>1.6543000000000001</c:v>
                </c:pt>
                <c:pt idx="24">
                  <c:v>1.6718</c:v>
                </c:pt>
                <c:pt idx="25">
                  <c:v>1.6880999999999999</c:v>
                </c:pt>
                <c:pt idx="26">
                  <c:v>1.7033</c:v>
                </c:pt>
                <c:pt idx="27">
                  <c:v>1.7176</c:v>
                </c:pt>
                <c:pt idx="28">
                  <c:v>1.7309000000000001</c:v>
                </c:pt>
                <c:pt idx="29">
                  <c:v>1.7435</c:v>
                </c:pt>
                <c:pt idx="30">
                  <c:v>1.7553000000000001</c:v>
                </c:pt>
                <c:pt idx="31">
                  <c:v>1.7664</c:v>
                </c:pt>
                <c:pt idx="32">
                  <c:v>1.7768999999999999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974-4EA8-A8ED-1560F2A6A147}"/>
            </c:ext>
          </c:extLst>
        </c:ser>
        <c:ser>
          <c:idx val="1"/>
          <c:order val="1"/>
          <c:tx>
            <c:strRef>
              <c:f>'Curva de Crédito'!$C$3</c:f>
              <c:strCache>
                <c:ptCount val="1"/>
                <c:pt idx="0">
                  <c:v>AA</c:v>
                </c:pt>
              </c:strCache>
            </c:strRef>
          </c:tx>
          <c:spPr>
            <a:ln w="38100" cap="rnd">
              <a:solidFill>
                <a:srgbClr val="FFBD59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974-4EA8-A8ED-1560F2A6A147}"/>
                </c:ext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974-4EA8-A8ED-1560F2A6A147}"/>
                </c:ext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974-4EA8-A8ED-1560F2A6A147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974-4EA8-A8ED-1560F2A6A147}"/>
                </c:ext>
              </c:extLst>
            </c:dLbl>
            <c:dLbl>
              <c:idx val="1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974-4EA8-A8ED-1560F2A6A147}"/>
                </c:ext>
              </c:extLst>
            </c:dLbl>
            <c:dLbl>
              <c:idx val="1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974-4EA8-A8ED-1560F2A6A147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Poppins" panose="00000500000000000000" pitchFamily="2" charset="0"/>
                    <a:ea typeface="+mn-ea"/>
                    <a:cs typeface="Poppins" panose="00000500000000000000" pitchFamily="2" charset="0"/>
                  </a:defRPr>
                </a:pPr>
                <a:endParaRPr lang="pt-BR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'Curva de Crédito'!$A$4:$A$36</c:f>
              <c:numCache>
                <c:formatCode>#,#00</c:formatCode>
                <c:ptCount val="33"/>
                <c:pt idx="0">
                  <c:v>0.5</c:v>
                </c:pt>
                <c:pt idx="1">
                  <c:v>1</c:v>
                </c:pt>
                <c:pt idx="2">
                  <c:v>1.5</c:v>
                </c:pt>
                <c:pt idx="3">
                  <c:v>2</c:v>
                </c:pt>
                <c:pt idx="4">
                  <c:v>2.5</c:v>
                </c:pt>
                <c:pt idx="5">
                  <c:v>3</c:v>
                </c:pt>
                <c:pt idx="6">
                  <c:v>3.5</c:v>
                </c:pt>
                <c:pt idx="7">
                  <c:v>4</c:v>
                </c:pt>
                <c:pt idx="8">
                  <c:v>4.5</c:v>
                </c:pt>
                <c:pt idx="9">
                  <c:v>5</c:v>
                </c:pt>
                <c:pt idx="10">
                  <c:v>5.5</c:v>
                </c:pt>
                <c:pt idx="11">
                  <c:v>6</c:v>
                </c:pt>
                <c:pt idx="12">
                  <c:v>6.5</c:v>
                </c:pt>
                <c:pt idx="13">
                  <c:v>7</c:v>
                </c:pt>
                <c:pt idx="14">
                  <c:v>7.5</c:v>
                </c:pt>
                <c:pt idx="15">
                  <c:v>8</c:v>
                </c:pt>
                <c:pt idx="16">
                  <c:v>8.5</c:v>
                </c:pt>
                <c:pt idx="17">
                  <c:v>9</c:v>
                </c:pt>
                <c:pt idx="18">
                  <c:v>9.5</c:v>
                </c:pt>
                <c:pt idx="19">
                  <c:v>10</c:v>
                </c:pt>
                <c:pt idx="20">
                  <c:v>10.5</c:v>
                </c:pt>
                <c:pt idx="21">
                  <c:v>11</c:v>
                </c:pt>
                <c:pt idx="22">
                  <c:v>11.5</c:v>
                </c:pt>
                <c:pt idx="23">
                  <c:v>12</c:v>
                </c:pt>
                <c:pt idx="24">
                  <c:v>12.5</c:v>
                </c:pt>
                <c:pt idx="25">
                  <c:v>13</c:v>
                </c:pt>
                <c:pt idx="26">
                  <c:v>13.5</c:v>
                </c:pt>
                <c:pt idx="27">
                  <c:v>14</c:v>
                </c:pt>
                <c:pt idx="28">
                  <c:v>14.5</c:v>
                </c:pt>
                <c:pt idx="29">
                  <c:v>15</c:v>
                </c:pt>
                <c:pt idx="30">
                  <c:v>15.5</c:v>
                </c:pt>
                <c:pt idx="31">
                  <c:v>16</c:v>
                </c:pt>
                <c:pt idx="32">
                  <c:v>16.5</c:v>
                </c:pt>
              </c:numCache>
            </c:numRef>
          </c:cat>
          <c:val>
            <c:numRef>
              <c:f>'Curva de Crédito'!$C$4:$C$36</c:f>
              <c:numCache>
                <c:formatCode>General</c:formatCode>
                <c:ptCount val="33"/>
                <c:pt idx="0">
                  <c:v>1.0553999999999999</c:v>
                </c:pt>
                <c:pt idx="1">
                  <c:v>1.1974</c:v>
                </c:pt>
                <c:pt idx="2">
                  <c:v>1.3244</c:v>
                </c:pt>
                <c:pt idx="3">
                  <c:v>1.4382999999999999</c:v>
                </c:pt>
                <c:pt idx="4">
                  <c:v>1.5405</c:v>
                </c:pt>
                <c:pt idx="5">
                  <c:v>1.6324000000000001</c:v>
                </c:pt>
                <c:pt idx="6">
                  <c:v>1.7152000000000001</c:v>
                </c:pt>
                <c:pt idx="7">
                  <c:v>1.7899</c:v>
                </c:pt>
                <c:pt idx="8">
                  <c:v>1.8574999999999999</c:v>
                </c:pt>
                <c:pt idx="9">
                  <c:v>1.9187000000000001</c:v>
                </c:pt>
                <c:pt idx="10">
                  <c:v>1.9742</c:v>
                </c:pt>
                <c:pt idx="11">
                  <c:v>2.0247999999999999</c:v>
                </c:pt>
                <c:pt idx="12">
                  <c:v>2.0708000000000002</c:v>
                </c:pt>
                <c:pt idx="13">
                  <c:v>2.1128999999999998</c:v>
                </c:pt>
                <c:pt idx="14">
                  <c:v>2.1513</c:v>
                </c:pt>
                <c:pt idx="15">
                  <c:v>2.1865000000000001</c:v>
                </c:pt>
                <c:pt idx="16">
                  <c:v>2.2189000000000001</c:v>
                </c:pt>
                <c:pt idx="17">
                  <c:v>2.2486000000000002</c:v>
                </c:pt>
                <c:pt idx="18">
                  <c:v>2.2761</c:v>
                </c:pt>
                <c:pt idx="19">
                  <c:v>2.3014000000000001</c:v>
                </c:pt>
                <c:pt idx="20">
                  <c:v>2.3248000000000002</c:v>
                </c:pt>
                <c:pt idx="21">
                  <c:v>2.3464999999999998</c:v>
                </c:pt>
                <c:pt idx="22">
                  <c:v>2.3666999999999998</c:v>
                </c:pt>
                <c:pt idx="23">
                  <c:v>2.3854000000000002</c:v>
                </c:pt>
                <c:pt idx="24">
                  <c:v>2.4028999999999998</c:v>
                </c:pt>
                <c:pt idx="25">
                  <c:v>2.4190999999999998</c:v>
                </c:pt>
                <c:pt idx="26">
                  <c:v>2.4344000000000001</c:v>
                </c:pt>
                <c:pt idx="27">
                  <c:v>2.4485999999999999</c:v>
                </c:pt>
                <c:pt idx="28">
                  <c:v>2.4620000000000002</c:v>
                </c:pt>
                <c:pt idx="29">
                  <c:v>2.4744999999999999</c:v>
                </c:pt>
                <c:pt idx="30">
                  <c:v>2.4863</c:v>
                </c:pt>
                <c:pt idx="31">
                  <c:v>2.4973999999999998</c:v>
                </c:pt>
                <c:pt idx="32">
                  <c:v>2.5078999999999998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0974-4EA8-A8ED-1560F2A6A147}"/>
            </c:ext>
          </c:extLst>
        </c:ser>
        <c:ser>
          <c:idx val="2"/>
          <c:order val="2"/>
          <c:tx>
            <c:strRef>
              <c:f>'Curva de Crédito'!$D$3</c:f>
              <c:strCache>
                <c:ptCount val="1"/>
                <c:pt idx="0">
                  <c:v>A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974-4EA8-A8ED-1560F2A6A147}"/>
                </c:ext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974-4EA8-A8ED-1560F2A6A147}"/>
                </c:ext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974-4EA8-A8ED-1560F2A6A147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974-4EA8-A8ED-1560F2A6A147}"/>
                </c:ext>
              </c:extLst>
            </c:dLbl>
            <c:dLbl>
              <c:idx val="1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974-4EA8-A8ED-1560F2A6A147}"/>
                </c:ext>
              </c:extLst>
            </c:dLbl>
            <c:dLbl>
              <c:idx val="1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974-4EA8-A8ED-1560F2A6A147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Poppins" panose="00000500000000000000" pitchFamily="2" charset="0"/>
                    <a:ea typeface="+mn-ea"/>
                    <a:cs typeface="Poppins" panose="00000500000000000000" pitchFamily="2" charset="0"/>
                  </a:defRPr>
                </a:pPr>
                <a:endParaRPr lang="pt-BR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'Curva de Crédito'!$A$4:$A$36</c:f>
              <c:numCache>
                <c:formatCode>#,#00</c:formatCode>
                <c:ptCount val="33"/>
                <c:pt idx="0">
                  <c:v>0.5</c:v>
                </c:pt>
                <c:pt idx="1">
                  <c:v>1</c:v>
                </c:pt>
                <c:pt idx="2">
                  <c:v>1.5</c:v>
                </c:pt>
                <c:pt idx="3">
                  <c:v>2</c:v>
                </c:pt>
                <c:pt idx="4">
                  <c:v>2.5</c:v>
                </c:pt>
                <c:pt idx="5">
                  <c:v>3</c:v>
                </c:pt>
                <c:pt idx="6">
                  <c:v>3.5</c:v>
                </c:pt>
                <c:pt idx="7">
                  <c:v>4</c:v>
                </c:pt>
                <c:pt idx="8">
                  <c:v>4.5</c:v>
                </c:pt>
                <c:pt idx="9">
                  <c:v>5</c:v>
                </c:pt>
                <c:pt idx="10">
                  <c:v>5.5</c:v>
                </c:pt>
                <c:pt idx="11">
                  <c:v>6</c:v>
                </c:pt>
                <c:pt idx="12">
                  <c:v>6.5</c:v>
                </c:pt>
                <c:pt idx="13">
                  <c:v>7</c:v>
                </c:pt>
                <c:pt idx="14">
                  <c:v>7.5</c:v>
                </c:pt>
                <c:pt idx="15">
                  <c:v>8</c:v>
                </c:pt>
                <c:pt idx="16">
                  <c:v>8.5</c:v>
                </c:pt>
                <c:pt idx="17">
                  <c:v>9</c:v>
                </c:pt>
                <c:pt idx="18">
                  <c:v>9.5</c:v>
                </c:pt>
                <c:pt idx="19">
                  <c:v>10</c:v>
                </c:pt>
                <c:pt idx="20">
                  <c:v>10.5</c:v>
                </c:pt>
                <c:pt idx="21">
                  <c:v>11</c:v>
                </c:pt>
                <c:pt idx="22">
                  <c:v>11.5</c:v>
                </c:pt>
                <c:pt idx="23">
                  <c:v>12</c:v>
                </c:pt>
                <c:pt idx="24">
                  <c:v>12.5</c:v>
                </c:pt>
                <c:pt idx="25">
                  <c:v>13</c:v>
                </c:pt>
                <c:pt idx="26">
                  <c:v>13.5</c:v>
                </c:pt>
                <c:pt idx="27">
                  <c:v>14</c:v>
                </c:pt>
                <c:pt idx="28">
                  <c:v>14.5</c:v>
                </c:pt>
                <c:pt idx="29">
                  <c:v>15</c:v>
                </c:pt>
                <c:pt idx="30">
                  <c:v>15.5</c:v>
                </c:pt>
                <c:pt idx="31">
                  <c:v>16</c:v>
                </c:pt>
                <c:pt idx="32">
                  <c:v>16.5</c:v>
                </c:pt>
              </c:numCache>
            </c:numRef>
          </c:cat>
          <c:val>
            <c:numRef>
              <c:f>'Curva de Crédito'!$D$4:$D$36</c:f>
              <c:numCache>
                <c:formatCode>General</c:formatCode>
                <c:ptCount val="33"/>
                <c:pt idx="0">
                  <c:v>1.3209</c:v>
                </c:pt>
                <c:pt idx="1">
                  <c:v>1.4630000000000001</c:v>
                </c:pt>
                <c:pt idx="2">
                  <c:v>1.59</c:v>
                </c:pt>
                <c:pt idx="3">
                  <c:v>1.7039</c:v>
                </c:pt>
                <c:pt idx="4">
                  <c:v>1.8061</c:v>
                </c:pt>
                <c:pt idx="5">
                  <c:v>1.8979999999999999</c:v>
                </c:pt>
                <c:pt idx="6">
                  <c:v>1.9806999999999999</c:v>
                </c:pt>
                <c:pt idx="7">
                  <c:v>2.0554999999999999</c:v>
                </c:pt>
                <c:pt idx="8">
                  <c:v>2.1230000000000002</c:v>
                </c:pt>
                <c:pt idx="9">
                  <c:v>2.1842999999999999</c:v>
                </c:pt>
                <c:pt idx="10">
                  <c:v>2.2397999999999998</c:v>
                </c:pt>
                <c:pt idx="11">
                  <c:v>2.2904</c:v>
                </c:pt>
                <c:pt idx="12">
                  <c:v>2.3363999999999998</c:v>
                </c:pt>
                <c:pt idx="13">
                  <c:v>2.3784000000000001</c:v>
                </c:pt>
                <c:pt idx="14">
                  <c:v>2.4169</c:v>
                </c:pt>
                <c:pt idx="15">
                  <c:v>2.4521000000000002</c:v>
                </c:pt>
                <c:pt idx="16">
                  <c:v>2.4845000000000002</c:v>
                </c:pt>
                <c:pt idx="17">
                  <c:v>2.5142000000000002</c:v>
                </c:pt>
                <c:pt idx="18">
                  <c:v>2.5415999999999999</c:v>
                </c:pt>
                <c:pt idx="19">
                  <c:v>2.5670000000000002</c:v>
                </c:pt>
                <c:pt idx="20">
                  <c:v>2.5903999999999998</c:v>
                </c:pt>
                <c:pt idx="21">
                  <c:v>2.6120999999999999</c:v>
                </c:pt>
                <c:pt idx="22">
                  <c:v>2.6322000000000001</c:v>
                </c:pt>
                <c:pt idx="23">
                  <c:v>2.6509999999999998</c:v>
                </c:pt>
                <c:pt idx="24">
                  <c:v>2.6684000000000001</c:v>
                </c:pt>
                <c:pt idx="25">
                  <c:v>2.6846999999999999</c:v>
                </c:pt>
                <c:pt idx="26">
                  <c:v>2.7</c:v>
                </c:pt>
                <c:pt idx="27">
                  <c:v>2.7141999999999999</c:v>
                </c:pt>
                <c:pt idx="28">
                  <c:v>2.7275999999999998</c:v>
                </c:pt>
                <c:pt idx="29">
                  <c:v>2.7401</c:v>
                </c:pt>
                <c:pt idx="30">
                  <c:v>2.7519</c:v>
                </c:pt>
                <c:pt idx="31">
                  <c:v>2.7629999999999999</c:v>
                </c:pt>
                <c:pt idx="32">
                  <c:v>2.7734999999999999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0974-4EA8-A8ED-1560F2A6A1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5278175"/>
        <c:axId val="840467807"/>
      </c:lineChart>
      <c:catAx>
        <c:axId val="6527817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 algn="ctr" rtl="0">
                  <a:defRPr sz="2000" b="0" i="0" u="none" strike="noStrike" kern="1200" baseline="0">
                    <a:solidFill>
                      <a:schemeClr val="bg1"/>
                    </a:solidFill>
                    <a:latin typeface="Poppins" panose="00000500000000000000" pitchFamily="2" charset="0"/>
                    <a:ea typeface="+mn-ea"/>
                    <a:cs typeface="Poppins" panose="00000500000000000000" pitchFamily="2" charset="0"/>
                  </a:defRPr>
                </a:pPr>
                <a:r>
                  <a:rPr lang="en-US"/>
                  <a:t>Anos</a:t>
                </a:r>
              </a:p>
            </c:rich>
          </c:tx>
          <c:layout>
            <c:manualLayout>
              <c:xMode val="edge"/>
              <c:yMode val="edge"/>
              <c:x val="0.46686419879333263"/>
              <c:y val="0.847566261862599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ctr" rtl="0">
                <a:defRPr sz="2000" b="0" i="0" u="none" strike="noStrike" kern="1200" baseline="0">
                  <a:solidFill>
                    <a:schemeClr val="bg1"/>
                  </a:solidFill>
                  <a:latin typeface="Poppins" panose="00000500000000000000" pitchFamily="2" charset="0"/>
                  <a:ea typeface="+mn-ea"/>
                  <a:cs typeface="Poppins" panose="00000500000000000000" pitchFamily="2" charset="0"/>
                </a:defRPr>
              </a:pPr>
              <a:endParaRPr lang="pt-BR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pPr>
            <a:endParaRPr lang="pt-BR"/>
          </a:p>
        </c:txPr>
        <c:crossAx val="840467807"/>
        <c:crosses val="autoZero"/>
        <c:auto val="1"/>
        <c:lblAlgn val="ctr"/>
        <c:lblOffset val="100"/>
        <c:noMultiLvlLbl val="0"/>
      </c:catAx>
      <c:valAx>
        <c:axId val="84046780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Poppins" panose="00000500000000000000" pitchFamily="2" charset="0"/>
                    <a:ea typeface="+mn-ea"/>
                    <a:cs typeface="Poppins" panose="00000500000000000000" pitchFamily="2" charset="0"/>
                  </a:defRPr>
                </a:pPr>
                <a:r>
                  <a:rPr lang="en-US"/>
                  <a:t>CDI +</a:t>
                </a:r>
              </a:p>
            </c:rich>
          </c:tx>
          <c:layout>
            <c:manualLayout>
              <c:xMode val="edge"/>
              <c:yMode val="edge"/>
              <c:x val="8.658008658008658E-3"/>
              <c:y val="0.390229211617945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bg1"/>
                  </a:solidFill>
                  <a:latin typeface="Poppins" panose="00000500000000000000" pitchFamily="2" charset="0"/>
                  <a:ea typeface="+mn-ea"/>
                  <a:cs typeface="Poppins" panose="00000500000000000000" pitchFamily="2" charset="0"/>
                </a:defRPr>
              </a:pPr>
              <a:endParaRPr lang="pt-BR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pPr>
            <a:endParaRPr lang="pt-BR"/>
          </a:p>
        </c:txPr>
        <c:crossAx val="652781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639823431162013"/>
          <c:y val="0.91712533402438601"/>
          <c:w val="0.19854543750213041"/>
          <c:h val="7.09502536050221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bg1"/>
              </a:solidFill>
              <a:latin typeface="Poppins" panose="00000500000000000000" pitchFamily="2" charset="0"/>
              <a:ea typeface="+mn-ea"/>
              <a:cs typeface="Poppins" panose="00000500000000000000" pitchFamily="2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bg1"/>
          </a:solidFill>
          <a:latin typeface="Poppins" panose="00000500000000000000" pitchFamily="2" charset="0"/>
          <a:cs typeface="Poppins" panose="00000500000000000000" pitchFamily="2" charset="0"/>
        </a:defRPr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'Curva de Crédito'!$N$3</c:f>
              <c:strCache>
                <c:ptCount val="1"/>
                <c:pt idx="0">
                  <c:v>AAA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'Curva de Crédito'!$M$4:$M$36</c:f>
              <c:numCache>
                <c:formatCode>0.0</c:formatCode>
                <c:ptCount val="33"/>
                <c:pt idx="0">
                  <c:v>0.5</c:v>
                </c:pt>
                <c:pt idx="1">
                  <c:v>1</c:v>
                </c:pt>
                <c:pt idx="2">
                  <c:v>1.5</c:v>
                </c:pt>
                <c:pt idx="3">
                  <c:v>2</c:v>
                </c:pt>
                <c:pt idx="4">
                  <c:v>2.5</c:v>
                </c:pt>
                <c:pt idx="5">
                  <c:v>3</c:v>
                </c:pt>
                <c:pt idx="6">
                  <c:v>3.5</c:v>
                </c:pt>
                <c:pt idx="7">
                  <c:v>4</c:v>
                </c:pt>
                <c:pt idx="8">
                  <c:v>4.5</c:v>
                </c:pt>
                <c:pt idx="9">
                  <c:v>5</c:v>
                </c:pt>
                <c:pt idx="10">
                  <c:v>5.5</c:v>
                </c:pt>
                <c:pt idx="11">
                  <c:v>6</c:v>
                </c:pt>
                <c:pt idx="12">
                  <c:v>6.5</c:v>
                </c:pt>
                <c:pt idx="13">
                  <c:v>7</c:v>
                </c:pt>
                <c:pt idx="14">
                  <c:v>7.5</c:v>
                </c:pt>
                <c:pt idx="15">
                  <c:v>8</c:v>
                </c:pt>
                <c:pt idx="16">
                  <c:v>8.5</c:v>
                </c:pt>
                <c:pt idx="17">
                  <c:v>9</c:v>
                </c:pt>
                <c:pt idx="18">
                  <c:v>9.5</c:v>
                </c:pt>
                <c:pt idx="19">
                  <c:v>10</c:v>
                </c:pt>
                <c:pt idx="20">
                  <c:v>10.5</c:v>
                </c:pt>
                <c:pt idx="21">
                  <c:v>11</c:v>
                </c:pt>
                <c:pt idx="22">
                  <c:v>11.5</c:v>
                </c:pt>
                <c:pt idx="23">
                  <c:v>12</c:v>
                </c:pt>
                <c:pt idx="24">
                  <c:v>12.5</c:v>
                </c:pt>
                <c:pt idx="25">
                  <c:v>13</c:v>
                </c:pt>
                <c:pt idx="26">
                  <c:v>13.5</c:v>
                </c:pt>
                <c:pt idx="27">
                  <c:v>14</c:v>
                </c:pt>
                <c:pt idx="28">
                  <c:v>14.5</c:v>
                </c:pt>
                <c:pt idx="29">
                  <c:v>15</c:v>
                </c:pt>
                <c:pt idx="30">
                  <c:v>15.5</c:v>
                </c:pt>
                <c:pt idx="31">
                  <c:v>16</c:v>
                </c:pt>
                <c:pt idx="32">
                  <c:v>16.5</c:v>
                </c:pt>
              </c:numCache>
            </c:numRef>
          </c:xVal>
          <c:yVal>
            <c:numRef>
              <c:f>'Curva de Crédito'!$N$4:$N$36</c:f>
              <c:numCache>
                <c:formatCode>General</c:formatCode>
                <c:ptCount val="33"/>
                <c:pt idx="0">
                  <c:v>-0.11050000000000004</c:v>
                </c:pt>
                <c:pt idx="1">
                  <c:v>-0.1084</c:v>
                </c:pt>
                <c:pt idx="2">
                  <c:v>-0.10699999999999998</c:v>
                </c:pt>
                <c:pt idx="3">
                  <c:v>-0.10629999999999995</c:v>
                </c:pt>
                <c:pt idx="4">
                  <c:v>-0.10609999999999997</c:v>
                </c:pt>
                <c:pt idx="5">
                  <c:v>-0.10620000000000007</c:v>
                </c:pt>
                <c:pt idx="6">
                  <c:v>-0.10670000000000002</c:v>
                </c:pt>
                <c:pt idx="7">
                  <c:v>-0.10749999999999993</c:v>
                </c:pt>
                <c:pt idx="8">
                  <c:v>-0.10839999999999983</c:v>
                </c:pt>
                <c:pt idx="9">
                  <c:v>-0.10939999999999994</c:v>
                </c:pt>
                <c:pt idx="10">
                  <c:v>-0.11049999999999982</c:v>
                </c:pt>
                <c:pt idx="11">
                  <c:v>-0.11169999999999991</c:v>
                </c:pt>
                <c:pt idx="12">
                  <c:v>-0.1129</c:v>
                </c:pt>
                <c:pt idx="13">
                  <c:v>-0.11420000000000008</c:v>
                </c:pt>
                <c:pt idx="14">
                  <c:v>-0.11550000000000016</c:v>
                </c:pt>
                <c:pt idx="15">
                  <c:v>-0.11660000000000004</c:v>
                </c:pt>
                <c:pt idx="16">
                  <c:v>-0.11789999999999989</c:v>
                </c:pt>
                <c:pt idx="17">
                  <c:v>-0.11899999999999999</c:v>
                </c:pt>
                <c:pt idx="18">
                  <c:v>-0.12020000000000008</c:v>
                </c:pt>
                <c:pt idx="19">
                  <c:v>-0.12129999999999996</c:v>
                </c:pt>
                <c:pt idx="20">
                  <c:v>-0.12229999999999985</c:v>
                </c:pt>
                <c:pt idx="21">
                  <c:v>-0.12339999999999995</c:v>
                </c:pt>
                <c:pt idx="22">
                  <c:v>-0.12440000000000007</c:v>
                </c:pt>
                <c:pt idx="23">
                  <c:v>-0.12539999999999996</c:v>
                </c:pt>
                <c:pt idx="24">
                  <c:v>-0.12630000000000008</c:v>
                </c:pt>
                <c:pt idx="25">
                  <c:v>-0.12709999999999999</c:v>
                </c:pt>
                <c:pt idx="26">
                  <c:v>-0.12799999999999989</c:v>
                </c:pt>
                <c:pt idx="27">
                  <c:v>-0.12870000000000004</c:v>
                </c:pt>
                <c:pt idx="28">
                  <c:v>-0.12949999999999995</c:v>
                </c:pt>
                <c:pt idx="29">
                  <c:v>-0.13019999999999987</c:v>
                </c:pt>
                <c:pt idx="30">
                  <c:v>-0.13090000000000002</c:v>
                </c:pt>
                <c:pt idx="31">
                  <c:v>-0.13159999999999994</c:v>
                </c:pt>
                <c:pt idx="32">
                  <c:v>-0.1322000000000001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A1C-456D-AF96-C877E3105725}"/>
            </c:ext>
          </c:extLst>
        </c:ser>
        <c:ser>
          <c:idx val="1"/>
          <c:order val="1"/>
          <c:tx>
            <c:strRef>
              <c:f>'Curva de Crédito'!$O$3</c:f>
              <c:strCache>
                <c:ptCount val="1"/>
                <c:pt idx="0">
                  <c:v>AA</c:v>
                </c:pt>
              </c:strCache>
            </c:strRef>
          </c:tx>
          <c:spPr>
            <a:ln w="38100" cap="rnd">
              <a:solidFill>
                <a:srgbClr val="FFBD59"/>
              </a:solidFill>
              <a:round/>
            </a:ln>
            <a:effectLst/>
          </c:spPr>
          <c:marker>
            <c:symbol val="none"/>
          </c:marker>
          <c:xVal>
            <c:numRef>
              <c:f>'Curva de Crédito'!$M$4:$M$36</c:f>
              <c:numCache>
                <c:formatCode>0.0</c:formatCode>
                <c:ptCount val="33"/>
                <c:pt idx="0">
                  <c:v>0.5</c:v>
                </c:pt>
                <c:pt idx="1">
                  <c:v>1</c:v>
                </c:pt>
                <c:pt idx="2">
                  <c:v>1.5</c:v>
                </c:pt>
                <c:pt idx="3">
                  <c:v>2</c:v>
                </c:pt>
                <c:pt idx="4">
                  <c:v>2.5</c:v>
                </c:pt>
                <c:pt idx="5">
                  <c:v>3</c:v>
                </c:pt>
                <c:pt idx="6">
                  <c:v>3.5</c:v>
                </c:pt>
                <c:pt idx="7">
                  <c:v>4</c:v>
                </c:pt>
                <c:pt idx="8">
                  <c:v>4.5</c:v>
                </c:pt>
                <c:pt idx="9">
                  <c:v>5</c:v>
                </c:pt>
                <c:pt idx="10">
                  <c:v>5.5</c:v>
                </c:pt>
                <c:pt idx="11">
                  <c:v>6</c:v>
                </c:pt>
                <c:pt idx="12">
                  <c:v>6.5</c:v>
                </c:pt>
                <c:pt idx="13">
                  <c:v>7</c:v>
                </c:pt>
                <c:pt idx="14">
                  <c:v>7.5</c:v>
                </c:pt>
                <c:pt idx="15">
                  <c:v>8</c:v>
                </c:pt>
                <c:pt idx="16">
                  <c:v>8.5</c:v>
                </c:pt>
                <c:pt idx="17">
                  <c:v>9</c:v>
                </c:pt>
                <c:pt idx="18">
                  <c:v>9.5</c:v>
                </c:pt>
                <c:pt idx="19">
                  <c:v>10</c:v>
                </c:pt>
                <c:pt idx="20">
                  <c:v>10.5</c:v>
                </c:pt>
                <c:pt idx="21">
                  <c:v>11</c:v>
                </c:pt>
                <c:pt idx="22">
                  <c:v>11.5</c:v>
                </c:pt>
                <c:pt idx="23">
                  <c:v>12</c:v>
                </c:pt>
                <c:pt idx="24">
                  <c:v>12.5</c:v>
                </c:pt>
                <c:pt idx="25">
                  <c:v>13</c:v>
                </c:pt>
                <c:pt idx="26">
                  <c:v>13.5</c:v>
                </c:pt>
                <c:pt idx="27">
                  <c:v>14</c:v>
                </c:pt>
                <c:pt idx="28">
                  <c:v>14.5</c:v>
                </c:pt>
                <c:pt idx="29">
                  <c:v>15</c:v>
                </c:pt>
                <c:pt idx="30">
                  <c:v>15.5</c:v>
                </c:pt>
                <c:pt idx="31">
                  <c:v>16</c:v>
                </c:pt>
                <c:pt idx="32">
                  <c:v>16.5</c:v>
                </c:pt>
              </c:numCache>
            </c:numRef>
          </c:xVal>
          <c:yVal>
            <c:numRef>
              <c:f>'Curva de Crédito'!$O$4:$O$36</c:f>
              <c:numCache>
                <c:formatCode>General</c:formatCode>
                <c:ptCount val="33"/>
                <c:pt idx="0">
                  <c:v>-0.24240000000000017</c:v>
                </c:pt>
                <c:pt idx="1">
                  <c:v>-0.24019999999999997</c:v>
                </c:pt>
                <c:pt idx="2">
                  <c:v>-0.23889999999999989</c:v>
                </c:pt>
                <c:pt idx="3">
                  <c:v>-0.23809999999999998</c:v>
                </c:pt>
                <c:pt idx="4">
                  <c:v>-0.2379</c:v>
                </c:pt>
                <c:pt idx="5">
                  <c:v>-0.23809999999999998</c:v>
                </c:pt>
                <c:pt idx="6">
                  <c:v>-0.23849999999999993</c:v>
                </c:pt>
                <c:pt idx="7">
                  <c:v>-0.23929999999999985</c:v>
                </c:pt>
                <c:pt idx="8">
                  <c:v>-0.24020000000000019</c:v>
                </c:pt>
                <c:pt idx="9">
                  <c:v>-0.24119999999999986</c:v>
                </c:pt>
                <c:pt idx="10">
                  <c:v>-0.24240000000000017</c:v>
                </c:pt>
                <c:pt idx="11">
                  <c:v>-0.24360000000000026</c:v>
                </c:pt>
                <c:pt idx="12">
                  <c:v>-0.24479999999999968</c:v>
                </c:pt>
                <c:pt idx="13">
                  <c:v>-0.24600000000000044</c:v>
                </c:pt>
                <c:pt idx="14">
                  <c:v>-0.24730000000000008</c:v>
                </c:pt>
                <c:pt idx="15">
                  <c:v>-0.24859999999999971</c:v>
                </c:pt>
                <c:pt idx="16">
                  <c:v>-0.24969999999999981</c:v>
                </c:pt>
                <c:pt idx="17">
                  <c:v>-0.25099999999999989</c:v>
                </c:pt>
                <c:pt idx="18">
                  <c:v>-0.25199999999999978</c:v>
                </c:pt>
                <c:pt idx="19">
                  <c:v>-0.25320000000000009</c:v>
                </c:pt>
                <c:pt idx="20">
                  <c:v>-0.25429999999999975</c:v>
                </c:pt>
                <c:pt idx="21">
                  <c:v>-0.25530000000000008</c:v>
                </c:pt>
                <c:pt idx="22">
                  <c:v>-0.25620000000000021</c:v>
                </c:pt>
                <c:pt idx="23">
                  <c:v>-0.25719999999999965</c:v>
                </c:pt>
                <c:pt idx="24">
                  <c:v>-0.25810000000000022</c:v>
                </c:pt>
                <c:pt idx="25">
                  <c:v>-0.25900000000000034</c:v>
                </c:pt>
                <c:pt idx="26">
                  <c:v>-0.25979999999999981</c:v>
                </c:pt>
                <c:pt idx="27">
                  <c:v>-0.26060000000000016</c:v>
                </c:pt>
                <c:pt idx="28">
                  <c:v>-0.26139999999999963</c:v>
                </c:pt>
                <c:pt idx="29">
                  <c:v>-0.26210000000000022</c:v>
                </c:pt>
                <c:pt idx="30">
                  <c:v>-0.26279999999999992</c:v>
                </c:pt>
                <c:pt idx="31">
                  <c:v>-0.26350000000000007</c:v>
                </c:pt>
                <c:pt idx="32">
                  <c:v>-0.2641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4A1C-456D-AF96-C877E3105725}"/>
            </c:ext>
          </c:extLst>
        </c:ser>
        <c:ser>
          <c:idx val="2"/>
          <c:order val="2"/>
          <c:tx>
            <c:strRef>
              <c:f>'Curva de Crédito'!$P$3</c:f>
              <c:strCache>
                <c:ptCount val="1"/>
                <c:pt idx="0">
                  <c:v>A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'Curva de Crédito'!$M$4:$M$36</c:f>
              <c:numCache>
                <c:formatCode>0.0</c:formatCode>
                <c:ptCount val="33"/>
                <c:pt idx="0">
                  <c:v>0.5</c:v>
                </c:pt>
                <c:pt idx="1">
                  <c:v>1</c:v>
                </c:pt>
                <c:pt idx="2">
                  <c:v>1.5</c:v>
                </c:pt>
                <c:pt idx="3">
                  <c:v>2</c:v>
                </c:pt>
                <c:pt idx="4">
                  <c:v>2.5</c:v>
                </c:pt>
                <c:pt idx="5">
                  <c:v>3</c:v>
                </c:pt>
                <c:pt idx="6">
                  <c:v>3.5</c:v>
                </c:pt>
                <c:pt idx="7">
                  <c:v>4</c:v>
                </c:pt>
                <c:pt idx="8">
                  <c:v>4.5</c:v>
                </c:pt>
                <c:pt idx="9">
                  <c:v>5</c:v>
                </c:pt>
                <c:pt idx="10">
                  <c:v>5.5</c:v>
                </c:pt>
                <c:pt idx="11">
                  <c:v>6</c:v>
                </c:pt>
                <c:pt idx="12">
                  <c:v>6.5</c:v>
                </c:pt>
                <c:pt idx="13">
                  <c:v>7</c:v>
                </c:pt>
                <c:pt idx="14">
                  <c:v>7.5</c:v>
                </c:pt>
                <c:pt idx="15">
                  <c:v>8</c:v>
                </c:pt>
                <c:pt idx="16">
                  <c:v>8.5</c:v>
                </c:pt>
                <c:pt idx="17">
                  <c:v>9</c:v>
                </c:pt>
                <c:pt idx="18">
                  <c:v>9.5</c:v>
                </c:pt>
                <c:pt idx="19">
                  <c:v>10</c:v>
                </c:pt>
                <c:pt idx="20">
                  <c:v>10.5</c:v>
                </c:pt>
                <c:pt idx="21">
                  <c:v>11</c:v>
                </c:pt>
                <c:pt idx="22">
                  <c:v>11.5</c:v>
                </c:pt>
                <c:pt idx="23">
                  <c:v>12</c:v>
                </c:pt>
                <c:pt idx="24">
                  <c:v>12.5</c:v>
                </c:pt>
                <c:pt idx="25">
                  <c:v>13</c:v>
                </c:pt>
                <c:pt idx="26">
                  <c:v>13.5</c:v>
                </c:pt>
                <c:pt idx="27">
                  <c:v>14</c:v>
                </c:pt>
                <c:pt idx="28">
                  <c:v>14.5</c:v>
                </c:pt>
                <c:pt idx="29">
                  <c:v>15</c:v>
                </c:pt>
                <c:pt idx="30">
                  <c:v>15.5</c:v>
                </c:pt>
                <c:pt idx="31">
                  <c:v>16</c:v>
                </c:pt>
                <c:pt idx="32">
                  <c:v>16.5</c:v>
                </c:pt>
              </c:numCache>
            </c:numRef>
          </c:xVal>
          <c:yVal>
            <c:numRef>
              <c:f>'Curva de Crédito'!$P$4:$P$36</c:f>
              <c:numCache>
                <c:formatCode>General</c:formatCode>
                <c:ptCount val="33"/>
                <c:pt idx="0">
                  <c:v>-0.24490000000000012</c:v>
                </c:pt>
                <c:pt idx="1">
                  <c:v>-0.24259999999999993</c:v>
                </c:pt>
                <c:pt idx="2">
                  <c:v>-0.24129999999999985</c:v>
                </c:pt>
                <c:pt idx="3">
                  <c:v>-0.24049999999999994</c:v>
                </c:pt>
                <c:pt idx="4">
                  <c:v>-0.24030000000000018</c:v>
                </c:pt>
                <c:pt idx="5">
                  <c:v>-0.24050000000000016</c:v>
                </c:pt>
                <c:pt idx="6">
                  <c:v>-0.24110000000000009</c:v>
                </c:pt>
                <c:pt idx="7">
                  <c:v>-0.24170000000000025</c:v>
                </c:pt>
                <c:pt idx="8">
                  <c:v>-0.24269999999999969</c:v>
                </c:pt>
                <c:pt idx="9">
                  <c:v>-0.24370000000000003</c:v>
                </c:pt>
                <c:pt idx="10">
                  <c:v>-0.24490000000000034</c:v>
                </c:pt>
                <c:pt idx="11">
                  <c:v>-0.246</c:v>
                </c:pt>
                <c:pt idx="12">
                  <c:v>-0.24720000000000031</c:v>
                </c:pt>
                <c:pt idx="13">
                  <c:v>-0.24849999999999994</c:v>
                </c:pt>
                <c:pt idx="14">
                  <c:v>-0.24969999999999981</c:v>
                </c:pt>
                <c:pt idx="15">
                  <c:v>-0.25099999999999989</c:v>
                </c:pt>
                <c:pt idx="16">
                  <c:v>-0.25209999999999999</c:v>
                </c:pt>
                <c:pt idx="17">
                  <c:v>-0.25339999999999963</c:v>
                </c:pt>
                <c:pt idx="18">
                  <c:v>-0.25450000000000017</c:v>
                </c:pt>
                <c:pt idx="19">
                  <c:v>-0.25559999999999983</c:v>
                </c:pt>
                <c:pt idx="20">
                  <c:v>-0.25670000000000037</c:v>
                </c:pt>
                <c:pt idx="21">
                  <c:v>-0.25770000000000026</c:v>
                </c:pt>
                <c:pt idx="22">
                  <c:v>-0.25879999999999992</c:v>
                </c:pt>
                <c:pt idx="23">
                  <c:v>-0.25960000000000027</c:v>
                </c:pt>
                <c:pt idx="24">
                  <c:v>-0.26059999999999972</c:v>
                </c:pt>
                <c:pt idx="25">
                  <c:v>-0.26150000000000029</c:v>
                </c:pt>
                <c:pt idx="26">
                  <c:v>-0.26219999999999999</c:v>
                </c:pt>
                <c:pt idx="27">
                  <c:v>-0.26310000000000011</c:v>
                </c:pt>
                <c:pt idx="28">
                  <c:v>-0.26380000000000026</c:v>
                </c:pt>
                <c:pt idx="29">
                  <c:v>-0.26449999999999996</c:v>
                </c:pt>
                <c:pt idx="30">
                  <c:v>-0.2652000000000001</c:v>
                </c:pt>
                <c:pt idx="31">
                  <c:v>-0.26590000000000025</c:v>
                </c:pt>
                <c:pt idx="32">
                  <c:v>-0.26650000000000018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4A1C-456D-AF96-C877E31057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4678527"/>
        <c:axId val="798920399"/>
      </c:scatterChart>
      <c:valAx>
        <c:axId val="84467852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Poppins" panose="00000500000000000000" pitchFamily="2" charset="0"/>
                    <a:ea typeface="+mn-ea"/>
                    <a:cs typeface="Poppins" panose="00000500000000000000" pitchFamily="2" charset="0"/>
                  </a:defRPr>
                </a:pPr>
                <a:r>
                  <a:rPr lang="en-US"/>
                  <a:t>Anos</a:t>
                </a:r>
              </a:p>
            </c:rich>
          </c:tx>
          <c:layout>
            <c:manualLayout>
              <c:xMode val="edge"/>
              <c:yMode val="edge"/>
              <c:x val="0.4791082149214107"/>
              <c:y val="0.8455728727565008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bg1"/>
                  </a:solidFill>
                  <a:latin typeface="Poppins" panose="00000500000000000000" pitchFamily="2" charset="0"/>
                  <a:ea typeface="+mn-ea"/>
                  <a:cs typeface="Poppins" panose="00000500000000000000" pitchFamily="2" charset="0"/>
                </a:defRPr>
              </a:pPr>
              <a:endParaRPr lang="pt-BR"/>
            </a:p>
          </c:txPr>
        </c:title>
        <c:numFmt formatCode="0.0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pPr>
            <a:endParaRPr lang="pt-BR"/>
          </a:p>
        </c:txPr>
        <c:crossAx val="798920399"/>
        <c:crosses val="autoZero"/>
        <c:crossBetween val="midCat"/>
      </c:valAx>
      <c:valAx>
        <c:axId val="798920399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Poppins" panose="00000500000000000000" pitchFamily="2" charset="0"/>
                    <a:ea typeface="+mn-ea"/>
                    <a:cs typeface="Poppins" panose="00000500000000000000" pitchFamily="2" charset="0"/>
                  </a:defRPr>
                </a:pPr>
                <a:r>
                  <a:rPr lang="en-US"/>
                  <a:t>CDI +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bg1"/>
                  </a:solidFill>
                  <a:latin typeface="Poppins" panose="00000500000000000000" pitchFamily="2" charset="0"/>
                  <a:ea typeface="+mn-ea"/>
                  <a:cs typeface="Poppins" panose="00000500000000000000" pitchFamily="2" charset="0"/>
                </a:defRPr>
              </a:pPr>
              <a:endParaRPr lang="pt-BR"/>
            </a:p>
          </c:txPr>
        </c:title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pPr>
            <a:endParaRPr lang="pt-BR"/>
          </a:p>
        </c:txPr>
        <c:crossAx val="844678527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bg1"/>
              </a:solidFill>
              <a:latin typeface="Poppins" panose="00000500000000000000" pitchFamily="2" charset="0"/>
              <a:ea typeface="+mn-ea"/>
              <a:cs typeface="Poppins" panose="00000500000000000000" pitchFamily="2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bg1"/>
          </a:solidFill>
          <a:latin typeface="Poppins" panose="00000500000000000000" pitchFamily="2" charset="0"/>
          <a:cs typeface="Poppins" panose="00000500000000000000" pitchFamily="2" charset="0"/>
        </a:defRPr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626431934781084E-2"/>
          <c:y val="9.3145068145068149E-2"/>
          <c:w val="0.94337356806521888"/>
          <c:h val="0.85800877800877806"/>
        </c:manualLayout>
      </c:layout>
      <c:lineChart>
        <c:grouping val="standard"/>
        <c:varyColors val="0"/>
        <c:ser>
          <c:idx val="0"/>
          <c:order val="0"/>
          <c:spPr>
            <a:ln w="38100" cap="rnd">
              <a:solidFill>
                <a:srgbClr val="89FFDB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4031878061008028E-2"/>
                  <c:y val="3.16886695776093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A95-4D96-9162-C0AE46C5A354}"/>
                </c:ext>
              </c:extLst>
            </c:dLbl>
            <c:dLbl>
              <c:idx val="266"/>
              <c:layout>
                <c:manualLayout>
                  <c:x val="-1.0592047940776608E-3"/>
                  <c:y val="-7.45111960338382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95-4D96-9162-C0AE46C5A354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Poppins" panose="00000500000000000000" pitchFamily="2" charset="0"/>
                    <a:ea typeface="+mn-ea"/>
                    <a:cs typeface="Poppins" panose="00000500000000000000" pitchFamily="2" charset="0"/>
                  </a:defRPr>
                </a:pPr>
                <a:endParaRPr lang="pt-BR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historico!$E$1:$JK$1</c:f>
              <c:numCache>
                <c:formatCode>m/d/yyyy</c:formatCode>
                <c:ptCount val="267"/>
                <c:pt idx="0">
                  <c:v>44991</c:v>
                </c:pt>
                <c:pt idx="1">
                  <c:v>44992</c:v>
                </c:pt>
                <c:pt idx="2">
                  <c:v>44993</c:v>
                </c:pt>
                <c:pt idx="3">
                  <c:v>44994</c:v>
                </c:pt>
                <c:pt idx="4">
                  <c:v>44995</c:v>
                </c:pt>
                <c:pt idx="5">
                  <c:v>44998</c:v>
                </c:pt>
                <c:pt idx="6">
                  <c:v>44999</c:v>
                </c:pt>
                <c:pt idx="7">
                  <c:v>45000</c:v>
                </c:pt>
                <c:pt idx="8">
                  <c:v>45001</c:v>
                </c:pt>
                <c:pt idx="9">
                  <c:v>45002</c:v>
                </c:pt>
                <c:pt idx="10">
                  <c:v>45005</c:v>
                </c:pt>
                <c:pt idx="11">
                  <c:v>45006</c:v>
                </c:pt>
                <c:pt idx="12">
                  <c:v>45007</c:v>
                </c:pt>
                <c:pt idx="13">
                  <c:v>45008</c:v>
                </c:pt>
                <c:pt idx="14">
                  <c:v>45009</c:v>
                </c:pt>
                <c:pt idx="15">
                  <c:v>45012</c:v>
                </c:pt>
                <c:pt idx="16">
                  <c:v>45013</c:v>
                </c:pt>
                <c:pt idx="17">
                  <c:v>45014</c:v>
                </c:pt>
                <c:pt idx="18">
                  <c:v>45015</c:v>
                </c:pt>
                <c:pt idx="19">
                  <c:v>45016</c:v>
                </c:pt>
                <c:pt idx="20">
                  <c:v>45019</c:v>
                </c:pt>
                <c:pt idx="21">
                  <c:v>45020</c:v>
                </c:pt>
                <c:pt idx="22">
                  <c:v>45021</c:v>
                </c:pt>
                <c:pt idx="23">
                  <c:v>45022</c:v>
                </c:pt>
                <c:pt idx="24">
                  <c:v>45026</c:v>
                </c:pt>
                <c:pt idx="25">
                  <c:v>45027</c:v>
                </c:pt>
                <c:pt idx="26">
                  <c:v>45028</c:v>
                </c:pt>
                <c:pt idx="27">
                  <c:v>45029</c:v>
                </c:pt>
                <c:pt idx="28">
                  <c:v>45030</c:v>
                </c:pt>
                <c:pt idx="29">
                  <c:v>45033</c:v>
                </c:pt>
                <c:pt idx="30">
                  <c:v>45034</c:v>
                </c:pt>
                <c:pt idx="31">
                  <c:v>45035</c:v>
                </c:pt>
                <c:pt idx="32">
                  <c:v>45036</c:v>
                </c:pt>
                <c:pt idx="33">
                  <c:v>45040</c:v>
                </c:pt>
                <c:pt idx="34">
                  <c:v>45041</c:v>
                </c:pt>
                <c:pt idx="35">
                  <c:v>45042</c:v>
                </c:pt>
                <c:pt idx="36">
                  <c:v>45043</c:v>
                </c:pt>
                <c:pt idx="37">
                  <c:v>45044</c:v>
                </c:pt>
                <c:pt idx="38">
                  <c:v>45048</c:v>
                </c:pt>
                <c:pt idx="39">
                  <c:v>45049</c:v>
                </c:pt>
                <c:pt idx="40">
                  <c:v>45050</c:v>
                </c:pt>
                <c:pt idx="41">
                  <c:v>45051</c:v>
                </c:pt>
                <c:pt idx="42">
                  <c:v>45054</c:v>
                </c:pt>
                <c:pt idx="43">
                  <c:v>45055</c:v>
                </c:pt>
                <c:pt idx="44">
                  <c:v>45056</c:v>
                </c:pt>
                <c:pt idx="45">
                  <c:v>45057</c:v>
                </c:pt>
                <c:pt idx="46">
                  <c:v>45058</c:v>
                </c:pt>
                <c:pt idx="47">
                  <c:v>45061</c:v>
                </c:pt>
                <c:pt idx="48">
                  <c:v>45062</c:v>
                </c:pt>
                <c:pt idx="49">
                  <c:v>45063</c:v>
                </c:pt>
                <c:pt idx="50">
                  <c:v>45064</c:v>
                </c:pt>
                <c:pt idx="51">
                  <c:v>45065</c:v>
                </c:pt>
                <c:pt idx="52">
                  <c:v>45068</c:v>
                </c:pt>
                <c:pt idx="53">
                  <c:v>45069</c:v>
                </c:pt>
                <c:pt idx="54">
                  <c:v>45070</c:v>
                </c:pt>
                <c:pt idx="55">
                  <c:v>45071</c:v>
                </c:pt>
                <c:pt idx="56">
                  <c:v>45072</c:v>
                </c:pt>
                <c:pt idx="57">
                  <c:v>45075</c:v>
                </c:pt>
                <c:pt idx="58">
                  <c:v>45076</c:v>
                </c:pt>
                <c:pt idx="59">
                  <c:v>45077</c:v>
                </c:pt>
                <c:pt idx="60">
                  <c:v>45078</c:v>
                </c:pt>
                <c:pt idx="61">
                  <c:v>45079</c:v>
                </c:pt>
                <c:pt idx="62">
                  <c:v>45082</c:v>
                </c:pt>
                <c:pt idx="63">
                  <c:v>45083</c:v>
                </c:pt>
                <c:pt idx="64">
                  <c:v>45084</c:v>
                </c:pt>
                <c:pt idx="65">
                  <c:v>45086</c:v>
                </c:pt>
                <c:pt idx="66">
                  <c:v>45089</c:v>
                </c:pt>
                <c:pt idx="67">
                  <c:v>45090</c:v>
                </c:pt>
                <c:pt idx="68">
                  <c:v>45091</c:v>
                </c:pt>
                <c:pt idx="69">
                  <c:v>45092</c:v>
                </c:pt>
                <c:pt idx="70">
                  <c:v>45093</c:v>
                </c:pt>
                <c:pt idx="71">
                  <c:v>45096</c:v>
                </c:pt>
                <c:pt idx="72">
                  <c:v>45097</c:v>
                </c:pt>
                <c:pt idx="73">
                  <c:v>45098</c:v>
                </c:pt>
                <c:pt idx="74">
                  <c:v>45099</c:v>
                </c:pt>
                <c:pt idx="75">
                  <c:v>45100</c:v>
                </c:pt>
                <c:pt idx="76">
                  <c:v>45103</c:v>
                </c:pt>
                <c:pt idx="77">
                  <c:v>45104</c:v>
                </c:pt>
                <c:pt idx="78">
                  <c:v>45105</c:v>
                </c:pt>
                <c:pt idx="79">
                  <c:v>45106</c:v>
                </c:pt>
                <c:pt idx="80">
                  <c:v>45107</c:v>
                </c:pt>
                <c:pt idx="81">
                  <c:v>45110</c:v>
                </c:pt>
                <c:pt idx="82">
                  <c:v>45111</c:v>
                </c:pt>
                <c:pt idx="83">
                  <c:v>45112</c:v>
                </c:pt>
                <c:pt idx="84">
                  <c:v>45113</c:v>
                </c:pt>
                <c:pt idx="85">
                  <c:v>45114</c:v>
                </c:pt>
                <c:pt idx="86">
                  <c:v>45117</c:v>
                </c:pt>
                <c:pt idx="87">
                  <c:v>45118</c:v>
                </c:pt>
                <c:pt idx="88">
                  <c:v>45119</c:v>
                </c:pt>
                <c:pt idx="89">
                  <c:v>45120</c:v>
                </c:pt>
                <c:pt idx="90">
                  <c:v>45121</c:v>
                </c:pt>
                <c:pt idx="91">
                  <c:v>45124</c:v>
                </c:pt>
                <c:pt idx="92">
                  <c:v>45125</c:v>
                </c:pt>
                <c:pt idx="93">
                  <c:v>45126</c:v>
                </c:pt>
                <c:pt idx="94">
                  <c:v>45127</c:v>
                </c:pt>
                <c:pt idx="95">
                  <c:v>45128</c:v>
                </c:pt>
                <c:pt idx="96">
                  <c:v>45131</c:v>
                </c:pt>
                <c:pt idx="97">
                  <c:v>45132</c:v>
                </c:pt>
                <c:pt idx="98">
                  <c:v>45133</c:v>
                </c:pt>
                <c:pt idx="99">
                  <c:v>45134</c:v>
                </c:pt>
                <c:pt idx="100">
                  <c:v>45135</c:v>
                </c:pt>
                <c:pt idx="101">
                  <c:v>45138</c:v>
                </c:pt>
                <c:pt idx="102">
                  <c:v>45139</c:v>
                </c:pt>
                <c:pt idx="103">
                  <c:v>45140</c:v>
                </c:pt>
                <c:pt idx="104">
                  <c:v>45141</c:v>
                </c:pt>
                <c:pt idx="105">
                  <c:v>45142</c:v>
                </c:pt>
                <c:pt idx="106">
                  <c:v>45145</c:v>
                </c:pt>
                <c:pt idx="107">
                  <c:v>45146</c:v>
                </c:pt>
                <c:pt idx="108">
                  <c:v>45147</c:v>
                </c:pt>
                <c:pt idx="109">
                  <c:v>45148</c:v>
                </c:pt>
                <c:pt idx="110">
                  <c:v>45149</c:v>
                </c:pt>
                <c:pt idx="111">
                  <c:v>45152</c:v>
                </c:pt>
                <c:pt idx="112">
                  <c:v>45153</c:v>
                </c:pt>
                <c:pt idx="113">
                  <c:v>45154</c:v>
                </c:pt>
                <c:pt idx="114">
                  <c:v>45155</c:v>
                </c:pt>
                <c:pt idx="115">
                  <c:v>45156</c:v>
                </c:pt>
                <c:pt idx="116">
                  <c:v>45159</c:v>
                </c:pt>
                <c:pt idx="117">
                  <c:v>45160</c:v>
                </c:pt>
                <c:pt idx="118">
                  <c:v>45161</c:v>
                </c:pt>
                <c:pt idx="119">
                  <c:v>45162</c:v>
                </c:pt>
                <c:pt idx="120">
                  <c:v>45163</c:v>
                </c:pt>
                <c:pt idx="121">
                  <c:v>45166</c:v>
                </c:pt>
                <c:pt idx="122">
                  <c:v>45167</c:v>
                </c:pt>
                <c:pt idx="123">
                  <c:v>45168</c:v>
                </c:pt>
                <c:pt idx="124">
                  <c:v>45169</c:v>
                </c:pt>
                <c:pt idx="125">
                  <c:v>45170</c:v>
                </c:pt>
                <c:pt idx="126">
                  <c:v>45173</c:v>
                </c:pt>
                <c:pt idx="127">
                  <c:v>45174</c:v>
                </c:pt>
                <c:pt idx="128">
                  <c:v>45175</c:v>
                </c:pt>
                <c:pt idx="129">
                  <c:v>45177</c:v>
                </c:pt>
                <c:pt idx="130">
                  <c:v>45180</c:v>
                </c:pt>
                <c:pt idx="131">
                  <c:v>45181</c:v>
                </c:pt>
                <c:pt idx="132">
                  <c:v>45182</c:v>
                </c:pt>
                <c:pt idx="133">
                  <c:v>45183</c:v>
                </c:pt>
                <c:pt idx="134">
                  <c:v>45184</c:v>
                </c:pt>
                <c:pt idx="135">
                  <c:v>45187</c:v>
                </c:pt>
                <c:pt idx="136">
                  <c:v>45188</c:v>
                </c:pt>
                <c:pt idx="137">
                  <c:v>45189</c:v>
                </c:pt>
                <c:pt idx="138">
                  <c:v>45190</c:v>
                </c:pt>
                <c:pt idx="139">
                  <c:v>45191</c:v>
                </c:pt>
                <c:pt idx="140">
                  <c:v>45194</c:v>
                </c:pt>
                <c:pt idx="141">
                  <c:v>45195</c:v>
                </c:pt>
                <c:pt idx="142">
                  <c:v>45196</c:v>
                </c:pt>
                <c:pt idx="143">
                  <c:v>45197</c:v>
                </c:pt>
                <c:pt idx="144">
                  <c:v>45198</c:v>
                </c:pt>
                <c:pt idx="145">
                  <c:v>45201</c:v>
                </c:pt>
                <c:pt idx="146">
                  <c:v>45202</c:v>
                </c:pt>
                <c:pt idx="147">
                  <c:v>45203</c:v>
                </c:pt>
                <c:pt idx="148">
                  <c:v>45204</c:v>
                </c:pt>
                <c:pt idx="149">
                  <c:v>45205</c:v>
                </c:pt>
                <c:pt idx="150">
                  <c:v>45208</c:v>
                </c:pt>
                <c:pt idx="151">
                  <c:v>45209</c:v>
                </c:pt>
                <c:pt idx="152">
                  <c:v>45210</c:v>
                </c:pt>
                <c:pt idx="153">
                  <c:v>45212</c:v>
                </c:pt>
                <c:pt idx="154">
                  <c:v>45215</c:v>
                </c:pt>
                <c:pt idx="155">
                  <c:v>45216</c:v>
                </c:pt>
                <c:pt idx="156">
                  <c:v>45217</c:v>
                </c:pt>
                <c:pt idx="157">
                  <c:v>45218</c:v>
                </c:pt>
                <c:pt idx="158">
                  <c:v>45219</c:v>
                </c:pt>
                <c:pt idx="159">
                  <c:v>45222</c:v>
                </c:pt>
                <c:pt idx="160">
                  <c:v>45223</c:v>
                </c:pt>
                <c:pt idx="161">
                  <c:v>45224</c:v>
                </c:pt>
                <c:pt idx="162">
                  <c:v>45225</c:v>
                </c:pt>
                <c:pt idx="163">
                  <c:v>45226</c:v>
                </c:pt>
                <c:pt idx="164">
                  <c:v>45229</c:v>
                </c:pt>
                <c:pt idx="165">
                  <c:v>45230</c:v>
                </c:pt>
                <c:pt idx="166">
                  <c:v>45231</c:v>
                </c:pt>
                <c:pt idx="167">
                  <c:v>45233</c:v>
                </c:pt>
                <c:pt idx="168">
                  <c:v>45236</c:v>
                </c:pt>
                <c:pt idx="169">
                  <c:v>45237</c:v>
                </c:pt>
                <c:pt idx="170">
                  <c:v>45238</c:v>
                </c:pt>
                <c:pt idx="171">
                  <c:v>45239</c:v>
                </c:pt>
                <c:pt idx="172">
                  <c:v>45240</c:v>
                </c:pt>
                <c:pt idx="173">
                  <c:v>45243</c:v>
                </c:pt>
                <c:pt idx="174">
                  <c:v>45244</c:v>
                </c:pt>
                <c:pt idx="175">
                  <c:v>45246</c:v>
                </c:pt>
                <c:pt idx="176">
                  <c:v>45247</c:v>
                </c:pt>
                <c:pt idx="177">
                  <c:v>45250</c:v>
                </c:pt>
                <c:pt idx="178">
                  <c:v>45251</c:v>
                </c:pt>
                <c:pt idx="179">
                  <c:v>45252</c:v>
                </c:pt>
                <c:pt idx="180">
                  <c:v>45253</c:v>
                </c:pt>
                <c:pt idx="181">
                  <c:v>45254</c:v>
                </c:pt>
                <c:pt idx="182">
                  <c:v>45257</c:v>
                </c:pt>
                <c:pt idx="183">
                  <c:v>45258</c:v>
                </c:pt>
                <c:pt idx="184">
                  <c:v>45259</c:v>
                </c:pt>
                <c:pt idx="185">
                  <c:v>45260</c:v>
                </c:pt>
                <c:pt idx="186">
                  <c:v>45261</c:v>
                </c:pt>
                <c:pt idx="187">
                  <c:v>45264</c:v>
                </c:pt>
                <c:pt idx="188">
                  <c:v>45265</c:v>
                </c:pt>
                <c:pt idx="189">
                  <c:v>45266</c:v>
                </c:pt>
                <c:pt idx="190">
                  <c:v>45267</c:v>
                </c:pt>
                <c:pt idx="191">
                  <c:v>45268</c:v>
                </c:pt>
                <c:pt idx="192">
                  <c:v>45271</c:v>
                </c:pt>
                <c:pt idx="193">
                  <c:v>45272</c:v>
                </c:pt>
                <c:pt idx="194">
                  <c:v>45273</c:v>
                </c:pt>
                <c:pt idx="195">
                  <c:v>45274</c:v>
                </c:pt>
                <c:pt idx="196">
                  <c:v>45275</c:v>
                </c:pt>
                <c:pt idx="197">
                  <c:v>45278</c:v>
                </c:pt>
                <c:pt idx="198">
                  <c:v>45279</c:v>
                </c:pt>
                <c:pt idx="199">
                  <c:v>45280</c:v>
                </c:pt>
                <c:pt idx="200">
                  <c:v>45281</c:v>
                </c:pt>
                <c:pt idx="201">
                  <c:v>45282</c:v>
                </c:pt>
                <c:pt idx="202">
                  <c:v>45286</c:v>
                </c:pt>
                <c:pt idx="203">
                  <c:v>45287</c:v>
                </c:pt>
                <c:pt idx="204">
                  <c:v>45288</c:v>
                </c:pt>
                <c:pt idx="205">
                  <c:v>45289</c:v>
                </c:pt>
                <c:pt idx="206">
                  <c:v>45293</c:v>
                </c:pt>
                <c:pt idx="207">
                  <c:v>45294</c:v>
                </c:pt>
                <c:pt idx="208">
                  <c:v>45295</c:v>
                </c:pt>
                <c:pt idx="209">
                  <c:v>45296</c:v>
                </c:pt>
                <c:pt idx="210">
                  <c:v>45299</c:v>
                </c:pt>
                <c:pt idx="211">
                  <c:v>45300</c:v>
                </c:pt>
                <c:pt idx="212">
                  <c:v>45301</c:v>
                </c:pt>
                <c:pt idx="213">
                  <c:v>45302</c:v>
                </c:pt>
                <c:pt idx="214">
                  <c:v>45303</c:v>
                </c:pt>
                <c:pt idx="215">
                  <c:v>45306</c:v>
                </c:pt>
                <c:pt idx="216">
                  <c:v>45307</c:v>
                </c:pt>
                <c:pt idx="217">
                  <c:v>45308</c:v>
                </c:pt>
                <c:pt idx="218">
                  <c:v>45309</c:v>
                </c:pt>
                <c:pt idx="219">
                  <c:v>45310</c:v>
                </c:pt>
                <c:pt idx="220">
                  <c:v>45313</c:v>
                </c:pt>
                <c:pt idx="221">
                  <c:v>45314</c:v>
                </c:pt>
                <c:pt idx="222">
                  <c:v>45315</c:v>
                </c:pt>
                <c:pt idx="223">
                  <c:v>45316</c:v>
                </c:pt>
                <c:pt idx="224">
                  <c:v>45317</c:v>
                </c:pt>
                <c:pt idx="225">
                  <c:v>45320</c:v>
                </c:pt>
                <c:pt idx="226">
                  <c:v>45321</c:v>
                </c:pt>
                <c:pt idx="227">
                  <c:v>45322</c:v>
                </c:pt>
                <c:pt idx="228">
                  <c:v>45323</c:v>
                </c:pt>
                <c:pt idx="229">
                  <c:v>45324</c:v>
                </c:pt>
                <c:pt idx="230">
                  <c:v>45327</c:v>
                </c:pt>
                <c:pt idx="231">
                  <c:v>45328</c:v>
                </c:pt>
                <c:pt idx="232">
                  <c:v>45329</c:v>
                </c:pt>
                <c:pt idx="233">
                  <c:v>45330</c:v>
                </c:pt>
                <c:pt idx="234">
                  <c:v>45331</c:v>
                </c:pt>
                <c:pt idx="235">
                  <c:v>45336</c:v>
                </c:pt>
                <c:pt idx="236">
                  <c:v>45337</c:v>
                </c:pt>
                <c:pt idx="237">
                  <c:v>45338</c:v>
                </c:pt>
                <c:pt idx="238">
                  <c:v>45341</c:v>
                </c:pt>
                <c:pt idx="239">
                  <c:v>45342</c:v>
                </c:pt>
                <c:pt idx="240">
                  <c:v>45343</c:v>
                </c:pt>
                <c:pt idx="241">
                  <c:v>45344</c:v>
                </c:pt>
                <c:pt idx="242">
                  <c:v>45345</c:v>
                </c:pt>
                <c:pt idx="243">
                  <c:v>45348</c:v>
                </c:pt>
                <c:pt idx="244">
                  <c:v>45349</c:v>
                </c:pt>
                <c:pt idx="245">
                  <c:v>45350</c:v>
                </c:pt>
                <c:pt idx="246">
                  <c:v>45351</c:v>
                </c:pt>
                <c:pt idx="247">
                  <c:v>45352</c:v>
                </c:pt>
                <c:pt idx="248">
                  <c:v>45355</c:v>
                </c:pt>
                <c:pt idx="249">
                  <c:v>45356</c:v>
                </c:pt>
                <c:pt idx="250">
                  <c:v>45357</c:v>
                </c:pt>
                <c:pt idx="251">
                  <c:v>45358</c:v>
                </c:pt>
                <c:pt idx="252">
                  <c:v>45359</c:v>
                </c:pt>
                <c:pt idx="253">
                  <c:v>45362</c:v>
                </c:pt>
                <c:pt idx="254">
                  <c:v>45363</c:v>
                </c:pt>
                <c:pt idx="255">
                  <c:v>45364</c:v>
                </c:pt>
                <c:pt idx="256">
                  <c:v>45365</c:v>
                </c:pt>
                <c:pt idx="257">
                  <c:v>45366</c:v>
                </c:pt>
                <c:pt idx="258">
                  <c:v>45369</c:v>
                </c:pt>
                <c:pt idx="259">
                  <c:v>45370</c:v>
                </c:pt>
                <c:pt idx="260">
                  <c:v>45371</c:v>
                </c:pt>
                <c:pt idx="261">
                  <c:v>45372</c:v>
                </c:pt>
                <c:pt idx="262">
                  <c:v>45373</c:v>
                </c:pt>
                <c:pt idx="263">
                  <c:v>45376</c:v>
                </c:pt>
                <c:pt idx="264">
                  <c:v>45377</c:v>
                </c:pt>
                <c:pt idx="265">
                  <c:v>45378</c:v>
                </c:pt>
                <c:pt idx="266">
                  <c:v>45379</c:v>
                </c:pt>
              </c:numCache>
            </c:numRef>
          </c:cat>
          <c:val>
            <c:numRef>
              <c:f>historico!$E$2:$JK$2</c:f>
              <c:numCache>
                <c:formatCode>General</c:formatCode>
                <c:ptCount val="267"/>
                <c:pt idx="0">
                  <c:v>2.3366034383954154E-2</c:v>
                </c:pt>
                <c:pt idx="1">
                  <c:v>2.3552740000000003E-2</c:v>
                </c:pt>
                <c:pt idx="2">
                  <c:v>2.3580759312320922E-2</c:v>
                </c:pt>
                <c:pt idx="3">
                  <c:v>2.3657854285714285E-2</c:v>
                </c:pt>
                <c:pt idx="4">
                  <c:v>2.3780368571428574E-2</c:v>
                </c:pt>
                <c:pt idx="5">
                  <c:v>2.3874817142857139E-2</c:v>
                </c:pt>
                <c:pt idx="6">
                  <c:v>2.3887871428571426E-2</c:v>
                </c:pt>
                <c:pt idx="7">
                  <c:v>2.401406034482759E-2</c:v>
                </c:pt>
                <c:pt idx="8">
                  <c:v>2.4042367816091953E-2</c:v>
                </c:pt>
                <c:pt idx="9">
                  <c:v>2.4116364942528751E-2</c:v>
                </c:pt>
                <c:pt idx="10">
                  <c:v>2.4241091954022968E-2</c:v>
                </c:pt>
                <c:pt idx="11">
                  <c:v>2.4361689655172412E-2</c:v>
                </c:pt>
                <c:pt idx="12">
                  <c:v>2.4560312320916929E-2</c:v>
                </c:pt>
                <c:pt idx="13">
                  <c:v>2.4665097421203437E-2</c:v>
                </c:pt>
                <c:pt idx="14">
                  <c:v>2.4760193083573471E-2</c:v>
                </c:pt>
                <c:pt idx="15">
                  <c:v>2.5014661891117482E-2</c:v>
                </c:pt>
                <c:pt idx="16">
                  <c:v>2.500719546742209E-2</c:v>
                </c:pt>
                <c:pt idx="17">
                  <c:v>2.5060166666666678E-2</c:v>
                </c:pt>
                <c:pt idx="18">
                  <c:v>2.4970488636363631E-2</c:v>
                </c:pt>
                <c:pt idx="19">
                  <c:v>2.4868484330484324E-2</c:v>
                </c:pt>
                <c:pt idx="20">
                  <c:v>2.4797330484330492E-2</c:v>
                </c:pt>
                <c:pt idx="21">
                  <c:v>2.4762111111111092E-2</c:v>
                </c:pt>
                <c:pt idx="22">
                  <c:v>2.4759649572649582E-2</c:v>
                </c:pt>
                <c:pt idx="23">
                  <c:v>2.4375693409742119E-2</c:v>
                </c:pt>
                <c:pt idx="24">
                  <c:v>2.448640345821327E-2</c:v>
                </c:pt>
                <c:pt idx="25">
                  <c:v>2.4708011494252877E-2</c:v>
                </c:pt>
                <c:pt idx="26">
                  <c:v>2.4740484240687689E-2</c:v>
                </c:pt>
                <c:pt idx="27">
                  <c:v>2.4840587392550163E-2</c:v>
                </c:pt>
                <c:pt idx="28">
                  <c:v>2.4964836676217753E-2</c:v>
                </c:pt>
                <c:pt idx="29">
                  <c:v>2.5043742120343836E-2</c:v>
                </c:pt>
                <c:pt idx="30">
                  <c:v>2.5166876790830944E-2</c:v>
                </c:pt>
                <c:pt idx="31">
                  <c:v>2.522821489971348E-2</c:v>
                </c:pt>
                <c:pt idx="32">
                  <c:v>2.534580802292262E-2</c:v>
                </c:pt>
                <c:pt idx="33">
                  <c:v>2.543657020057306E-2</c:v>
                </c:pt>
                <c:pt idx="34">
                  <c:v>2.5512109859154922E-2</c:v>
                </c:pt>
                <c:pt idx="35">
                  <c:v>2.5615036619718326E-2</c:v>
                </c:pt>
                <c:pt idx="36">
                  <c:v>2.5776675141242943E-2</c:v>
                </c:pt>
                <c:pt idx="37">
                  <c:v>2.5851598290598288E-2</c:v>
                </c:pt>
                <c:pt idx="38">
                  <c:v>2.595757549857549E-2</c:v>
                </c:pt>
                <c:pt idx="39">
                  <c:v>2.6051581196581207E-2</c:v>
                </c:pt>
                <c:pt idx="40">
                  <c:v>2.6098390934844201E-2</c:v>
                </c:pt>
                <c:pt idx="41">
                  <c:v>2.6182016997167146E-2</c:v>
                </c:pt>
                <c:pt idx="42">
                  <c:v>2.6285067988668535E-2</c:v>
                </c:pt>
                <c:pt idx="43">
                  <c:v>2.6388178470254958E-2</c:v>
                </c:pt>
                <c:pt idx="44">
                  <c:v>2.6466427762039679E-2</c:v>
                </c:pt>
                <c:pt idx="45">
                  <c:v>2.6488872521246484E-2</c:v>
                </c:pt>
                <c:pt idx="46">
                  <c:v>2.6523138810198296E-2</c:v>
                </c:pt>
                <c:pt idx="47">
                  <c:v>2.6544713068181829E-2</c:v>
                </c:pt>
                <c:pt idx="48">
                  <c:v>2.6538897727272713E-2</c:v>
                </c:pt>
                <c:pt idx="49">
                  <c:v>2.6500937500000012E-2</c:v>
                </c:pt>
                <c:pt idx="50">
                  <c:v>2.648047159090907E-2</c:v>
                </c:pt>
                <c:pt idx="51">
                  <c:v>2.6362079545454539E-2</c:v>
                </c:pt>
                <c:pt idx="52">
                  <c:v>2.6241800569800581E-2</c:v>
                </c:pt>
                <c:pt idx="53">
                  <c:v>2.6147965909090912E-2</c:v>
                </c:pt>
                <c:pt idx="54">
                  <c:v>2.6043022727272727E-2</c:v>
                </c:pt>
                <c:pt idx="55">
                  <c:v>2.629969041095891E-2</c:v>
                </c:pt>
                <c:pt idx="56">
                  <c:v>2.6266202185792356E-2</c:v>
                </c:pt>
                <c:pt idx="57">
                  <c:v>2.624620273972602E-2</c:v>
                </c:pt>
                <c:pt idx="58">
                  <c:v>2.6068594520547949E-2</c:v>
                </c:pt>
                <c:pt idx="59">
                  <c:v>2.597694794520549E-2</c:v>
                </c:pt>
                <c:pt idx="60">
                  <c:v>2.5952005479452055E-2</c:v>
                </c:pt>
                <c:pt idx="61">
                  <c:v>2.5944934246575339E-2</c:v>
                </c:pt>
                <c:pt idx="62">
                  <c:v>2.5880594520547952E-2</c:v>
                </c:pt>
                <c:pt idx="63">
                  <c:v>2.5822884931506852E-2</c:v>
                </c:pt>
                <c:pt idx="64">
                  <c:v>2.5496173076923079E-2</c:v>
                </c:pt>
                <c:pt idx="65">
                  <c:v>2.543730769230769E-2</c:v>
                </c:pt>
                <c:pt idx="66">
                  <c:v>2.5379920329670336E-2</c:v>
                </c:pt>
                <c:pt idx="67">
                  <c:v>2.5342500000000032E-2</c:v>
                </c:pt>
                <c:pt idx="68">
                  <c:v>2.5306110803324133E-2</c:v>
                </c:pt>
                <c:pt idx="69">
                  <c:v>2.5254194444444433E-2</c:v>
                </c:pt>
                <c:pt idx="70">
                  <c:v>2.5218247222222222E-2</c:v>
                </c:pt>
                <c:pt idx="71">
                  <c:v>2.5224811111111113E-2</c:v>
                </c:pt>
                <c:pt idx="72">
                  <c:v>2.521625000000002E-2</c:v>
                </c:pt>
                <c:pt idx="73">
                  <c:v>2.5264356741573041E-2</c:v>
                </c:pt>
                <c:pt idx="74">
                  <c:v>2.5299670422535215E-2</c:v>
                </c:pt>
                <c:pt idx="75">
                  <c:v>2.5286019662921336E-2</c:v>
                </c:pt>
                <c:pt idx="76">
                  <c:v>2.5509466292134818E-2</c:v>
                </c:pt>
                <c:pt idx="77">
                  <c:v>2.581666032608694E-2</c:v>
                </c:pt>
                <c:pt idx="78">
                  <c:v>2.590479674796748E-2</c:v>
                </c:pt>
                <c:pt idx="79">
                  <c:v>2.6011669376693778E-2</c:v>
                </c:pt>
                <c:pt idx="80">
                  <c:v>2.62292791327913E-2</c:v>
                </c:pt>
                <c:pt idx="81">
                  <c:v>2.6515046070460693E-2</c:v>
                </c:pt>
                <c:pt idx="82">
                  <c:v>2.6691924119241196E-2</c:v>
                </c:pt>
                <c:pt idx="83">
                  <c:v>2.6836150273224058E-2</c:v>
                </c:pt>
                <c:pt idx="84">
                  <c:v>2.7010784153005462E-2</c:v>
                </c:pt>
                <c:pt idx="85">
                  <c:v>2.7255323287671253E-2</c:v>
                </c:pt>
                <c:pt idx="86">
                  <c:v>2.7409619178082198E-2</c:v>
                </c:pt>
                <c:pt idx="87">
                  <c:v>2.749238630136985E-2</c:v>
                </c:pt>
                <c:pt idx="88">
                  <c:v>2.7228867036011101E-2</c:v>
                </c:pt>
                <c:pt idx="89">
                  <c:v>2.7223639118457293E-2</c:v>
                </c:pt>
                <c:pt idx="90">
                  <c:v>2.7116316804407722E-2</c:v>
                </c:pt>
                <c:pt idx="91">
                  <c:v>2.7149565096952911E-2</c:v>
                </c:pt>
                <c:pt idx="92">
                  <c:v>2.7064770083102475E-2</c:v>
                </c:pt>
                <c:pt idx="93">
                  <c:v>2.7040842105263162E-2</c:v>
                </c:pt>
                <c:pt idx="94">
                  <c:v>2.696036842105265E-2</c:v>
                </c:pt>
                <c:pt idx="95">
                  <c:v>2.6945044321329634E-2</c:v>
                </c:pt>
                <c:pt idx="96">
                  <c:v>2.690269529085873E-2</c:v>
                </c:pt>
                <c:pt idx="97">
                  <c:v>2.6855146814404436E-2</c:v>
                </c:pt>
                <c:pt idx="98">
                  <c:v>2.6516077956989244E-2</c:v>
                </c:pt>
                <c:pt idx="99">
                  <c:v>2.643597849462365E-2</c:v>
                </c:pt>
                <c:pt idx="100">
                  <c:v>2.6320591397849476E-2</c:v>
                </c:pt>
                <c:pt idx="101">
                  <c:v>2.626060752688171E-2</c:v>
                </c:pt>
                <c:pt idx="102">
                  <c:v>2.626049597855229E-2</c:v>
                </c:pt>
                <c:pt idx="103">
                  <c:v>2.6118219839142108E-2</c:v>
                </c:pt>
                <c:pt idx="104">
                  <c:v>2.608609383378015E-2</c:v>
                </c:pt>
                <c:pt idx="105">
                  <c:v>2.6018096774193564E-2</c:v>
                </c:pt>
                <c:pt idx="106">
                  <c:v>2.6027820375335131E-2</c:v>
                </c:pt>
                <c:pt idx="107">
                  <c:v>2.5887361930294922E-2</c:v>
                </c:pt>
                <c:pt idx="108">
                  <c:v>2.5867509383378017E-2</c:v>
                </c:pt>
                <c:pt idx="109">
                  <c:v>2.5658335120643427E-2</c:v>
                </c:pt>
                <c:pt idx="110">
                  <c:v>2.5630801608579092E-2</c:v>
                </c:pt>
                <c:pt idx="111">
                  <c:v>2.5661898123324395E-2</c:v>
                </c:pt>
                <c:pt idx="112">
                  <c:v>2.5612061827956993E-2</c:v>
                </c:pt>
                <c:pt idx="113">
                  <c:v>2.5459239247311843E-2</c:v>
                </c:pt>
                <c:pt idx="114">
                  <c:v>2.5354255376344087E-2</c:v>
                </c:pt>
                <c:pt idx="115">
                  <c:v>2.524416129032259E-2</c:v>
                </c:pt>
                <c:pt idx="116">
                  <c:v>2.5184514824797857E-2</c:v>
                </c:pt>
                <c:pt idx="117">
                  <c:v>2.5153781671159052E-2</c:v>
                </c:pt>
                <c:pt idx="118">
                  <c:v>2.49827340425532E-2</c:v>
                </c:pt>
                <c:pt idx="119">
                  <c:v>2.4790681697612733E-2</c:v>
                </c:pt>
                <c:pt idx="120">
                  <c:v>2.4616785145888588E-2</c:v>
                </c:pt>
                <c:pt idx="121">
                  <c:v>2.4420245478036187E-2</c:v>
                </c:pt>
                <c:pt idx="122">
                  <c:v>2.4435943152454787E-2</c:v>
                </c:pt>
                <c:pt idx="123">
                  <c:v>2.4464547803617578E-2</c:v>
                </c:pt>
                <c:pt idx="124">
                  <c:v>2.4422686528497412E-2</c:v>
                </c:pt>
                <c:pt idx="125">
                  <c:v>2.4435072538860104E-2</c:v>
                </c:pt>
                <c:pt idx="126">
                  <c:v>2.4475111398963731E-2</c:v>
                </c:pt>
                <c:pt idx="127">
                  <c:v>2.4438929870129873E-2</c:v>
                </c:pt>
                <c:pt idx="128">
                  <c:v>2.4394611979166671E-2</c:v>
                </c:pt>
                <c:pt idx="129">
                  <c:v>2.4122848563968669E-2</c:v>
                </c:pt>
                <c:pt idx="130">
                  <c:v>2.3954366233766233E-2</c:v>
                </c:pt>
                <c:pt idx="131">
                  <c:v>2.3896937500000014E-2</c:v>
                </c:pt>
                <c:pt idx="132">
                  <c:v>2.4032661458333337E-2</c:v>
                </c:pt>
                <c:pt idx="133">
                  <c:v>2.3971723958333326E-2</c:v>
                </c:pt>
                <c:pt idx="134">
                  <c:v>2.3999950520833323E-2</c:v>
                </c:pt>
                <c:pt idx="135">
                  <c:v>2.3923908854166665E-2</c:v>
                </c:pt>
                <c:pt idx="136">
                  <c:v>2.3789921875000012E-2</c:v>
                </c:pt>
                <c:pt idx="137">
                  <c:v>2.3761020833333323E-2</c:v>
                </c:pt>
                <c:pt idx="138">
                  <c:v>2.3736250000000011E-2</c:v>
                </c:pt>
                <c:pt idx="139">
                  <c:v>2.376389843749999E-2</c:v>
                </c:pt>
                <c:pt idx="140">
                  <c:v>2.3669345000000019E-2</c:v>
                </c:pt>
                <c:pt idx="141">
                  <c:v>2.369784749999999E-2</c:v>
                </c:pt>
                <c:pt idx="142">
                  <c:v>2.3559208542713556E-2</c:v>
                </c:pt>
                <c:pt idx="143">
                  <c:v>2.3492123115577881E-2</c:v>
                </c:pt>
                <c:pt idx="144">
                  <c:v>2.3515907035175893E-2</c:v>
                </c:pt>
                <c:pt idx="145">
                  <c:v>2.3549143216080429E-2</c:v>
                </c:pt>
                <c:pt idx="146">
                  <c:v>2.3509311557788952E-2</c:v>
                </c:pt>
                <c:pt idx="147">
                  <c:v>2.3542608040201026E-2</c:v>
                </c:pt>
                <c:pt idx="148">
                  <c:v>2.3554278894472373E-2</c:v>
                </c:pt>
                <c:pt idx="149">
                  <c:v>2.3630962311557795E-2</c:v>
                </c:pt>
                <c:pt idx="150">
                  <c:v>2.3709643216080396E-2</c:v>
                </c:pt>
                <c:pt idx="151">
                  <c:v>2.3696957178841304E-2</c:v>
                </c:pt>
                <c:pt idx="152">
                  <c:v>2.3657864321608036E-2</c:v>
                </c:pt>
                <c:pt idx="153">
                  <c:v>2.3539937027707812E-2</c:v>
                </c:pt>
                <c:pt idx="154">
                  <c:v>2.3511362720403012E-2</c:v>
                </c:pt>
                <c:pt idx="155">
                  <c:v>2.3403753148614603E-2</c:v>
                </c:pt>
                <c:pt idx="156">
                  <c:v>2.346456060606061E-2</c:v>
                </c:pt>
                <c:pt idx="157">
                  <c:v>2.3367840909090908E-2</c:v>
                </c:pt>
                <c:pt idx="158">
                  <c:v>2.3232328282828271E-2</c:v>
                </c:pt>
                <c:pt idx="159">
                  <c:v>2.3162732323232325E-2</c:v>
                </c:pt>
                <c:pt idx="160">
                  <c:v>2.2986131979695422E-2</c:v>
                </c:pt>
                <c:pt idx="161">
                  <c:v>2.307999259259259E-2</c:v>
                </c:pt>
                <c:pt idx="162">
                  <c:v>2.3044335802469128E-2</c:v>
                </c:pt>
                <c:pt idx="163">
                  <c:v>2.3074471604938262E-2</c:v>
                </c:pt>
                <c:pt idx="164">
                  <c:v>2.3021170792079201E-2</c:v>
                </c:pt>
                <c:pt idx="165">
                  <c:v>2.2974173697270485E-2</c:v>
                </c:pt>
                <c:pt idx="166">
                  <c:v>2.2953878411910673E-2</c:v>
                </c:pt>
                <c:pt idx="167">
                  <c:v>2.2970226368159211E-2</c:v>
                </c:pt>
                <c:pt idx="168">
                  <c:v>2.2940930521091824E-2</c:v>
                </c:pt>
                <c:pt idx="169">
                  <c:v>2.2843032258064503E-2</c:v>
                </c:pt>
                <c:pt idx="170">
                  <c:v>2.2842449131513641E-2</c:v>
                </c:pt>
                <c:pt idx="171">
                  <c:v>2.2662655086848636E-2</c:v>
                </c:pt>
                <c:pt idx="172">
                  <c:v>2.2548173697270472E-2</c:v>
                </c:pt>
                <c:pt idx="173">
                  <c:v>2.258624565756823E-2</c:v>
                </c:pt>
                <c:pt idx="174">
                  <c:v>2.2541188585607927E-2</c:v>
                </c:pt>
                <c:pt idx="175">
                  <c:v>2.2538604477611954E-2</c:v>
                </c:pt>
                <c:pt idx="176">
                  <c:v>2.2655186567164184E-2</c:v>
                </c:pt>
                <c:pt idx="177">
                  <c:v>2.2590758706467678E-2</c:v>
                </c:pt>
                <c:pt idx="178">
                  <c:v>2.2537999999999996E-2</c:v>
                </c:pt>
                <c:pt idx="179">
                  <c:v>2.2538848258706494E-2</c:v>
                </c:pt>
                <c:pt idx="180">
                  <c:v>2.2519273631840794E-2</c:v>
                </c:pt>
                <c:pt idx="181">
                  <c:v>2.2486935323383087E-2</c:v>
                </c:pt>
                <c:pt idx="182">
                  <c:v>2.225708495145632E-2</c:v>
                </c:pt>
                <c:pt idx="183">
                  <c:v>2.2290237864077661E-2</c:v>
                </c:pt>
                <c:pt idx="184">
                  <c:v>2.2279330097087383E-2</c:v>
                </c:pt>
                <c:pt idx="185">
                  <c:v>2.2181973300970853E-2</c:v>
                </c:pt>
                <c:pt idx="186">
                  <c:v>2.2348241463414621E-2</c:v>
                </c:pt>
                <c:pt idx="187">
                  <c:v>2.2389992682926831E-2</c:v>
                </c:pt>
                <c:pt idx="188">
                  <c:v>2.2368397560975608E-2</c:v>
                </c:pt>
                <c:pt idx="189">
                  <c:v>2.2351251219512192E-2</c:v>
                </c:pt>
                <c:pt idx="190">
                  <c:v>2.236579024390244E-2</c:v>
                </c:pt>
                <c:pt idx="191">
                  <c:v>2.2323180487804874E-2</c:v>
                </c:pt>
                <c:pt idx="192">
                  <c:v>2.2235919512195116E-2</c:v>
                </c:pt>
                <c:pt idx="193">
                  <c:v>2.1786933985330045E-2</c:v>
                </c:pt>
                <c:pt idx="194">
                  <c:v>2.174772371638143E-2</c:v>
                </c:pt>
                <c:pt idx="195">
                  <c:v>2.1843973105134487E-2</c:v>
                </c:pt>
                <c:pt idx="196">
                  <c:v>2.2073405405405401E-2</c:v>
                </c:pt>
                <c:pt idx="197">
                  <c:v>2.2537833333333337E-2</c:v>
                </c:pt>
                <c:pt idx="198">
                  <c:v>2.2443436274509808E-2</c:v>
                </c:pt>
                <c:pt idx="199">
                  <c:v>2.2449990171990165E-2</c:v>
                </c:pt>
                <c:pt idx="200">
                  <c:v>2.2477063679245301E-2</c:v>
                </c:pt>
                <c:pt idx="201">
                  <c:v>2.2459865248226962E-2</c:v>
                </c:pt>
                <c:pt idx="202">
                  <c:v>2.2501808056872026E-2</c:v>
                </c:pt>
                <c:pt idx="203">
                  <c:v>2.249704976303318E-2</c:v>
                </c:pt>
                <c:pt idx="204">
                  <c:v>2.2570855450236956E-2</c:v>
                </c:pt>
                <c:pt idx="205">
                  <c:v>2.2570855450236956E-2</c:v>
                </c:pt>
                <c:pt idx="206">
                  <c:v>2.26498933649289E-2</c:v>
                </c:pt>
                <c:pt idx="207">
                  <c:v>2.2358668246445512E-2</c:v>
                </c:pt>
                <c:pt idx="208">
                  <c:v>2.2298952606635069E-2</c:v>
                </c:pt>
                <c:pt idx="209">
                  <c:v>2.2305066350710879E-2</c:v>
                </c:pt>
                <c:pt idx="210">
                  <c:v>2.2382540284360194E-2</c:v>
                </c:pt>
                <c:pt idx="211">
                  <c:v>2.2379372037914694E-2</c:v>
                </c:pt>
                <c:pt idx="212">
                  <c:v>2.2311675355450221E-2</c:v>
                </c:pt>
                <c:pt idx="213">
                  <c:v>2.2258151658767798E-2</c:v>
                </c:pt>
                <c:pt idx="214">
                  <c:v>2.2216052132701426E-2</c:v>
                </c:pt>
                <c:pt idx="215">
                  <c:v>2.1955408551068888E-2</c:v>
                </c:pt>
                <c:pt idx="216">
                  <c:v>2.1896420427553444E-2</c:v>
                </c:pt>
                <c:pt idx="217">
                  <c:v>2.182573634204275E-2</c:v>
                </c:pt>
                <c:pt idx="218">
                  <c:v>2.178258669833728E-2</c:v>
                </c:pt>
                <c:pt idx="219">
                  <c:v>2.1715684085510677E-2</c:v>
                </c:pt>
                <c:pt idx="220">
                  <c:v>2.168169121140142E-2</c:v>
                </c:pt>
                <c:pt idx="221">
                  <c:v>2.1519921615201908E-2</c:v>
                </c:pt>
                <c:pt idx="222">
                  <c:v>2.1268333333333344E-2</c:v>
                </c:pt>
                <c:pt idx="223">
                  <c:v>2.1204632653061231E-2</c:v>
                </c:pt>
                <c:pt idx="224">
                  <c:v>2.1195133786848078E-2</c:v>
                </c:pt>
                <c:pt idx="225">
                  <c:v>2.1106074829931966E-2</c:v>
                </c:pt>
                <c:pt idx="226">
                  <c:v>2.0948748299319742E-2</c:v>
                </c:pt>
                <c:pt idx="227">
                  <c:v>2.0702284090909101E-2</c:v>
                </c:pt>
                <c:pt idx="228">
                  <c:v>2.0629244292237465E-2</c:v>
                </c:pt>
                <c:pt idx="229">
                  <c:v>2.0765454337899544E-2</c:v>
                </c:pt>
                <c:pt idx="230">
                  <c:v>2.0721246575342467E-2</c:v>
                </c:pt>
                <c:pt idx="231">
                  <c:v>2.0619305936073067E-2</c:v>
                </c:pt>
                <c:pt idx="232">
                  <c:v>2.0514812785388119E-2</c:v>
                </c:pt>
                <c:pt idx="233">
                  <c:v>2.0504744292237462E-2</c:v>
                </c:pt>
                <c:pt idx="234">
                  <c:v>2.0434931506849323E-2</c:v>
                </c:pt>
                <c:pt idx="235">
                  <c:v>2.0553712328767123E-2</c:v>
                </c:pt>
                <c:pt idx="236">
                  <c:v>2.062252643678161E-2</c:v>
                </c:pt>
                <c:pt idx="237">
                  <c:v>2.0532866666666649E-2</c:v>
                </c:pt>
                <c:pt idx="238">
                  <c:v>2.0419942528735614E-2</c:v>
                </c:pt>
                <c:pt idx="239">
                  <c:v>2.0349827586206883E-2</c:v>
                </c:pt>
                <c:pt idx="240">
                  <c:v>2.0246781105990794E-2</c:v>
                </c:pt>
                <c:pt idx="241">
                  <c:v>2.0492414746543779E-2</c:v>
                </c:pt>
                <c:pt idx="242">
                  <c:v>2.0243891705069118E-2</c:v>
                </c:pt>
                <c:pt idx="243">
                  <c:v>2.0134613995485318E-2</c:v>
                </c:pt>
                <c:pt idx="244">
                  <c:v>2.0186537246049668E-2</c:v>
                </c:pt>
                <c:pt idx="245">
                  <c:v>2.0082203160270894E-2</c:v>
                </c:pt>
                <c:pt idx="246">
                  <c:v>1.9944372460496636E-2</c:v>
                </c:pt>
                <c:pt idx="247">
                  <c:v>1.9861941309255074E-2</c:v>
                </c:pt>
                <c:pt idx="248">
                  <c:v>1.9742767494356665E-2</c:v>
                </c:pt>
                <c:pt idx="249">
                  <c:v>1.9700923076923081E-2</c:v>
                </c:pt>
                <c:pt idx="250">
                  <c:v>1.9527744343891387E-2</c:v>
                </c:pt>
                <c:pt idx="251">
                  <c:v>1.9381307692307687E-2</c:v>
                </c:pt>
                <c:pt idx="252">
                  <c:v>1.9406115384615376E-2</c:v>
                </c:pt>
                <c:pt idx="253">
                  <c:v>1.9340710407239795E-2</c:v>
                </c:pt>
                <c:pt idx="254">
                  <c:v>1.9250642533936636E-2</c:v>
                </c:pt>
                <c:pt idx="255">
                  <c:v>1.9188931972789119E-2</c:v>
                </c:pt>
                <c:pt idx="256">
                  <c:v>1.9200251131221726E-2</c:v>
                </c:pt>
                <c:pt idx="257">
                  <c:v>1.9175759637188216E-2</c:v>
                </c:pt>
                <c:pt idx="258">
                  <c:v>1.9252947845804988E-2</c:v>
                </c:pt>
                <c:pt idx="259">
                  <c:v>1.9214120181405895E-2</c:v>
                </c:pt>
                <c:pt idx="260">
                  <c:v>1.9121392694063929E-2</c:v>
                </c:pt>
                <c:pt idx="261">
                  <c:v>1.9054570776255712E-2</c:v>
                </c:pt>
                <c:pt idx="262">
                  <c:v>1.9055580776255701E-2</c:v>
                </c:pt>
                <c:pt idx="263">
                  <c:v>1.8811668903803119E-2</c:v>
                </c:pt>
                <c:pt idx="264">
                  <c:v>1.8830316964285693E-2</c:v>
                </c:pt>
                <c:pt idx="265">
                  <c:v>1.8863256696428566E-2</c:v>
                </c:pt>
                <c:pt idx="266">
                  <c:v>1.8988782022471909E-2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A95-4D96-9162-C0AE46C5A3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75836639"/>
        <c:axId val="1161444575"/>
      </c:lineChart>
      <c:dateAx>
        <c:axId val="1075836639"/>
        <c:scaling>
          <c:orientation val="minMax"/>
        </c:scaling>
        <c:delete val="0"/>
        <c:axPos val="b"/>
        <c:numFmt formatCode="[$-416]mmm\-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pPr>
            <a:endParaRPr lang="pt-BR"/>
          </a:p>
        </c:txPr>
        <c:crossAx val="1161444575"/>
        <c:crosses val="autoZero"/>
        <c:auto val="1"/>
        <c:lblOffset val="100"/>
        <c:baseTimeUnit val="days"/>
        <c:majorUnit val="22"/>
        <c:majorTimeUnit val="days"/>
      </c:dateAx>
      <c:valAx>
        <c:axId val="1161444575"/>
        <c:scaling>
          <c:orientation val="minMax"/>
          <c:max val="2.8500000000000004E-2"/>
          <c:min val="1.7500000000000005E-2"/>
        </c:scaling>
        <c:delete val="0"/>
        <c:axPos val="l"/>
        <c:numFmt formatCode="0.0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pPr>
            <a:endParaRPr lang="pt-BR"/>
          </a:p>
        </c:txPr>
        <c:crossAx val="1075836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>
          <a:solidFill>
            <a:schemeClr val="bg1"/>
          </a:solidFill>
          <a:latin typeface="Poppins" panose="00000500000000000000" pitchFamily="2" charset="0"/>
          <a:cs typeface="Poppins" panose="00000500000000000000" pitchFamily="2" charset="0"/>
        </a:defRPr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historico!$D$5</c:f>
              <c:strCache>
                <c:ptCount val="1"/>
                <c:pt idx="0">
                  <c:v>Média AAA</c:v>
                </c:pt>
              </c:strCache>
            </c:strRef>
          </c:tx>
          <c:spPr>
            <a:ln w="38100" cap="rnd">
              <a:solidFill>
                <a:srgbClr val="4F81BD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CA-4AF1-95C7-3EE5E408416D}"/>
                </c:ext>
              </c:extLst>
            </c:dLbl>
            <c:dLbl>
              <c:idx val="25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CCA-4AF1-95C7-3EE5E408416D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Poppins" panose="00000500000000000000" pitchFamily="2" charset="0"/>
                    <a:ea typeface="+mn-ea"/>
                    <a:cs typeface="Poppins" panose="00000500000000000000" pitchFamily="2" charset="0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historico!$E$1:$JF$1</c:f>
              <c:numCache>
                <c:formatCode>m/d/yyyy</c:formatCode>
                <c:ptCount val="262"/>
                <c:pt idx="0">
                  <c:v>44991</c:v>
                </c:pt>
                <c:pt idx="1">
                  <c:v>44992</c:v>
                </c:pt>
                <c:pt idx="2">
                  <c:v>44993</c:v>
                </c:pt>
                <c:pt idx="3">
                  <c:v>44994</c:v>
                </c:pt>
                <c:pt idx="4">
                  <c:v>44995</c:v>
                </c:pt>
                <c:pt idx="5">
                  <c:v>44998</c:v>
                </c:pt>
                <c:pt idx="6">
                  <c:v>44999</c:v>
                </c:pt>
                <c:pt idx="7">
                  <c:v>45000</c:v>
                </c:pt>
                <c:pt idx="8">
                  <c:v>45001</c:v>
                </c:pt>
                <c:pt idx="9">
                  <c:v>45002</c:v>
                </c:pt>
                <c:pt idx="10">
                  <c:v>45005</c:v>
                </c:pt>
                <c:pt idx="11">
                  <c:v>45006</c:v>
                </c:pt>
                <c:pt idx="12">
                  <c:v>45007</c:v>
                </c:pt>
                <c:pt idx="13">
                  <c:v>45008</c:v>
                </c:pt>
                <c:pt idx="14">
                  <c:v>45009</c:v>
                </c:pt>
                <c:pt idx="15">
                  <c:v>45012</c:v>
                </c:pt>
                <c:pt idx="16">
                  <c:v>45013</c:v>
                </c:pt>
                <c:pt idx="17">
                  <c:v>45014</c:v>
                </c:pt>
                <c:pt idx="18">
                  <c:v>45015</c:v>
                </c:pt>
                <c:pt idx="19">
                  <c:v>45016</c:v>
                </c:pt>
                <c:pt idx="20">
                  <c:v>45019</c:v>
                </c:pt>
                <c:pt idx="21">
                  <c:v>45020</c:v>
                </c:pt>
                <c:pt idx="22">
                  <c:v>45021</c:v>
                </c:pt>
                <c:pt idx="23">
                  <c:v>45022</c:v>
                </c:pt>
                <c:pt idx="24">
                  <c:v>45026</c:v>
                </c:pt>
                <c:pt idx="25">
                  <c:v>45027</c:v>
                </c:pt>
                <c:pt idx="26">
                  <c:v>45028</c:v>
                </c:pt>
                <c:pt idx="27">
                  <c:v>45029</c:v>
                </c:pt>
                <c:pt idx="28">
                  <c:v>45030</c:v>
                </c:pt>
                <c:pt idx="29">
                  <c:v>45033</c:v>
                </c:pt>
                <c:pt idx="30">
                  <c:v>45034</c:v>
                </c:pt>
                <c:pt idx="31">
                  <c:v>45035</c:v>
                </c:pt>
                <c:pt idx="32">
                  <c:v>45036</c:v>
                </c:pt>
                <c:pt idx="33">
                  <c:v>45040</c:v>
                </c:pt>
                <c:pt idx="34">
                  <c:v>45041</c:v>
                </c:pt>
                <c:pt idx="35">
                  <c:v>45042</c:v>
                </c:pt>
                <c:pt idx="36">
                  <c:v>45043</c:v>
                </c:pt>
                <c:pt idx="37">
                  <c:v>45044</c:v>
                </c:pt>
                <c:pt idx="38">
                  <c:v>45048</c:v>
                </c:pt>
                <c:pt idx="39">
                  <c:v>45049</c:v>
                </c:pt>
                <c:pt idx="40">
                  <c:v>45050</c:v>
                </c:pt>
                <c:pt idx="41">
                  <c:v>45051</c:v>
                </c:pt>
                <c:pt idx="42">
                  <c:v>45054</c:v>
                </c:pt>
                <c:pt idx="43">
                  <c:v>45055</c:v>
                </c:pt>
                <c:pt idx="44">
                  <c:v>45056</c:v>
                </c:pt>
                <c:pt idx="45">
                  <c:v>45057</c:v>
                </c:pt>
                <c:pt idx="46">
                  <c:v>45058</c:v>
                </c:pt>
                <c:pt idx="47">
                  <c:v>45061</c:v>
                </c:pt>
                <c:pt idx="48">
                  <c:v>45062</c:v>
                </c:pt>
                <c:pt idx="49">
                  <c:v>45063</c:v>
                </c:pt>
                <c:pt idx="50">
                  <c:v>45064</c:v>
                </c:pt>
                <c:pt idx="51">
                  <c:v>45065</c:v>
                </c:pt>
                <c:pt idx="52">
                  <c:v>45068</c:v>
                </c:pt>
                <c:pt idx="53">
                  <c:v>45069</c:v>
                </c:pt>
                <c:pt idx="54">
                  <c:v>45070</c:v>
                </c:pt>
                <c:pt idx="55">
                  <c:v>45071</c:v>
                </c:pt>
                <c:pt idx="56">
                  <c:v>45072</c:v>
                </c:pt>
                <c:pt idx="57">
                  <c:v>45075</c:v>
                </c:pt>
                <c:pt idx="58">
                  <c:v>45076</c:v>
                </c:pt>
                <c:pt idx="59">
                  <c:v>45077</c:v>
                </c:pt>
                <c:pt idx="60">
                  <c:v>45078</c:v>
                </c:pt>
                <c:pt idx="61">
                  <c:v>45079</c:v>
                </c:pt>
                <c:pt idx="62">
                  <c:v>45082</c:v>
                </c:pt>
                <c:pt idx="63">
                  <c:v>45083</c:v>
                </c:pt>
                <c:pt idx="64">
                  <c:v>45084</c:v>
                </c:pt>
                <c:pt idx="65">
                  <c:v>45086</c:v>
                </c:pt>
                <c:pt idx="66">
                  <c:v>45089</c:v>
                </c:pt>
                <c:pt idx="67">
                  <c:v>45090</c:v>
                </c:pt>
                <c:pt idx="68">
                  <c:v>45091</c:v>
                </c:pt>
                <c:pt idx="69">
                  <c:v>45092</c:v>
                </c:pt>
                <c:pt idx="70">
                  <c:v>45093</c:v>
                </c:pt>
                <c:pt idx="71">
                  <c:v>45096</c:v>
                </c:pt>
                <c:pt idx="72">
                  <c:v>45097</c:v>
                </c:pt>
                <c:pt idx="73">
                  <c:v>45098</c:v>
                </c:pt>
                <c:pt idx="74">
                  <c:v>45099</c:v>
                </c:pt>
                <c:pt idx="75">
                  <c:v>45100</c:v>
                </c:pt>
                <c:pt idx="76">
                  <c:v>45103</c:v>
                </c:pt>
                <c:pt idx="77">
                  <c:v>45104</c:v>
                </c:pt>
                <c:pt idx="78">
                  <c:v>45105</c:v>
                </c:pt>
                <c:pt idx="79">
                  <c:v>45106</c:v>
                </c:pt>
                <c:pt idx="80">
                  <c:v>45107</c:v>
                </c:pt>
                <c:pt idx="81">
                  <c:v>45110</c:v>
                </c:pt>
                <c:pt idx="82">
                  <c:v>45111</c:v>
                </c:pt>
                <c:pt idx="83">
                  <c:v>45112</c:v>
                </c:pt>
                <c:pt idx="84">
                  <c:v>45113</c:v>
                </c:pt>
                <c:pt idx="85">
                  <c:v>45114</c:v>
                </c:pt>
                <c:pt idx="86">
                  <c:v>45117</c:v>
                </c:pt>
                <c:pt idx="87">
                  <c:v>45118</c:v>
                </c:pt>
                <c:pt idx="88">
                  <c:v>45119</c:v>
                </c:pt>
                <c:pt idx="89">
                  <c:v>45120</c:v>
                </c:pt>
                <c:pt idx="90">
                  <c:v>45121</c:v>
                </c:pt>
                <c:pt idx="91">
                  <c:v>45124</c:v>
                </c:pt>
                <c:pt idx="92">
                  <c:v>45125</c:v>
                </c:pt>
                <c:pt idx="93">
                  <c:v>45126</c:v>
                </c:pt>
                <c:pt idx="94">
                  <c:v>45127</c:v>
                </c:pt>
                <c:pt idx="95">
                  <c:v>45128</c:v>
                </c:pt>
                <c:pt idx="96">
                  <c:v>45131</c:v>
                </c:pt>
                <c:pt idx="97">
                  <c:v>45132</c:v>
                </c:pt>
                <c:pt idx="98">
                  <c:v>45133</c:v>
                </c:pt>
                <c:pt idx="99">
                  <c:v>45134</c:v>
                </c:pt>
                <c:pt idx="100">
                  <c:v>45135</c:v>
                </c:pt>
                <c:pt idx="101">
                  <c:v>45138</c:v>
                </c:pt>
                <c:pt idx="102">
                  <c:v>45139</c:v>
                </c:pt>
                <c:pt idx="103">
                  <c:v>45140</c:v>
                </c:pt>
                <c:pt idx="104">
                  <c:v>45141</c:v>
                </c:pt>
                <c:pt idx="105">
                  <c:v>45142</c:v>
                </c:pt>
                <c:pt idx="106">
                  <c:v>45145</c:v>
                </c:pt>
                <c:pt idx="107">
                  <c:v>45146</c:v>
                </c:pt>
                <c:pt idx="108">
                  <c:v>45147</c:v>
                </c:pt>
                <c:pt idx="109">
                  <c:v>45148</c:v>
                </c:pt>
                <c:pt idx="110">
                  <c:v>45149</c:v>
                </c:pt>
                <c:pt idx="111">
                  <c:v>45152</c:v>
                </c:pt>
                <c:pt idx="112">
                  <c:v>45153</c:v>
                </c:pt>
                <c:pt idx="113">
                  <c:v>45154</c:v>
                </c:pt>
                <c:pt idx="114">
                  <c:v>45155</c:v>
                </c:pt>
                <c:pt idx="115">
                  <c:v>45156</c:v>
                </c:pt>
                <c:pt idx="116">
                  <c:v>45159</c:v>
                </c:pt>
                <c:pt idx="117">
                  <c:v>45160</c:v>
                </c:pt>
                <c:pt idx="118">
                  <c:v>45161</c:v>
                </c:pt>
                <c:pt idx="119">
                  <c:v>45162</c:v>
                </c:pt>
                <c:pt idx="120">
                  <c:v>45163</c:v>
                </c:pt>
                <c:pt idx="121">
                  <c:v>45166</c:v>
                </c:pt>
                <c:pt idx="122">
                  <c:v>45167</c:v>
                </c:pt>
                <c:pt idx="123">
                  <c:v>45168</c:v>
                </c:pt>
                <c:pt idx="124">
                  <c:v>45169</c:v>
                </c:pt>
                <c:pt idx="125">
                  <c:v>45170</c:v>
                </c:pt>
                <c:pt idx="126">
                  <c:v>45173</c:v>
                </c:pt>
                <c:pt idx="127">
                  <c:v>45174</c:v>
                </c:pt>
                <c:pt idx="128">
                  <c:v>45175</c:v>
                </c:pt>
                <c:pt idx="129">
                  <c:v>45177</c:v>
                </c:pt>
                <c:pt idx="130">
                  <c:v>45180</c:v>
                </c:pt>
                <c:pt idx="131">
                  <c:v>45181</c:v>
                </c:pt>
                <c:pt idx="132">
                  <c:v>45182</c:v>
                </c:pt>
                <c:pt idx="133">
                  <c:v>45183</c:v>
                </c:pt>
                <c:pt idx="134">
                  <c:v>45184</c:v>
                </c:pt>
                <c:pt idx="135">
                  <c:v>45187</c:v>
                </c:pt>
                <c:pt idx="136">
                  <c:v>45188</c:v>
                </c:pt>
                <c:pt idx="137">
                  <c:v>45189</c:v>
                </c:pt>
                <c:pt idx="138">
                  <c:v>45190</c:v>
                </c:pt>
                <c:pt idx="139">
                  <c:v>45191</c:v>
                </c:pt>
                <c:pt idx="140">
                  <c:v>45194</c:v>
                </c:pt>
                <c:pt idx="141">
                  <c:v>45195</c:v>
                </c:pt>
                <c:pt idx="142">
                  <c:v>45196</c:v>
                </c:pt>
                <c:pt idx="143">
                  <c:v>45197</c:v>
                </c:pt>
                <c:pt idx="144">
                  <c:v>45198</c:v>
                </c:pt>
                <c:pt idx="145">
                  <c:v>45201</c:v>
                </c:pt>
                <c:pt idx="146">
                  <c:v>45202</c:v>
                </c:pt>
                <c:pt idx="147">
                  <c:v>45203</c:v>
                </c:pt>
                <c:pt idx="148">
                  <c:v>45204</c:v>
                </c:pt>
                <c:pt idx="149">
                  <c:v>45205</c:v>
                </c:pt>
                <c:pt idx="150">
                  <c:v>45208</c:v>
                </c:pt>
                <c:pt idx="151">
                  <c:v>45209</c:v>
                </c:pt>
                <c:pt idx="152">
                  <c:v>45210</c:v>
                </c:pt>
                <c:pt idx="153">
                  <c:v>45212</c:v>
                </c:pt>
                <c:pt idx="154">
                  <c:v>45215</c:v>
                </c:pt>
                <c:pt idx="155">
                  <c:v>45216</c:v>
                </c:pt>
                <c:pt idx="156">
                  <c:v>45217</c:v>
                </c:pt>
                <c:pt idx="157">
                  <c:v>45218</c:v>
                </c:pt>
                <c:pt idx="158">
                  <c:v>45219</c:v>
                </c:pt>
                <c:pt idx="159">
                  <c:v>45222</c:v>
                </c:pt>
                <c:pt idx="160">
                  <c:v>45223</c:v>
                </c:pt>
                <c:pt idx="161">
                  <c:v>45224</c:v>
                </c:pt>
                <c:pt idx="162">
                  <c:v>45225</c:v>
                </c:pt>
                <c:pt idx="163">
                  <c:v>45226</c:v>
                </c:pt>
                <c:pt idx="164">
                  <c:v>45229</c:v>
                </c:pt>
                <c:pt idx="165">
                  <c:v>45230</c:v>
                </c:pt>
                <c:pt idx="166">
                  <c:v>45231</c:v>
                </c:pt>
                <c:pt idx="167">
                  <c:v>45233</c:v>
                </c:pt>
                <c:pt idx="168">
                  <c:v>45236</c:v>
                </c:pt>
                <c:pt idx="169">
                  <c:v>45237</c:v>
                </c:pt>
                <c:pt idx="170">
                  <c:v>45238</c:v>
                </c:pt>
                <c:pt idx="171">
                  <c:v>45239</c:v>
                </c:pt>
                <c:pt idx="172">
                  <c:v>45240</c:v>
                </c:pt>
                <c:pt idx="173">
                  <c:v>45243</c:v>
                </c:pt>
                <c:pt idx="174">
                  <c:v>45244</c:v>
                </c:pt>
                <c:pt idx="175">
                  <c:v>45246</c:v>
                </c:pt>
                <c:pt idx="176">
                  <c:v>45247</c:v>
                </c:pt>
                <c:pt idx="177">
                  <c:v>45250</c:v>
                </c:pt>
                <c:pt idx="178">
                  <c:v>45251</c:v>
                </c:pt>
                <c:pt idx="179">
                  <c:v>45252</c:v>
                </c:pt>
                <c:pt idx="180">
                  <c:v>45253</c:v>
                </c:pt>
                <c:pt idx="181">
                  <c:v>45254</c:v>
                </c:pt>
                <c:pt idx="182">
                  <c:v>45257</c:v>
                </c:pt>
                <c:pt idx="183">
                  <c:v>45258</c:v>
                </c:pt>
                <c:pt idx="184">
                  <c:v>45259</c:v>
                </c:pt>
                <c:pt idx="185">
                  <c:v>45260</c:v>
                </c:pt>
                <c:pt idx="186">
                  <c:v>45261</c:v>
                </c:pt>
                <c:pt idx="187">
                  <c:v>45264</c:v>
                </c:pt>
                <c:pt idx="188">
                  <c:v>45265</c:v>
                </c:pt>
                <c:pt idx="189">
                  <c:v>45266</c:v>
                </c:pt>
                <c:pt idx="190">
                  <c:v>45267</c:v>
                </c:pt>
                <c:pt idx="191">
                  <c:v>45268</c:v>
                </c:pt>
                <c:pt idx="192">
                  <c:v>45271</c:v>
                </c:pt>
                <c:pt idx="193">
                  <c:v>45272</c:v>
                </c:pt>
                <c:pt idx="194">
                  <c:v>45273</c:v>
                </c:pt>
                <c:pt idx="195">
                  <c:v>45274</c:v>
                </c:pt>
                <c:pt idx="196">
                  <c:v>45275</c:v>
                </c:pt>
                <c:pt idx="197">
                  <c:v>45278</c:v>
                </c:pt>
                <c:pt idx="198">
                  <c:v>45279</c:v>
                </c:pt>
                <c:pt idx="199">
                  <c:v>45280</c:v>
                </c:pt>
                <c:pt idx="200">
                  <c:v>45281</c:v>
                </c:pt>
                <c:pt idx="201">
                  <c:v>45282</c:v>
                </c:pt>
                <c:pt idx="202">
                  <c:v>45286</c:v>
                </c:pt>
                <c:pt idx="203">
                  <c:v>45287</c:v>
                </c:pt>
                <c:pt idx="204">
                  <c:v>45288</c:v>
                </c:pt>
                <c:pt idx="205">
                  <c:v>45289</c:v>
                </c:pt>
                <c:pt idx="206">
                  <c:v>45293</c:v>
                </c:pt>
                <c:pt idx="207">
                  <c:v>45294</c:v>
                </c:pt>
                <c:pt idx="208">
                  <c:v>45295</c:v>
                </c:pt>
                <c:pt idx="209">
                  <c:v>45296</c:v>
                </c:pt>
                <c:pt idx="210">
                  <c:v>45299</c:v>
                </c:pt>
                <c:pt idx="211">
                  <c:v>45300</c:v>
                </c:pt>
                <c:pt idx="212">
                  <c:v>45301</c:v>
                </c:pt>
                <c:pt idx="213">
                  <c:v>45302</c:v>
                </c:pt>
                <c:pt idx="214">
                  <c:v>45303</c:v>
                </c:pt>
                <c:pt idx="215">
                  <c:v>45306</c:v>
                </c:pt>
                <c:pt idx="216">
                  <c:v>45307</c:v>
                </c:pt>
                <c:pt idx="217">
                  <c:v>45308</c:v>
                </c:pt>
                <c:pt idx="218">
                  <c:v>45309</c:v>
                </c:pt>
                <c:pt idx="219">
                  <c:v>45310</c:v>
                </c:pt>
                <c:pt idx="220">
                  <c:v>45313</c:v>
                </c:pt>
                <c:pt idx="221">
                  <c:v>45314</c:v>
                </c:pt>
                <c:pt idx="222">
                  <c:v>45315</c:v>
                </c:pt>
                <c:pt idx="223">
                  <c:v>45316</c:v>
                </c:pt>
                <c:pt idx="224">
                  <c:v>45317</c:v>
                </c:pt>
                <c:pt idx="225">
                  <c:v>45320</c:v>
                </c:pt>
                <c:pt idx="226">
                  <c:v>45321</c:v>
                </c:pt>
                <c:pt idx="227">
                  <c:v>45322</c:v>
                </c:pt>
                <c:pt idx="228">
                  <c:v>45323</c:v>
                </c:pt>
                <c:pt idx="229">
                  <c:v>45324</c:v>
                </c:pt>
                <c:pt idx="230">
                  <c:v>45327</c:v>
                </c:pt>
                <c:pt idx="231">
                  <c:v>45328</c:v>
                </c:pt>
                <c:pt idx="232">
                  <c:v>45329</c:v>
                </c:pt>
                <c:pt idx="233">
                  <c:v>45330</c:v>
                </c:pt>
                <c:pt idx="234">
                  <c:v>45331</c:v>
                </c:pt>
                <c:pt idx="235">
                  <c:v>45336</c:v>
                </c:pt>
                <c:pt idx="236">
                  <c:v>45337</c:v>
                </c:pt>
                <c:pt idx="237">
                  <c:v>45338</c:v>
                </c:pt>
                <c:pt idx="238">
                  <c:v>45341</c:v>
                </c:pt>
                <c:pt idx="239">
                  <c:v>45342</c:v>
                </c:pt>
                <c:pt idx="240">
                  <c:v>45343</c:v>
                </c:pt>
                <c:pt idx="241">
                  <c:v>45344</c:v>
                </c:pt>
                <c:pt idx="242">
                  <c:v>45345</c:v>
                </c:pt>
                <c:pt idx="243">
                  <c:v>45348</c:v>
                </c:pt>
                <c:pt idx="244">
                  <c:v>45349</c:v>
                </c:pt>
                <c:pt idx="245">
                  <c:v>45350</c:v>
                </c:pt>
                <c:pt idx="246">
                  <c:v>45351</c:v>
                </c:pt>
                <c:pt idx="247">
                  <c:v>45352</c:v>
                </c:pt>
                <c:pt idx="248">
                  <c:v>45355</c:v>
                </c:pt>
                <c:pt idx="249">
                  <c:v>45356</c:v>
                </c:pt>
                <c:pt idx="250">
                  <c:v>45357</c:v>
                </c:pt>
                <c:pt idx="251">
                  <c:v>45358</c:v>
                </c:pt>
                <c:pt idx="252">
                  <c:v>45359</c:v>
                </c:pt>
                <c:pt idx="253">
                  <c:v>45362</c:v>
                </c:pt>
                <c:pt idx="254">
                  <c:v>45363</c:v>
                </c:pt>
                <c:pt idx="255">
                  <c:v>45364</c:v>
                </c:pt>
                <c:pt idx="256">
                  <c:v>45365</c:v>
                </c:pt>
                <c:pt idx="257">
                  <c:v>45366</c:v>
                </c:pt>
                <c:pt idx="258">
                  <c:v>45369</c:v>
                </c:pt>
                <c:pt idx="259">
                  <c:v>45370</c:v>
                </c:pt>
                <c:pt idx="260">
                  <c:v>45371</c:v>
                </c:pt>
                <c:pt idx="261">
                  <c:v>45372</c:v>
                </c:pt>
              </c:numCache>
            </c:numRef>
          </c:cat>
          <c:val>
            <c:numRef>
              <c:f>historico!$E$5:$JF$5</c:f>
              <c:numCache>
                <c:formatCode>General</c:formatCode>
                <c:ptCount val="262"/>
                <c:pt idx="0">
                  <c:v>1.9719751219512204E-2</c:v>
                </c:pt>
                <c:pt idx="1">
                  <c:v>1.9843624390243893E-2</c:v>
                </c:pt>
                <c:pt idx="2">
                  <c:v>1.9929482926829258E-2</c:v>
                </c:pt>
                <c:pt idx="3">
                  <c:v>1.9901580487804892E-2</c:v>
                </c:pt>
                <c:pt idx="4">
                  <c:v>1.9923092682926826E-2</c:v>
                </c:pt>
                <c:pt idx="5">
                  <c:v>1.9944014634146339E-2</c:v>
                </c:pt>
                <c:pt idx="6">
                  <c:v>1.9908434146341459E-2</c:v>
                </c:pt>
                <c:pt idx="7">
                  <c:v>1.9983300492610837E-2</c:v>
                </c:pt>
                <c:pt idx="8">
                  <c:v>1.9993645320197047E-2</c:v>
                </c:pt>
                <c:pt idx="9">
                  <c:v>2.0067034482758622E-2</c:v>
                </c:pt>
                <c:pt idx="10">
                  <c:v>2.0136788177339913E-2</c:v>
                </c:pt>
                <c:pt idx="11">
                  <c:v>2.0249507389162577E-2</c:v>
                </c:pt>
                <c:pt idx="12">
                  <c:v>2.0371901477832504E-2</c:v>
                </c:pt>
                <c:pt idx="13">
                  <c:v>2.0457596059113299E-2</c:v>
                </c:pt>
                <c:pt idx="14">
                  <c:v>2.0559995073891633E-2</c:v>
                </c:pt>
                <c:pt idx="15">
                  <c:v>2.0719778325123155E-2</c:v>
                </c:pt>
                <c:pt idx="16">
                  <c:v>2.0700299019607838E-2</c:v>
                </c:pt>
                <c:pt idx="17">
                  <c:v>2.0673303921568627E-2</c:v>
                </c:pt>
                <c:pt idx="18">
                  <c:v>2.0609941176470584E-2</c:v>
                </c:pt>
                <c:pt idx="19">
                  <c:v>2.0579147058823532E-2</c:v>
                </c:pt>
                <c:pt idx="20">
                  <c:v>2.0521769607843146E-2</c:v>
                </c:pt>
                <c:pt idx="21">
                  <c:v>2.045332352941177E-2</c:v>
                </c:pt>
                <c:pt idx="22">
                  <c:v>2.0458803921568625E-2</c:v>
                </c:pt>
                <c:pt idx="23">
                  <c:v>2.0477387254901971E-2</c:v>
                </c:pt>
                <c:pt idx="24">
                  <c:v>2.0561847290640384E-2</c:v>
                </c:pt>
                <c:pt idx="25">
                  <c:v>2.0581743842364518E-2</c:v>
                </c:pt>
                <c:pt idx="26">
                  <c:v>2.0607813725490195E-2</c:v>
                </c:pt>
                <c:pt idx="27">
                  <c:v>2.0690266009852225E-2</c:v>
                </c:pt>
                <c:pt idx="28">
                  <c:v>2.0826866995073901E-2</c:v>
                </c:pt>
                <c:pt idx="29">
                  <c:v>2.0926743842364533E-2</c:v>
                </c:pt>
                <c:pt idx="30">
                  <c:v>2.1013182266009858E-2</c:v>
                </c:pt>
                <c:pt idx="31">
                  <c:v>2.1078605911330053E-2</c:v>
                </c:pt>
                <c:pt idx="32">
                  <c:v>2.1157172413793095E-2</c:v>
                </c:pt>
                <c:pt idx="33">
                  <c:v>2.1248266009852208E-2</c:v>
                </c:pt>
                <c:pt idx="34">
                  <c:v>2.1319971014492747E-2</c:v>
                </c:pt>
                <c:pt idx="35">
                  <c:v>2.1395618357487916E-2</c:v>
                </c:pt>
                <c:pt idx="36">
                  <c:v>2.1444444444444447E-2</c:v>
                </c:pt>
                <c:pt idx="37">
                  <c:v>2.145840096618357E-2</c:v>
                </c:pt>
                <c:pt idx="38">
                  <c:v>2.1518275362318831E-2</c:v>
                </c:pt>
                <c:pt idx="39">
                  <c:v>2.1543681159420288E-2</c:v>
                </c:pt>
                <c:pt idx="40">
                  <c:v>2.1597260869565225E-2</c:v>
                </c:pt>
                <c:pt idx="41">
                  <c:v>2.1653666666666668E-2</c:v>
                </c:pt>
                <c:pt idx="42">
                  <c:v>2.1724864734299527E-2</c:v>
                </c:pt>
                <c:pt idx="43">
                  <c:v>2.1779130434782617E-2</c:v>
                </c:pt>
                <c:pt idx="44">
                  <c:v>2.1837850241545893E-2</c:v>
                </c:pt>
                <c:pt idx="45">
                  <c:v>2.1873086956521709E-2</c:v>
                </c:pt>
                <c:pt idx="46">
                  <c:v>2.1886260869565227E-2</c:v>
                </c:pt>
                <c:pt idx="47">
                  <c:v>2.1854710144927528E-2</c:v>
                </c:pt>
                <c:pt idx="48">
                  <c:v>2.1817241545893727E-2</c:v>
                </c:pt>
                <c:pt idx="49">
                  <c:v>2.1760787439613533E-2</c:v>
                </c:pt>
                <c:pt idx="50">
                  <c:v>2.1679681159420289E-2</c:v>
                </c:pt>
                <c:pt idx="51">
                  <c:v>2.1536251207729458E-2</c:v>
                </c:pt>
                <c:pt idx="52">
                  <c:v>2.1371246376811589E-2</c:v>
                </c:pt>
                <c:pt idx="53">
                  <c:v>2.1233811594202904E-2</c:v>
                </c:pt>
                <c:pt idx="54">
                  <c:v>2.1086004830917871E-2</c:v>
                </c:pt>
                <c:pt idx="55">
                  <c:v>2.1121144859813076E-2</c:v>
                </c:pt>
                <c:pt idx="56">
                  <c:v>2.099455813953487E-2</c:v>
                </c:pt>
                <c:pt idx="57">
                  <c:v>2.0935906542056064E-2</c:v>
                </c:pt>
                <c:pt idx="58">
                  <c:v>2.0797481308411202E-2</c:v>
                </c:pt>
                <c:pt idx="59">
                  <c:v>2.0696990654205601E-2</c:v>
                </c:pt>
                <c:pt idx="60">
                  <c:v>2.0625182242990637E-2</c:v>
                </c:pt>
                <c:pt idx="61">
                  <c:v>2.0585873831775701E-2</c:v>
                </c:pt>
                <c:pt idx="62">
                  <c:v>2.0527831775700934E-2</c:v>
                </c:pt>
                <c:pt idx="63">
                  <c:v>2.0455757009345786E-2</c:v>
                </c:pt>
                <c:pt idx="64">
                  <c:v>2.0386775700934584E-2</c:v>
                </c:pt>
                <c:pt idx="65">
                  <c:v>2.0348612149532701E-2</c:v>
                </c:pt>
                <c:pt idx="66">
                  <c:v>2.0308406542056071E-2</c:v>
                </c:pt>
                <c:pt idx="67">
                  <c:v>2.0275411214953284E-2</c:v>
                </c:pt>
                <c:pt idx="68">
                  <c:v>2.0215476635514019E-2</c:v>
                </c:pt>
                <c:pt idx="69">
                  <c:v>2.0181429906542064E-2</c:v>
                </c:pt>
                <c:pt idx="70">
                  <c:v>2.0154901869158897E-2</c:v>
                </c:pt>
                <c:pt idx="71">
                  <c:v>2.0140369158878523E-2</c:v>
                </c:pt>
                <c:pt idx="72">
                  <c:v>2.0124130841121503E-2</c:v>
                </c:pt>
                <c:pt idx="73">
                  <c:v>2.0067990654205604E-2</c:v>
                </c:pt>
                <c:pt idx="74">
                  <c:v>2.0037177570093462E-2</c:v>
                </c:pt>
                <c:pt idx="75">
                  <c:v>2.0021280373831774E-2</c:v>
                </c:pt>
                <c:pt idx="76">
                  <c:v>2.0016056074766343E-2</c:v>
                </c:pt>
                <c:pt idx="77">
                  <c:v>1.9930904977375572E-2</c:v>
                </c:pt>
                <c:pt idx="78">
                  <c:v>1.9895819819819818E-2</c:v>
                </c:pt>
                <c:pt idx="79">
                  <c:v>1.9887360360360352E-2</c:v>
                </c:pt>
                <c:pt idx="80">
                  <c:v>1.9892554054054056E-2</c:v>
                </c:pt>
                <c:pt idx="81">
                  <c:v>1.9855648648648642E-2</c:v>
                </c:pt>
                <c:pt idx="82">
                  <c:v>1.9803738738738731E-2</c:v>
                </c:pt>
                <c:pt idx="83">
                  <c:v>1.9789121621621625E-2</c:v>
                </c:pt>
                <c:pt idx="84">
                  <c:v>1.9784193693693695E-2</c:v>
                </c:pt>
                <c:pt idx="85">
                  <c:v>1.9789171171171165E-2</c:v>
                </c:pt>
                <c:pt idx="86">
                  <c:v>1.9731963963963962E-2</c:v>
                </c:pt>
                <c:pt idx="87">
                  <c:v>1.9686256756756757E-2</c:v>
                </c:pt>
                <c:pt idx="88">
                  <c:v>1.9625788288288287E-2</c:v>
                </c:pt>
                <c:pt idx="89">
                  <c:v>1.954423423423423E-2</c:v>
                </c:pt>
                <c:pt idx="90">
                  <c:v>1.948811711711711E-2</c:v>
                </c:pt>
                <c:pt idx="91">
                  <c:v>1.9416400900900899E-2</c:v>
                </c:pt>
                <c:pt idx="92">
                  <c:v>1.9354743243243246E-2</c:v>
                </c:pt>
                <c:pt idx="93">
                  <c:v>1.9296207207207202E-2</c:v>
                </c:pt>
                <c:pt idx="94">
                  <c:v>1.9242599099099086E-2</c:v>
                </c:pt>
                <c:pt idx="95">
                  <c:v>1.914604954954956E-2</c:v>
                </c:pt>
                <c:pt idx="96">
                  <c:v>1.9096828828828821E-2</c:v>
                </c:pt>
                <c:pt idx="97">
                  <c:v>1.9059198198198183E-2</c:v>
                </c:pt>
                <c:pt idx="98">
                  <c:v>1.8980743478260859E-2</c:v>
                </c:pt>
                <c:pt idx="99">
                  <c:v>1.8896491304347823E-2</c:v>
                </c:pt>
                <c:pt idx="100">
                  <c:v>1.8817486956521735E-2</c:v>
                </c:pt>
                <c:pt idx="101">
                  <c:v>1.8756543478260876E-2</c:v>
                </c:pt>
                <c:pt idx="102">
                  <c:v>1.8739082251082253E-2</c:v>
                </c:pt>
                <c:pt idx="103">
                  <c:v>1.858785281385282E-2</c:v>
                </c:pt>
                <c:pt idx="104">
                  <c:v>1.8477874458874454E-2</c:v>
                </c:pt>
                <c:pt idx="105">
                  <c:v>1.8265495652173912E-2</c:v>
                </c:pt>
                <c:pt idx="106">
                  <c:v>1.8225038961038959E-2</c:v>
                </c:pt>
                <c:pt idx="107">
                  <c:v>1.807960173160171E-2</c:v>
                </c:pt>
                <c:pt idx="108">
                  <c:v>1.8005458874458872E-2</c:v>
                </c:pt>
                <c:pt idx="109">
                  <c:v>1.7858471861471853E-2</c:v>
                </c:pt>
                <c:pt idx="110">
                  <c:v>1.7747398268398256E-2</c:v>
                </c:pt>
                <c:pt idx="111">
                  <c:v>1.7594116883116885E-2</c:v>
                </c:pt>
                <c:pt idx="112">
                  <c:v>1.7556437229437217E-2</c:v>
                </c:pt>
                <c:pt idx="113">
                  <c:v>1.7356458874458861E-2</c:v>
                </c:pt>
                <c:pt idx="114">
                  <c:v>1.7254683982683983E-2</c:v>
                </c:pt>
                <c:pt idx="115">
                  <c:v>1.7115497835497831E-2</c:v>
                </c:pt>
                <c:pt idx="116">
                  <c:v>1.6983930735930727E-2</c:v>
                </c:pt>
                <c:pt idx="117">
                  <c:v>1.6995051948051947E-2</c:v>
                </c:pt>
                <c:pt idx="118">
                  <c:v>1.6927878787878794E-2</c:v>
                </c:pt>
                <c:pt idx="119">
                  <c:v>1.6774251082251074E-2</c:v>
                </c:pt>
                <c:pt idx="120">
                  <c:v>1.667537662337663E-2</c:v>
                </c:pt>
                <c:pt idx="121">
                  <c:v>1.6702135021097041E-2</c:v>
                </c:pt>
                <c:pt idx="122">
                  <c:v>1.6643362869198309E-2</c:v>
                </c:pt>
                <c:pt idx="123">
                  <c:v>1.6657434599156119E-2</c:v>
                </c:pt>
                <c:pt idx="124">
                  <c:v>1.6642008438818565E-2</c:v>
                </c:pt>
                <c:pt idx="125">
                  <c:v>1.6648860759493667E-2</c:v>
                </c:pt>
                <c:pt idx="126">
                  <c:v>1.6623784810126573E-2</c:v>
                </c:pt>
                <c:pt idx="127">
                  <c:v>1.6560265822784814E-2</c:v>
                </c:pt>
                <c:pt idx="128">
                  <c:v>1.6502776371308012E-2</c:v>
                </c:pt>
                <c:pt idx="129">
                  <c:v>1.6405071729957806E-2</c:v>
                </c:pt>
                <c:pt idx="130">
                  <c:v>1.6487514767932487E-2</c:v>
                </c:pt>
                <c:pt idx="131">
                  <c:v>1.6405417721518982E-2</c:v>
                </c:pt>
                <c:pt idx="132">
                  <c:v>1.6479514767932472E-2</c:v>
                </c:pt>
                <c:pt idx="133">
                  <c:v>1.6404021097046421E-2</c:v>
                </c:pt>
                <c:pt idx="134">
                  <c:v>1.6389919831223631E-2</c:v>
                </c:pt>
                <c:pt idx="135">
                  <c:v>1.6382000000000001E-2</c:v>
                </c:pt>
                <c:pt idx="136">
                  <c:v>1.6282797468354437E-2</c:v>
                </c:pt>
                <c:pt idx="137">
                  <c:v>1.6248763713080171E-2</c:v>
                </c:pt>
                <c:pt idx="138">
                  <c:v>1.6197518987341779E-2</c:v>
                </c:pt>
                <c:pt idx="139">
                  <c:v>1.6194729957805905E-2</c:v>
                </c:pt>
                <c:pt idx="140">
                  <c:v>1.6175312757201639E-2</c:v>
                </c:pt>
                <c:pt idx="141">
                  <c:v>1.6177028806584358E-2</c:v>
                </c:pt>
                <c:pt idx="142">
                  <c:v>1.6143041322314054E-2</c:v>
                </c:pt>
                <c:pt idx="143">
                  <c:v>1.6101243801652895E-2</c:v>
                </c:pt>
                <c:pt idx="144">
                  <c:v>1.6089508264462801E-2</c:v>
                </c:pt>
                <c:pt idx="145">
                  <c:v>1.6127338842975198E-2</c:v>
                </c:pt>
                <c:pt idx="146">
                  <c:v>1.6095863636363641E-2</c:v>
                </c:pt>
                <c:pt idx="147">
                  <c:v>1.6157979338842988E-2</c:v>
                </c:pt>
                <c:pt idx="148">
                  <c:v>1.6186136363636361E-2</c:v>
                </c:pt>
                <c:pt idx="149">
                  <c:v>1.6249140495867776E-2</c:v>
                </c:pt>
                <c:pt idx="150">
                  <c:v>1.6328140495867758E-2</c:v>
                </c:pt>
                <c:pt idx="151">
                  <c:v>1.6338661157024797E-2</c:v>
                </c:pt>
                <c:pt idx="152">
                  <c:v>1.6252330578512404E-2</c:v>
                </c:pt>
                <c:pt idx="153">
                  <c:v>1.617333057851239E-2</c:v>
                </c:pt>
                <c:pt idx="154">
                  <c:v>1.6110681818181826E-2</c:v>
                </c:pt>
                <c:pt idx="155">
                  <c:v>1.6033694214876045E-2</c:v>
                </c:pt>
                <c:pt idx="156">
                  <c:v>1.6054524793388428E-2</c:v>
                </c:pt>
                <c:pt idx="157">
                  <c:v>1.5981859504132237E-2</c:v>
                </c:pt>
                <c:pt idx="158">
                  <c:v>1.5863499999999996E-2</c:v>
                </c:pt>
                <c:pt idx="159">
                  <c:v>1.5825871900826446E-2</c:v>
                </c:pt>
                <c:pt idx="160">
                  <c:v>1.5773995867768592E-2</c:v>
                </c:pt>
                <c:pt idx="161">
                  <c:v>1.5776689795918373E-2</c:v>
                </c:pt>
                <c:pt idx="162">
                  <c:v>1.5752061224489796E-2</c:v>
                </c:pt>
                <c:pt idx="163">
                  <c:v>1.5817404081632645E-2</c:v>
                </c:pt>
                <c:pt idx="164">
                  <c:v>1.5742530612244909E-2</c:v>
                </c:pt>
                <c:pt idx="165">
                  <c:v>1.5670893442622954E-2</c:v>
                </c:pt>
                <c:pt idx="166">
                  <c:v>1.5649454918032782E-2</c:v>
                </c:pt>
                <c:pt idx="167">
                  <c:v>1.5694419753086421E-2</c:v>
                </c:pt>
                <c:pt idx="168">
                  <c:v>1.5668836065573767E-2</c:v>
                </c:pt>
                <c:pt idx="169">
                  <c:v>1.5546782786885269E-2</c:v>
                </c:pt>
                <c:pt idx="170">
                  <c:v>1.5582729508196717E-2</c:v>
                </c:pt>
                <c:pt idx="171">
                  <c:v>1.5500147540983611E-2</c:v>
                </c:pt>
                <c:pt idx="172">
                  <c:v>1.5481627049180326E-2</c:v>
                </c:pt>
                <c:pt idx="173">
                  <c:v>1.5449979508196718E-2</c:v>
                </c:pt>
                <c:pt idx="174">
                  <c:v>1.5393512295081967E-2</c:v>
                </c:pt>
                <c:pt idx="175">
                  <c:v>1.5276155737704905E-2</c:v>
                </c:pt>
                <c:pt idx="176">
                  <c:v>1.5310823770491802E-2</c:v>
                </c:pt>
                <c:pt idx="177">
                  <c:v>1.5280946721311471E-2</c:v>
                </c:pt>
                <c:pt idx="178">
                  <c:v>1.5237512295081969E-2</c:v>
                </c:pt>
                <c:pt idx="179">
                  <c:v>1.5216127049180328E-2</c:v>
                </c:pt>
                <c:pt idx="180">
                  <c:v>1.5203295081967211E-2</c:v>
                </c:pt>
                <c:pt idx="181">
                  <c:v>1.5173786885245904E-2</c:v>
                </c:pt>
                <c:pt idx="182">
                  <c:v>1.5207753968253968E-2</c:v>
                </c:pt>
                <c:pt idx="183">
                  <c:v>1.514639285714287E-2</c:v>
                </c:pt>
                <c:pt idx="184">
                  <c:v>1.5130130952380961E-2</c:v>
                </c:pt>
                <c:pt idx="185">
                  <c:v>1.5075757936507943E-2</c:v>
                </c:pt>
                <c:pt idx="186">
                  <c:v>1.5106888000000002E-2</c:v>
                </c:pt>
                <c:pt idx="187">
                  <c:v>1.5192896000000003E-2</c:v>
                </c:pt>
                <c:pt idx="188">
                  <c:v>1.5274452000000001E-2</c:v>
                </c:pt>
                <c:pt idx="189">
                  <c:v>1.5263672000000004E-2</c:v>
                </c:pt>
                <c:pt idx="190">
                  <c:v>1.5291767999999997E-2</c:v>
                </c:pt>
                <c:pt idx="191">
                  <c:v>1.526546000000001E-2</c:v>
                </c:pt>
                <c:pt idx="192">
                  <c:v>1.5168396000000006E-2</c:v>
                </c:pt>
                <c:pt idx="193">
                  <c:v>1.511524400000001E-2</c:v>
                </c:pt>
                <c:pt idx="194">
                  <c:v>1.5086972000000008E-2</c:v>
                </c:pt>
                <c:pt idx="195">
                  <c:v>1.5016971999999993E-2</c:v>
                </c:pt>
                <c:pt idx="196">
                  <c:v>1.5155795180722891E-2</c:v>
                </c:pt>
                <c:pt idx="197">
                  <c:v>1.4992289156626506E-2</c:v>
                </c:pt>
                <c:pt idx="198">
                  <c:v>1.5009413654618466E-2</c:v>
                </c:pt>
                <c:pt idx="199">
                  <c:v>1.5059379032258067E-2</c:v>
                </c:pt>
                <c:pt idx="200">
                  <c:v>1.5201318897637803E-2</c:v>
                </c:pt>
                <c:pt idx="201">
                  <c:v>1.5202691699604731E-2</c:v>
                </c:pt>
                <c:pt idx="202">
                  <c:v>1.5248059288537548E-2</c:v>
                </c:pt>
                <c:pt idx="203">
                  <c:v>1.5261830039525691E-2</c:v>
                </c:pt>
                <c:pt idx="204">
                  <c:v>1.52289209486166E-2</c:v>
                </c:pt>
                <c:pt idx="205">
                  <c:v>1.52289209486166E-2</c:v>
                </c:pt>
                <c:pt idx="206">
                  <c:v>1.5290565217391305E-2</c:v>
                </c:pt>
                <c:pt idx="207">
                  <c:v>1.5058754940711466E-2</c:v>
                </c:pt>
                <c:pt idx="208">
                  <c:v>1.5117122529644271E-2</c:v>
                </c:pt>
                <c:pt idx="209">
                  <c:v>1.5169288537549406E-2</c:v>
                </c:pt>
                <c:pt idx="210">
                  <c:v>1.5227517786561276E-2</c:v>
                </c:pt>
                <c:pt idx="211">
                  <c:v>1.5243968379446646E-2</c:v>
                </c:pt>
                <c:pt idx="212">
                  <c:v>1.522369169960474E-2</c:v>
                </c:pt>
                <c:pt idx="213">
                  <c:v>1.5209517786561259E-2</c:v>
                </c:pt>
                <c:pt idx="214">
                  <c:v>1.5150936758893285E-2</c:v>
                </c:pt>
                <c:pt idx="215">
                  <c:v>1.5117948616600797E-2</c:v>
                </c:pt>
                <c:pt idx="216">
                  <c:v>1.5086494071146244E-2</c:v>
                </c:pt>
                <c:pt idx="217">
                  <c:v>1.4993600790513831E-2</c:v>
                </c:pt>
                <c:pt idx="218">
                  <c:v>1.5016498023715415E-2</c:v>
                </c:pt>
                <c:pt idx="219">
                  <c:v>1.4928537549407117E-2</c:v>
                </c:pt>
                <c:pt idx="220">
                  <c:v>1.4888446640316209E-2</c:v>
                </c:pt>
                <c:pt idx="221">
                  <c:v>1.4829015810276666E-2</c:v>
                </c:pt>
                <c:pt idx="222">
                  <c:v>1.4715413793103441E-2</c:v>
                </c:pt>
                <c:pt idx="223">
                  <c:v>1.4651544061302686E-2</c:v>
                </c:pt>
                <c:pt idx="224">
                  <c:v>1.4673586206896551E-2</c:v>
                </c:pt>
                <c:pt idx="225">
                  <c:v>1.4641172413793107E-2</c:v>
                </c:pt>
                <c:pt idx="226">
                  <c:v>1.4561494252873557E-2</c:v>
                </c:pt>
                <c:pt idx="227">
                  <c:v>1.4445542307692303E-2</c:v>
                </c:pt>
                <c:pt idx="228">
                  <c:v>1.4389736434108534E-2</c:v>
                </c:pt>
                <c:pt idx="229">
                  <c:v>1.4512186046511631E-2</c:v>
                </c:pt>
                <c:pt idx="230">
                  <c:v>1.4431879844961248E-2</c:v>
                </c:pt>
                <c:pt idx="231">
                  <c:v>1.4346104651162791E-2</c:v>
                </c:pt>
                <c:pt idx="232">
                  <c:v>1.4298131782945735E-2</c:v>
                </c:pt>
                <c:pt idx="233">
                  <c:v>1.4297248062015499E-2</c:v>
                </c:pt>
                <c:pt idx="234">
                  <c:v>1.4275391472868213E-2</c:v>
                </c:pt>
                <c:pt idx="235">
                  <c:v>1.4306096899224801E-2</c:v>
                </c:pt>
                <c:pt idx="236">
                  <c:v>1.4347195312499995E-2</c:v>
                </c:pt>
                <c:pt idx="237">
                  <c:v>1.4287089843750003E-2</c:v>
                </c:pt>
                <c:pt idx="238">
                  <c:v>1.4186636718750012E-2</c:v>
                </c:pt>
                <c:pt idx="239">
                  <c:v>1.412970703125001E-2</c:v>
                </c:pt>
                <c:pt idx="240">
                  <c:v>1.4036628906250005E-2</c:v>
                </c:pt>
                <c:pt idx="241">
                  <c:v>1.4210464843749993E-2</c:v>
                </c:pt>
                <c:pt idx="242">
                  <c:v>1.4024187500000009E-2</c:v>
                </c:pt>
                <c:pt idx="243">
                  <c:v>1.3970599236641219E-2</c:v>
                </c:pt>
                <c:pt idx="244">
                  <c:v>1.392754580152672E-2</c:v>
                </c:pt>
                <c:pt idx="245">
                  <c:v>1.3858797709923664E-2</c:v>
                </c:pt>
                <c:pt idx="246">
                  <c:v>1.373425954198473E-2</c:v>
                </c:pt>
                <c:pt idx="247">
                  <c:v>1.3643801526717562E-2</c:v>
                </c:pt>
                <c:pt idx="248">
                  <c:v>1.3526343511450383E-2</c:v>
                </c:pt>
                <c:pt idx="249">
                  <c:v>1.3427816091954026E-2</c:v>
                </c:pt>
                <c:pt idx="250">
                  <c:v>1.328571264367817E-2</c:v>
                </c:pt>
                <c:pt idx="251">
                  <c:v>1.3179168582375486E-2</c:v>
                </c:pt>
                <c:pt idx="252">
                  <c:v>1.3195141762452107E-2</c:v>
                </c:pt>
                <c:pt idx="253">
                  <c:v>1.3163417624521064E-2</c:v>
                </c:pt>
                <c:pt idx="254">
                  <c:v>1.3088540229885067E-2</c:v>
                </c:pt>
                <c:pt idx="255">
                  <c:v>1.3084325670498099E-2</c:v>
                </c:pt>
                <c:pt idx="256">
                  <c:v>1.3078187739463603E-2</c:v>
                </c:pt>
                <c:pt idx="257">
                  <c:v>1.2960192307692305E-2</c:v>
                </c:pt>
                <c:pt idx="258">
                  <c:v>1.3018323076923079E-2</c:v>
                </c:pt>
                <c:pt idx="259">
                  <c:v>1.3001607692307689E-2</c:v>
                </c:pt>
                <c:pt idx="260">
                  <c:v>1.2911896153846147E-2</c:v>
                </c:pt>
                <c:pt idx="261">
                  <c:v>1.2847180769230773E-2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CCA-4AF1-95C7-3EE5E408416D}"/>
            </c:ext>
          </c:extLst>
        </c:ser>
        <c:ser>
          <c:idx val="1"/>
          <c:order val="1"/>
          <c:tx>
            <c:strRef>
              <c:f>historico!$D$6</c:f>
              <c:strCache>
                <c:ptCount val="1"/>
                <c:pt idx="0">
                  <c:v>Média AA</c:v>
                </c:pt>
              </c:strCache>
            </c:strRef>
          </c:tx>
          <c:spPr>
            <a:ln w="38100" cap="rnd">
              <a:solidFill>
                <a:srgbClr val="FFBD59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CA-4AF1-95C7-3EE5E408416D}"/>
                </c:ext>
              </c:extLst>
            </c:dLbl>
            <c:dLbl>
              <c:idx val="26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CA-4AF1-95C7-3EE5E408416D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Poppins" panose="00000500000000000000" pitchFamily="2" charset="0"/>
                    <a:ea typeface="+mn-ea"/>
                    <a:cs typeface="Poppins" panose="00000500000000000000" pitchFamily="2" charset="0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historico!$E$1:$JF$1</c:f>
              <c:numCache>
                <c:formatCode>m/d/yyyy</c:formatCode>
                <c:ptCount val="262"/>
                <c:pt idx="0">
                  <c:v>44991</c:v>
                </c:pt>
                <c:pt idx="1">
                  <c:v>44992</c:v>
                </c:pt>
                <c:pt idx="2">
                  <c:v>44993</c:v>
                </c:pt>
                <c:pt idx="3">
                  <c:v>44994</c:v>
                </c:pt>
                <c:pt idx="4">
                  <c:v>44995</c:v>
                </c:pt>
                <c:pt idx="5">
                  <c:v>44998</c:v>
                </c:pt>
                <c:pt idx="6">
                  <c:v>44999</c:v>
                </c:pt>
                <c:pt idx="7">
                  <c:v>45000</c:v>
                </c:pt>
                <c:pt idx="8">
                  <c:v>45001</c:v>
                </c:pt>
                <c:pt idx="9">
                  <c:v>45002</c:v>
                </c:pt>
                <c:pt idx="10">
                  <c:v>45005</c:v>
                </c:pt>
                <c:pt idx="11">
                  <c:v>45006</c:v>
                </c:pt>
                <c:pt idx="12">
                  <c:v>45007</c:v>
                </c:pt>
                <c:pt idx="13">
                  <c:v>45008</c:v>
                </c:pt>
                <c:pt idx="14">
                  <c:v>45009</c:v>
                </c:pt>
                <c:pt idx="15">
                  <c:v>45012</c:v>
                </c:pt>
                <c:pt idx="16">
                  <c:v>45013</c:v>
                </c:pt>
                <c:pt idx="17">
                  <c:v>45014</c:v>
                </c:pt>
                <c:pt idx="18">
                  <c:v>45015</c:v>
                </c:pt>
                <c:pt idx="19">
                  <c:v>45016</c:v>
                </c:pt>
                <c:pt idx="20">
                  <c:v>45019</c:v>
                </c:pt>
                <c:pt idx="21">
                  <c:v>45020</c:v>
                </c:pt>
                <c:pt idx="22">
                  <c:v>45021</c:v>
                </c:pt>
                <c:pt idx="23">
                  <c:v>45022</c:v>
                </c:pt>
                <c:pt idx="24">
                  <c:v>45026</c:v>
                </c:pt>
                <c:pt idx="25">
                  <c:v>45027</c:v>
                </c:pt>
                <c:pt idx="26">
                  <c:v>45028</c:v>
                </c:pt>
                <c:pt idx="27">
                  <c:v>45029</c:v>
                </c:pt>
                <c:pt idx="28">
                  <c:v>45030</c:v>
                </c:pt>
                <c:pt idx="29">
                  <c:v>45033</c:v>
                </c:pt>
                <c:pt idx="30">
                  <c:v>45034</c:v>
                </c:pt>
                <c:pt idx="31">
                  <c:v>45035</c:v>
                </c:pt>
                <c:pt idx="32">
                  <c:v>45036</c:v>
                </c:pt>
                <c:pt idx="33">
                  <c:v>45040</c:v>
                </c:pt>
                <c:pt idx="34">
                  <c:v>45041</c:v>
                </c:pt>
                <c:pt idx="35">
                  <c:v>45042</c:v>
                </c:pt>
                <c:pt idx="36">
                  <c:v>45043</c:v>
                </c:pt>
                <c:pt idx="37">
                  <c:v>45044</c:v>
                </c:pt>
                <c:pt idx="38">
                  <c:v>45048</c:v>
                </c:pt>
                <c:pt idx="39">
                  <c:v>45049</c:v>
                </c:pt>
                <c:pt idx="40">
                  <c:v>45050</c:v>
                </c:pt>
                <c:pt idx="41">
                  <c:v>45051</c:v>
                </c:pt>
                <c:pt idx="42">
                  <c:v>45054</c:v>
                </c:pt>
                <c:pt idx="43">
                  <c:v>45055</c:v>
                </c:pt>
                <c:pt idx="44">
                  <c:v>45056</c:v>
                </c:pt>
                <c:pt idx="45">
                  <c:v>45057</c:v>
                </c:pt>
                <c:pt idx="46">
                  <c:v>45058</c:v>
                </c:pt>
                <c:pt idx="47">
                  <c:v>45061</c:v>
                </c:pt>
                <c:pt idx="48">
                  <c:v>45062</c:v>
                </c:pt>
                <c:pt idx="49">
                  <c:v>45063</c:v>
                </c:pt>
                <c:pt idx="50">
                  <c:v>45064</c:v>
                </c:pt>
                <c:pt idx="51">
                  <c:v>45065</c:v>
                </c:pt>
                <c:pt idx="52">
                  <c:v>45068</c:v>
                </c:pt>
                <c:pt idx="53">
                  <c:v>45069</c:v>
                </c:pt>
                <c:pt idx="54">
                  <c:v>45070</c:v>
                </c:pt>
                <c:pt idx="55">
                  <c:v>45071</c:v>
                </c:pt>
                <c:pt idx="56">
                  <c:v>45072</c:v>
                </c:pt>
                <c:pt idx="57">
                  <c:v>45075</c:v>
                </c:pt>
                <c:pt idx="58">
                  <c:v>45076</c:v>
                </c:pt>
                <c:pt idx="59">
                  <c:v>45077</c:v>
                </c:pt>
                <c:pt idx="60">
                  <c:v>45078</c:v>
                </c:pt>
                <c:pt idx="61">
                  <c:v>45079</c:v>
                </c:pt>
                <c:pt idx="62">
                  <c:v>45082</c:v>
                </c:pt>
                <c:pt idx="63">
                  <c:v>45083</c:v>
                </c:pt>
                <c:pt idx="64">
                  <c:v>45084</c:v>
                </c:pt>
                <c:pt idx="65">
                  <c:v>45086</c:v>
                </c:pt>
                <c:pt idx="66">
                  <c:v>45089</c:v>
                </c:pt>
                <c:pt idx="67">
                  <c:v>45090</c:v>
                </c:pt>
                <c:pt idx="68">
                  <c:v>45091</c:v>
                </c:pt>
                <c:pt idx="69">
                  <c:v>45092</c:v>
                </c:pt>
                <c:pt idx="70">
                  <c:v>45093</c:v>
                </c:pt>
                <c:pt idx="71">
                  <c:v>45096</c:v>
                </c:pt>
                <c:pt idx="72">
                  <c:v>45097</c:v>
                </c:pt>
                <c:pt idx="73">
                  <c:v>45098</c:v>
                </c:pt>
                <c:pt idx="74">
                  <c:v>45099</c:v>
                </c:pt>
                <c:pt idx="75">
                  <c:v>45100</c:v>
                </c:pt>
                <c:pt idx="76">
                  <c:v>45103</c:v>
                </c:pt>
                <c:pt idx="77">
                  <c:v>45104</c:v>
                </c:pt>
                <c:pt idx="78">
                  <c:v>45105</c:v>
                </c:pt>
                <c:pt idx="79">
                  <c:v>45106</c:v>
                </c:pt>
                <c:pt idx="80">
                  <c:v>45107</c:v>
                </c:pt>
                <c:pt idx="81">
                  <c:v>45110</c:v>
                </c:pt>
                <c:pt idx="82">
                  <c:v>45111</c:v>
                </c:pt>
                <c:pt idx="83">
                  <c:v>45112</c:v>
                </c:pt>
                <c:pt idx="84">
                  <c:v>45113</c:v>
                </c:pt>
                <c:pt idx="85">
                  <c:v>45114</c:v>
                </c:pt>
                <c:pt idx="86">
                  <c:v>45117</c:v>
                </c:pt>
                <c:pt idx="87">
                  <c:v>45118</c:v>
                </c:pt>
                <c:pt idx="88">
                  <c:v>45119</c:v>
                </c:pt>
                <c:pt idx="89">
                  <c:v>45120</c:v>
                </c:pt>
                <c:pt idx="90">
                  <c:v>45121</c:v>
                </c:pt>
                <c:pt idx="91">
                  <c:v>45124</c:v>
                </c:pt>
                <c:pt idx="92">
                  <c:v>45125</c:v>
                </c:pt>
                <c:pt idx="93">
                  <c:v>45126</c:v>
                </c:pt>
                <c:pt idx="94">
                  <c:v>45127</c:v>
                </c:pt>
                <c:pt idx="95">
                  <c:v>45128</c:v>
                </c:pt>
                <c:pt idx="96">
                  <c:v>45131</c:v>
                </c:pt>
                <c:pt idx="97">
                  <c:v>45132</c:v>
                </c:pt>
                <c:pt idx="98">
                  <c:v>45133</c:v>
                </c:pt>
                <c:pt idx="99">
                  <c:v>45134</c:v>
                </c:pt>
                <c:pt idx="100">
                  <c:v>45135</c:v>
                </c:pt>
                <c:pt idx="101">
                  <c:v>45138</c:v>
                </c:pt>
                <c:pt idx="102">
                  <c:v>45139</c:v>
                </c:pt>
                <c:pt idx="103">
                  <c:v>45140</c:v>
                </c:pt>
                <c:pt idx="104">
                  <c:v>45141</c:v>
                </c:pt>
                <c:pt idx="105">
                  <c:v>45142</c:v>
                </c:pt>
                <c:pt idx="106">
                  <c:v>45145</c:v>
                </c:pt>
                <c:pt idx="107">
                  <c:v>45146</c:v>
                </c:pt>
                <c:pt idx="108">
                  <c:v>45147</c:v>
                </c:pt>
                <c:pt idx="109">
                  <c:v>45148</c:v>
                </c:pt>
                <c:pt idx="110">
                  <c:v>45149</c:v>
                </c:pt>
                <c:pt idx="111">
                  <c:v>45152</c:v>
                </c:pt>
                <c:pt idx="112">
                  <c:v>45153</c:v>
                </c:pt>
                <c:pt idx="113">
                  <c:v>45154</c:v>
                </c:pt>
                <c:pt idx="114">
                  <c:v>45155</c:v>
                </c:pt>
                <c:pt idx="115">
                  <c:v>45156</c:v>
                </c:pt>
                <c:pt idx="116">
                  <c:v>45159</c:v>
                </c:pt>
                <c:pt idx="117">
                  <c:v>45160</c:v>
                </c:pt>
                <c:pt idx="118">
                  <c:v>45161</c:v>
                </c:pt>
                <c:pt idx="119">
                  <c:v>45162</c:v>
                </c:pt>
                <c:pt idx="120">
                  <c:v>45163</c:v>
                </c:pt>
                <c:pt idx="121">
                  <c:v>45166</c:v>
                </c:pt>
                <c:pt idx="122">
                  <c:v>45167</c:v>
                </c:pt>
                <c:pt idx="123">
                  <c:v>45168</c:v>
                </c:pt>
                <c:pt idx="124">
                  <c:v>45169</c:v>
                </c:pt>
                <c:pt idx="125">
                  <c:v>45170</c:v>
                </c:pt>
                <c:pt idx="126">
                  <c:v>45173</c:v>
                </c:pt>
                <c:pt idx="127">
                  <c:v>45174</c:v>
                </c:pt>
                <c:pt idx="128">
                  <c:v>45175</c:v>
                </c:pt>
                <c:pt idx="129">
                  <c:v>45177</c:v>
                </c:pt>
                <c:pt idx="130">
                  <c:v>45180</c:v>
                </c:pt>
                <c:pt idx="131">
                  <c:v>45181</c:v>
                </c:pt>
                <c:pt idx="132">
                  <c:v>45182</c:v>
                </c:pt>
                <c:pt idx="133">
                  <c:v>45183</c:v>
                </c:pt>
                <c:pt idx="134">
                  <c:v>45184</c:v>
                </c:pt>
                <c:pt idx="135">
                  <c:v>45187</c:v>
                </c:pt>
                <c:pt idx="136">
                  <c:v>45188</c:v>
                </c:pt>
                <c:pt idx="137">
                  <c:v>45189</c:v>
                </c:pt>
                <c:pt idx="138">
                  <c:v>45190</c:v>
                </c:pt>
                <c:pt idx="139">
                  <c:v>45191</c:v>
                </c:pt>
                <c:pt idx="140">
                  <c:v>45194</c:v>
                </c:pt>
                <c:pt idx="141">
                  <c:v>45195</c:v>
                </c:pt>
                <c:pt idx="142">
                  <c:v>45196</c:v>
                </c:pt>
                <c:pt idx="143">
                  <c:v>45197</c:v>
                </c:pt>
                <c:pt idx="144">
                  <c:v>45198</c:v>
                </c:pt>
                <c:pt idx="145">
                  <c:v>45201</c:v>
                </c:pt>
                <c:pt idx="146">
                  <c:v>45202</c:v>
                </c:pt>
                <c:pt idx="147">
                  <c:v>45203</c:v>
                </c:pt>
                <c:pt idx="148">
                  <c:v>45204</c:v>
                </c:pt>
                <c:pt idx="149">
                  <c:v>45205</c:v>
                </c:pt>
                <c:pt idx="150">
                  <c:v>45208</c:v>
                </c:pt>
                <c:pt idx="151">
                  <c:v>45209</c:v>
                </c:pt>
                <c:pt idx="152">
                  <c:v>45210</c:v>
                </c:pt>
                <c:pt idx="153">
                  <c:v>45212</c:v>
                </c:pt>
                <c:pt idx="154">
                  <c:v>45215</c:v>
                </c:pt>
                <c:pt idx="155">
                  <c:v>45216</c:v>
                </c:pt>
                <c:pt idx="156">
                  <c:v>45217</c:v>
                </c:pt>
                <c:pt idx="157">
                  <c:v>45218</c:v>
                </c:pt>
                <c:pt idx="158">
                  <c:v>45219</c:v>
                </c:pt>
                <c:pt idx="159">
                  <c:v>45222</c:v>
                </c:pt>
                <c:pt idx="160">
                  <c:v>45223</c:v>
                </c:pt>
                <c:pt idx="161">
                  <c:v>45224</c:v>
                </c:pt>
                <c:pt idx="162">
                  <c:v>45225</c:v>
                </c:pt>
                <c:pt idx="163">
                  <c:v>45226</c:v>
                </c:pt>
                <c:pt idx="164">
                  <c:v>45229</c:v>
                </c:pt>
                <c:pt idx="165">
                  <c:v>45230</c:v>
                </c:pt>
                <c:pt idx="166">
                  <c:v>45231</c:v>
                </c:pt>
                <c:pt idx="167">
                  <c:v>45233</c:v>
                </c:pt>
                <c:pt idx="168">
                  <c:v>45236</c:v>
                </c:pt>
                <c:pt idx="169">
                  <c:v>45237</c:v>
                </c:pt>
                <c:pt idx="170">
                  <c:v>45238</c:v>
                </c:pt>
                <c:pt idx="171">
                  <c:v>45239</c:v>
                </c:pt>
                <c:pt idx="172">
                  <c:v>45240</c:v>
                </c:pt>
                <c:pt idx="173">
                  <c:v>45243</c:v>
                </c:pt>
                <c:pt idx="174">
                  <c:v>45244</c:v>
                </c:pt>
                <c:pt idx="175">
                  <c:v>45246</c:v>
                </c:pt>
                <c:pt idx="176">
                  <c:v>45247</c:v>
                </c:pt>
                <c:pt idx="177">
                  <c:v>45250</c:v>
                </c:pt>
                <c:pt idx="178">
                  <c:v>45251</c:v>
                </c:pt>
                <c:pt idx="179">
                  <c:v>45252</c:v>
                </c:pt>
                <c:pt idx="180">
                  <c:v>45253</c:v>
                </c:pt>
                <c:pt idx="181">
                  <c:v>45254</c:v>
                </c:pt>
                <c:pt idx="182">
                  <c:v>45257</c:v>
                </c:pt>
                <c:pt idx="183">
                  <c:v>45258</c:v>
                </c:pt>
                <c:pt idx="184">
                  <c:v>45259</c:v>
                </c:pt>
                <c:pt idx="185">
                  <c:v>45260</c:v>
                </c:pt>
                <c:pt idx="186">
                  <c:v>45261</c:v>
                </c:pt>
                <c:pt idx="187">
                  <c:v>45264</c:v>
                </c:pt>
                <c:pt idx="188">
                  <c:v>45265</c:v>
                </c:pt>
                <c:pt idx="189">
                  <c:v>45266</c:v>
                </c:pt>
                <c:pt idx="190">
                  <c:v>45267</c:v>
                </c:pt>
                <c:pt idx="191">
                  <c:v>45268</c:v>
                </c:pt>
                <c:pt idx="192">
                  <c:v>45271</c:v>
                </c:pt>
                <c:pt idx="193">
                  <c:v>45272</c:v>
                </c:pt>
                <c:pt idx="194">
                  <c:v>45273</c:v>
                </c:pt>
                <c:pt idx="195">
                  <c:v>45274</c:v>
                </c:pt>
                <c:pt idx="196">
                  <c:v>45275</c:v>
                </c:pt>
                <c:pt idx="197">
                  <c:v>45278</c:v>
                </c:pt>
                <c:pt idx="198">
                  <c:v>45279</c:v>
                </c:pt>
                <c:pt idx="199">
                  <c:v>45280</c:v>
                </c:pt>
                <c:pt idx="200">
                  <c:v>45281</c:v>
                </c:pt>
                <c:pt idx="201">
                  <c:v>45282</c:v>
                </c:pt>
                <c:pt idx="202">
                  <c:v>45286</c:v>
                </c:pt>
                <c:pt idx="203">
                  <c:v>45287</c:v>
                </c:pt>
                <c:pt idx="204">
                  <c:v>45288</c:v>
                </c:pt>
                <c:pt idx="205">
                  <c:v>45289</c:v>
                </c:pt>
                <c:pt idx="206">
                  <c:v>45293</c:v>
                </c:pt>
                <c:pt idx="207">
                  <c:v>45294</c:v>
                </c:pt>
                <c:pt idx="208">
                  <c:v>45295</c:v>
                </c:pt>
                <c:pt idx="209">
                  <c:v>45296</c:v>
                </c:pt>
                <c:pt idx="210">
                  <c:v>45299</c:v>
                </c:pt>
                <c:pt idx="211">
                  <c:v>45300</c:v>
                </c:pt>
                <c:pt idx="212">
                  <c:v>45301</c:v>
                </c:pt>
                <c:pt idx="213">
                  <c:v>45302</c:v>
                </c:pt>
                <c:pt idx="214">
                  <c:v>45303</c:v>
                </c:pt>
                <c:pt idx="215">
                  <c:v>45306</c:v>
                </c:pt>
                <c:pt idx="216">
                  <c:v>45307</c:v>
                </c:pt>
                <c:pt idx="217">
                  <c:v>45308</c:v>
                </c:pt>
                <c:pt idx="218">
                  <c:v>45309</c:v>
                </c:pt>
                <c:pt idx="219">
                  <c:v>45310</c:v>
                </c:pt>
                <c:pt idx="220">
                  <c:v>45313</c:v>
                </c:pt>
                <c:pt idx="221">
                  <c:v>45314</c:v>
                </c:pt>
                <c:pt idx="222">
                  <c:v>45315</c:v>
                </c:pt>
                <c:pt idx="223">
                  <c:v>45316</c:v>
                </c:pt>
                <c:pt idx="224">
                  <c:v>45317</c:v>
                </c:pt>
                <c:pt idx="225">
                  <c:v>45320</c:v>
                </c:pt>
                <c:pt idx="226">
                  <c:v>45321</c:v>
                </c:pt>
                <c:pt idx="227">
                  <c:v>45322</c:v>
                </c:pt>
                <c:pt idx="228">
                  <c:v>45323</c:v>
                </c:pt>
                <c:pt idx="229">
                  <c:v>45324</c:v>
                </c:pt>
                <c:pt idx="230">
                  <c:v>45327</c:v>
                </c:pt>
                <c:pt idx="231">
                  <c:v>45328</c:v>
                </c:pt>
                <c:pt idx="232">
                  <c:v>45329</c:v>
                </c:pt>
                <c:pt idx="233">
                  <c:v>45330</c:v>
                </c:pt>
                <c:pt idx="234">
                  <c:v>45331</c:v>
                </c:pt>
                <c:pt idx="235">
                  <c:v>45336</c:v>
                </c:pt>
                <c:pt idx="236">
                  <c:v>45337</c:v>
                </c:pt>
                <c:pt idx="237">
                  <c:v>45338</c:v>
                </c:pt>
                <c:pt idx="238">
                  <c:v>45341</c:v>
                </c:pt>
                <c:pt idx="239">
                  <c:v>45342</c:v>
                </c:pt>
                <c:pt idx="240">
                  <c:v>45343</c:v>
                </c:pt>
                <c:pt idx="241">
                  <c:v>45344</c:v>
                </c:pt>
                <c:pt idx="242">
                  <c:v>45345</c:v>
                </c:pt>
                <c:pt idx="243">
                  <c:v>45348</c:v>
                </c:pt>
                <c:pt idx="244">
                  <c:v>45349</c:v>
                </c:pt>
                <c:pt idx="245">
                  <c:v>45350</c:v>
                </c:pt>
                <c:pt idx="246">
                  <c:v>45351</c:v>
                </c:pt>
                <c:pt idx="247">
                  <c:v>45352</c:v>
                </c:pt>
                <c:pt idx="248">
                  <c:v>45355</c:v>
                </c:pt>
                <c:pt idx="249">
                  <c:v>45356</c:v>
                </c:pt>
                <c:pt idx="250">
                  <c:v>45357</c:v>
                </c:pt>
                <c:pt idx="251">
                  <c:v>45358</c:v>
                </c:pt>
                <c:pt idx="252">
                  <c:v>45359</c:v>
                </c:pt>
                <c:pt idx="253">
                  <c:v>45362</c:v>
                </c:pt>
                <c:pt idx="254">
                  <c:v>45363</c:v>
                </c:pt>
                <c:pt idx="255">
                  <c:v>45364</c:v>
                </c:pt>
                <c:pt idx="256">
                  <c:v>45365</c:v>
                </c:pt>
                <c:pt idx="257">
                  <c:v>45366</c:v>
                </c:pt>
                <c:pt idx="258">
                  <c:v>45369</c:v>
                </c:pt>
                <c:pt idx="259">
                  <c:v>45370</c:v>
                </c:pt>
                <c:pt idx="260">
                  <c:v>45371</c:v>
                </c:pt>
                <c:pt idx="261">
                  <c:v>45372</c:v>
                </c:pt>
              </c:numCache>
            </c:numRef>
          </c:cat>
          <c:val>
            <c:numRef>
              <c:f>historico!$E$6:$JF$6</c:f>
              <c:numCache>
                <c:formatCode>General</c:formatCode>
                <c:ptCount val="262"/>
                <c:pt idx="0">
                  <c:v>2.4623990909090909E-2</c:v>
                </c:pt>
                <c:pt idx="1">
                  <c:v>2.4960709090909087E-2</c:v>
                </c:pt>
                <c:pt idx="2">
                  <c:v>2.5108627272727273E-2</c:v>
                </c:pt>
                <c:pt idx="3">
                  <c:v>2.5164063636363629E-2</c:v>
                </c:pt>
                <c:pt idx="4">
                  <c:v>2.5360972727272731E-2</c:v>
                </c:pt>
                <c:pt idx="5">
                  <c:v>2.5530954545454541E-2</c:v>
                </c:pt>
                <c:pt idx="6">
                  <c:v>2.5637836363636379E-2</c:v>
                </c:pt>
                <c:pt idx="7">
                  <c:v>2.5710772727272724E-2</c:v>
                </c:pt>
                <c:pt idx="8">
                  <c:v>2.5759863636363643E-2</c:v>
                </c:pt>
                <c:pt idx="9">
                  <c:v>2.58549E-2</c:v>
                </c:pt>
                <c:pt idx="10">
                  <c:v>2.6117990909090918E-2</c:v>
                </c:pt>
                <c:pt idx="11">
                  <c:v>2.6271809090909096E-2</c:v>
                </c:pt>
                <c:pt idx="12">
                  <c:v>2.6570036363636376E-2</c:v>
                </c:pt>
                <c:pt idx="13">
                  <c:v>2.6733599999999993E-2</c:v>
                </c:pt>
                <c:pt idx="14">
                  <c:v>2.7014587155963311E-2</c:v>
                </c:pt>
                <c:pt idx="15">
                  <c:v>2.7196136363636363E-2</c:v>
                </c:pt>
                <c:pt idx="16">
                  <c:v>2.7142964601769903E-2</c:v>
                </c:pt>
                <c:pt idx="17">
                  <c:v>2.7160522123893794E-2</c:v>
                </c:pt>
                <c:pt idx="18">
                  <c:v>2.7140699115044263E-2</c:v>
                </c:pt>
                <c:pt idx="19">
                  <c:v>2.7078769911504437E-2</c:v>
                </c:pt>
                <c:pt idx="20">
                  <c:v>2.6988858407079638E-2</c:v>
                </c:pt>
                <c:pt idx="21">
                  <c:v>2.694690265486727E-2</c:v>
                </c:pt>
                <c:pt idx="22">
                  <c:v>2.6942150442477865E-2</c:v>
                </c:pt>
                <c:pt idx="23">
                  <c:v>2.7003283185840724E-2</c:v>
                </c:pt>
                <c:pt idx="24">
                  <c:v>2.7198598214285722E-2</c:v>
                </c:pt>
                <c:pt idx="25">
                  <c:v>2.7243642857142859E-2</c:v>
                </c:pt>
                <c:pt idx="26">
                  <c:v>2.7325098214285713E-2</c:v>
                </c:pt>
                <c:pt idx="27">
                  <c:v>2.7426442477876102E-2</c:v>
                </c:pt>
                <c:pt idx="28">
                  <c:v>2.7576265486725662E-2</c:v>
                </c:pt>
                <c:pt idx="29">
                  <c:v>2.7693292035398231E-2</c:v>
                </c:pt>
                <c:pt idx="30">
                  <c:v>2.7904132743362817E-2</c:v>
                </c:pt>
                <c:pt idx="31">
                  <c:v>2.8002982300884934E-2</c:v>
                </c:pt>
                <c:pt idx="32">
                  <c:v>2.8209991150442468E-2</c:v>
                </c:pt>
                <c:pt idx="33">
                  <c:v>2.8278247787610625E-2</c:v>
                </c:pt>
                <c:pt idx="34">
                  <c:v>2.8392365217391292E-2</c:v>
                </c:pt>
                <c:pt idx="35">
                  <c:v>2.8580669565217383E-2</c:v>
                </c:pt>
                <c:pt idx="36">
                  <c:v>2.8973578947368423E-2</c:v>
                </c:pt>
                <c:pt idx="37">
                  <c:v>2.917139639639639E-2</c:v>
                </c:pt>
                <c:pt idx="38">
                  <c:v>2.9334027027027046E-2</c:v>
                </c:pt>
                <c:pt idx="39">
                  <c:v>2.9527324324324321E-2</c:v>
                </c:pt>
                <c:pt idx="40">
                  <c:v>2.9488061946902646E-2</c:v>
                </c:pt>
                <c:pt idx="41">
                  <c:v>2.9639469026548682E-2</c:v>
                </c:pt>
                <c:pt idx="42">
                  <c:v>2.980918584070797E-2</c:v>
                </c:pt>
                <c:pt idx="43">
                  <c:v>3.0008840707964609E-2</c:v>
                </c:pt>
                <c:pt idx="44">
                  <c:v>3.0088681415929207E-2</c:v>
                </c:pt>
                <c:pt idx="45">
                  <c:v>3.006119469026549E-2</c:v>
                </c:pt>
                <c:pt idx="46">
                  <c:v>3.0130610619469009E-2</c:v>
                </c:pt>
                <c:pt idx="47">
                  <c:v>3.0295616071428562E-2</c:v>
                </c:pt>
                <c:pt idx="48">
                  <c:v>3.0377214285714275E-2</c:v>
                </c:pt>
                <c:pt idx="49">
                  <c:v>3.0368366071428576E-2</c:v>
                </c:pt>
                <c:pt idx="50">
                  <c:v>3.0325553571428573E-2</c:v>
                </c:pt>
                <c:pt idx="51">
                  <c:v>3.0184821428571422E-2</c:v>
                </c:pt>
                <c:pt idx="52">
                  <c:v>3.0071732142857147E-2</c:v>
                </c:pt>
                <c:pt idx="53">
                  <c:v>2.9993910714285716E-2</c:v>
                </c:pt>
                <c:pt idx="54">
                  <c:v>2.9911E-2</c:v>
                </c:pt>
                <c:pt idx="55">
                  <c:v>2.9904060344827579E-2</c:v>
                </c:pt>
                <c:pt idx="56">
                  <c:v>2.9856370689655177E-2</c:v>
                </c:pt>
                <c:pt idx="57">
                  <c:v>2.9777422413793091E-2</c:v>
                </c:pt>
                <c:pt idx="58">
                  <c:v>2.9648232758620698E-2</c:v>
                </c:pt>
                <c:pt idx="59">
                  <c:v>2.9587568965517237E-2</c:v>
                </c:pt>
                <c:pt idx="60">
                  <c:v>2.9584887931034497E-2</c:v>
                </c:pt>
                <c:pt idx="61">
                  <c:v>2.9711405172413809E-2</c:v>
                </c:pt>
                <c:pt idx="62">
                  <c:v>2.9638499999999998E-2</c:v>
                </c:pt>
                <c:pt idx="63">
                  <c:v>2.9602974137931039E-2</c:v>
                </c:pt>
                <c:pt idx="64">
                  <c:v>2.9469965517241393E-2</c:v>
                </c:pt>
                <c:pt idx="65">
                  <c:v>2.9412646551724139E-2</c:v>
                </c:pt>
                <c:pt idx="66">
                  <c:v>2.9350232758620688E-2</c:v>
                </c:pt>
                <c:pt idx="67">
                  <c:v>2.9319000000000001E-2</c:v>
                </c:pt>
                <c:pt idx="68">
                  <c:v>2.9454716814159284E-2</c:v>
                </c:pt>
                <c:pt idx="69">
                  <c:v>2.9438097345132759E-2</c:v>
                </c:pt>
                <c:pt idx="70">
                  <c:v>2.9411849557522123E-2</c:v>
                </c:pt>
                <c:pt idx="71">
                  <c:v>2.94154424778761E-2</c:v>
                </c:pt>
                <c:pt idx="72">
                  <c:v>2.9439424778761075E-2</c:v>
                </c:pt>
                <c:pt idx="73">
                  <c:v>2.9369300884955769E-2</c:v>
                </c:pt>
                <c:pt idx="74">
                  <c:v>2.9358707964601778E-2</c:v>
                </c:pt>
                <c:pt idx="75">
                  <c:v>2.9338000000000003E-2</c:v>
                </c:pt>
                <c:pt idx="76">
                  <c:v>2.9371274336283181E-2</c:v>
                </c:pt>
                <c:pt idx="77">
                  <c:v>3.07399827586207E-2</c:v>
                </c:pt>
                <c:pt idx="78">
                  <c:v>3.1013258620689661E-2</c:v>
                </c:pt>
                <c:pt idx="79">
                  <c:v>3.1387862068965509E-2</c:v>
                </c:pt>
                <c:pt idx="80">
                  <c:v>3.2148827586206907E-2</c:v>
                </c:pt>
                <c:pt idx="81">
                  <c:v>3.2995336206896556E-2</c:v>
                </c:pt>
                <c:pt idx="82">
                  <c:v>3.3658508620689663E-2</c:v>
                </c:pt>
                <c:pt idx="83">
                  <c:v>3.4242513274336292E-2</c:v>
                </c:pt>
                <c:pt idx="84">
                  <c:v>3.4576283185840689E-2</c:v>
                </c:pt>
                <c:pt idx="85">
                  <c:v>3.4876071428571423E-2</c:v>
                </c:pt>
                <c:pt idx="86">
                  <c:v>3.5115276785714293E-2</c:v>
                </c:pt>
                <c:pt idx="87">
                  <c:v>3.5317500000000016E-2</c:v>
                </c:pt>
                <c:pt idx="88">
                  <c:v>3.5303063636363624E-2</c:v>
                </c:pt>
                <c:pt idx="89">
                  <c:v>3.5475477477477452E-2</c:v>
                </c:pt>
                <c:pt idx="90">
                  <c:v>3.5370720720720714E-2</c:v>
                </c:pt>
                <c:pt idx="91">
                  <c:v>3.5676609090909077E-2</c:v>
                </c:pt>
                <c:pt idx="92">
                  <c:v>3.5630909090909095E-2</c:v>
                </c:pt>
                <c:pt idx="93">
                  <c:v>3.5723081818181832E-2</c:v>
                </c:pt>
                <c:pt idx="94">
                  <c:v>3.5596245454545455E-2</c:v>
                </c:pt>
                <c:pt idx="95">
                  <c:v>3.5557990909090911E-2</c:v>
                </c:pt>
                <c:pt idx="96">
                  <c:v>3.5466299999999999E-2</c:v>
                </c:pt>
                <c:pt idx="97">
                  <c:v>3.5386509090909103E-2</c:v>
                </c:pt>
                <c:pt idx="98">
                  <c:v>3.5020223214285717E-2</c:v>
                </c:pt>
                <c:pt idx="99">
                  <c:v>3.497855357142856E-2</c:v>
                </c:pt>
                <c:pt idx="100">
                  <c:v>3.4757044642857136E-2</c:v>
                </c:pt>
                <c:pt idx="101">
                  <c:v>3.47173125E-2</c:v>
                </c:pt>
                <c:pt idx="102">
                  <c:v>3.4611169642857147E-2</c:v>
                </c:pt>
                <c:pt idx="103">
                  <c:v>3.4508874999999994E-2</c:v>
                </c:pt>
                <c:pt idx="104">
                  <c:v>3.4633133928571425E-2</c:v>
                </c:pt>
                <c:pt idx="105">
                  <c:v>3.4810285714285724E-2</c:v>
                </c:pt>
                <c:pt idx="106">
                  <c:v>3.5103821428571436E-2</c:v>
                </c:pt>
                <c:pt idx="107">
                  <c:v>3.4842651785714281E-2</c:v>
                </c:pt>
                <c:pt idx="108">
                  <c:v>3.5034098214285721E-2</c:v>
                </c:pt>
                <c:pt idx="109">
                  <c:v>3.4660232142857135E-2</c:v>
                </c:pt>
                <c:pt idx="110">
                  <c:v>3.4807866071428564E-2</c:v>
                </c:pt>
                <c:pt idx="111">
                  <c:v>3.4852616071428595E-2</c:v>
                </c:pt>
                <c:pt idx="112">
                  <c:v>3.4972594594594585E-2</c:v>
                </c:pt>
                <c:pt idx="113">
                  <c:v>3.5034243243243252E-2</c:v>
                </c:pt>
                <c:pt idx="114">
                  <c:v>3.4838441441441444E-2</c:v>
                </c:pt>
                <c:pt idx="115">
                  <c:v>3.4929576576576575E-2</c:v>
                </c:pt>
                <c:pt idx="116">
                  <c:v>3.5002999999999986E-2</c:v>
                </c:pt>
                <c:pt idx="117">
                  <c:v>3.4871585585585591E-2</c:v>
                </c:pt>
                <c:pt idx="118">
                  <c:v>3.5105315315315314E-2</c:v>
                </c:pt>
                <c:pt idx="119">
                  <c:v>3.4850207207207211E-2</c:v>
                </c:pt>
                <c:pt idx="120">
                  <c:v>3.455411711711711E-2</c:v>
                </c:pt>
                <c:pt idx="121">
                  <c:v>3.3998298245614039E-2</c:v>
                </c:pt>
                <c:pt idx="122">
                  <c:v>3.4192745614035076E-2</c:v>
                </c:pt>
                <c:pt idx="123">
                  <c:v>3.4300333333333356E-2</c:v>
                </c:pt>
                <c:pt idx="124">
                  <c:v>3.4263300884955751E-2</c:v>
                </c:pt>
                <c:pt idx="125">
                  <c:v>3.4301345132743369E-2</c:v>
                </c:pt>
                <c:pt idx="126">
                  <c:v>3.4484601769911513E-2</c:v>
                </c:pt>
                <c:pt idx="127">
                  <c:v>3.4512592920353982E-2</c:v>
                </c:pt>
                <c:pt idx="128">
                  <c:v>3.4489920353982302E-2</c:v>
                </c:pt>
                <c:pt idx="129">
                  <c:v>3.4050460176991149E-2</c:v>
                </c:pt>
                <c:pt idx="130">
                  <c:v>3.3500150442477873E-2</c:v>
                </c:pt>
                <c:pt idx="131">
                  <c:v>3.3600000000000005E-2</c:v>
                </c:pt>
                <c:pt idx="132">
                  <c:v>3.3950858407079634E-2</c:v>
                </c:pt>
                <c:pt idx="133">
                  <c:v>3.3975185840707994E-2</c:v>
                </c:pt>
                <c:pt idx="134">
                  <c:v>3.428066371681416E-2</c:v>
                </c:pt>
                <c:pt idx="135">
                  <c:v>3.41649557522124E-2</c:v>
                </c:pt>
                <c:pt idx="136">
                  <c:v>3.4018796460176998E-2</c:v>
                </c:pt>
                <c:pt idx="137">
                  <c:v>3.3982292035398237E-2</c:v>
                </c:pt>
                <c:pt idx="138">
                  <c:v>3.410930088495575E-2</c:v>
                </c:pt>
                <c:pt idx="139">
                  <c:v>3.4182097345132736E-2</c:v>
                </c:pt>
                <c:pt idx="140">
                  <c:v>3.334940833333333E-2</c:v>
                </c:pt>
                <c:pt idx="141">
                  <c:v>3.3429091666666667E-2</c:v>
                </c:pt>
                <c:pt idx="142">
                  <c:v>3.3261608333333338E-2</c:v>
                </c:pt>
                <c:pt idx="143">
                  <c:v>3.3095449999999992E-2</c:v>
                </c:pt>
                <c:pt idx="144">
                  <c:v>3.3068933333333342E-2</c:v>
                </c:pt>
                <c:pt idx="145">
                  <c:v>3.3134833333333329E-2</c:v>
                </c:pt>
                <c:pt idx="146">
                  <c:v>3.3077825000000012E-2</c:v>
                </c:pt>
                <c:pt idx="147">
                  <c:v>3.3106791666666663E-2</c:v>
                </c:pt>
                <c:pt idx="148">
                  <c:v>3.3118583333333333E-2</c:v>
                </c:pt>
                <c:pt idx="149">
                  <c:v>3.316140833333333E-2</c:v>
                </c:pt>
                <c:pt idx="150">
                  <c:v>3.3278391666666657E-2</c:v>
                </c:pt>
                <c:pt idx="151">
                  <c:v>3.3318840336134449E-2</c:v>
                </c:pt>
                <c:pt idx="152">
                  <c:v>3.3217433333333331E-2</c:v>
                </c:pt>
                <c:pt idx="153">
                  <c:v>3.3126563025210089E-2</c:v>
                </c:pt>
                <c:pt idx="154">
                  <c:v>3.2943109243697491E-2</c:v>
                </c:pt>
                <c:pt idx="155">
                  <c:v>3.2927016806722685E-2</c:v>
                </c:pt>
                <c:pt idx="156">
                  <c:v>3.3017890756302515E-2</c:v>
                </c:pt>
                <c:pt idx="157">
                  <c:v>3.2858949579831931E-2</c:v>
                </c:pt>
                <c:pt idx="158">
                  <c:v>3.2658579831932801E-2</c:v>
                </c:pt>
                <c:pt idx="159">
                  <c:v>3.2621991596638644E-2</c:v>
                </c:pt>
                <c:pt idx="160">
                  <c:v>3.2411632478632456E-2</c:v>
                </c:pt>
                <c:pt idx="161">
                  <c:v>3.1927595041322324E-2</c:v>
                </c:pt>
                <c:pt idx="162">
                  <c:v>3.1789909090909091E-2</c:v>
                </c:pt>
                <c:pt idx="163">
                  <c:v>3.19334132231405E-2</c:v>
                </c:pt>
                <c:pt idx="164">
                  <c:v>3.1913500000000004E-2</c:v>
                </c:pt>
                <c:pt idx="165">
                  <c:v>3.1855624999999999E-2</c:v>
                </c:pt>
                <c:pt idx="166">
                  <c:v>3.1832883333333332E-2</c:v>
                </c:pt>
                <c:pt idx="167">
                  <c:v>3.1765800000000004E-2</c:v>
                </c:pt>
                <c:pt idx="168">
                  <c:v>3.1724174999999993E-2</c:v>
                </c:pt>
                <c:pt idx="169">
                  <c:v>3.1672708333333341E-2</c:v>
                </c:pt>
                <c:pt idx="170">
                  <c:v>3.1637124999999995E-2</c:v>
                </c:pt>
                <c:pt idx="171">
                  <c:v>3.1374525E-2</c:v>
                </c:pt>
                <c:pt idx="172">
                  <c:v>3.1281433333333324E-2</c:v>
                </c:pt>
                <c:pt idx="173">
                  <c:v>3.1399783333333334E-2</c:v>
                </c:pt>
                <c:pt idx="174">
                  <c:v>3.1369216666666672E-2</c:v>
                </c:pt>
                <c:pt idx="175">
                  <c:v>3.1688420168067215E-2</c:v>
                </c:pt>
                <c:pt idx="176">
                  <c:v>3.1907378151260483E-2</c:v>
                </c:pt>
                <c:pt idx="177">
                  <c:v>3.1707352941176478E-2</c:v>
                </c:pt>
                <c:pt idx="178">
                  <c:v>3.1576084033613443E-2</c:v>
                </c:pt>
                <c:pt idx="179">
                  <c:v>3.1608142857142855E-2</c:v>
                </c:pt>
                <c:pt idx="180">
                  <c:v>3.1612495798319325E-2</c:v>
                </c:pt>
                <c:pt idx="181">
                  <c:v>3.159844537815127E-2</c:v>
                </c:pt>
                <c:pt idx="182">
                  <c:v>3.1223404958677693E-2</c:v>
                </c:pt>
                <c:pt idx="183">
                  <c:v>3.140280165289256E-2</c:v>
                </c:pt>
                <c:pt idx="184">
                  <c:v>3.1427041322314046E-2</c:v>
                </c:pt>
                <c:pt idx="185">
                  <c:v>3.125800826446281E-2</c:v>
                </c:pt>
                <c:pt idx="186">
                  <c:v>3.1735132231404964E-2</c:v>
                </c:pt>
                <c:pt idx="187">
                  <c:v>3.1606702479338861E-2</c:v>
                </c:pt>
                <c:pt idx="188">
                  <c:v>3.1424801652892569E-2</c:v>
                </c:pt>
                <c:pt idx="189">
                  <c:v>3.142920661157024E-2</c:v>
                </c:pt>
                <c:pt idx="190">
                  <c:v>3.1541033057851248E-2</c:v>
                </c:pt>
                <c:pt idx="191">
                  <c:v>3.1447008264462811E-2</c:v>
                </c:pt>
                <c:pt idx="192">
                  <c:v>3.13038347107438E-2</c:v>
                </c:pt>
                <c:pt idx="193">
                  <c:v>2.9949524999999998E-2</c:v>
                </c:pt>
                <c:pt idx="194">
                  <c:v>2.9788991666666667E-2</c:v>
                </c:pt>
                <c:pt idx="195">
                  <c:v>3.0251050000000005E-2</c:v>
                </c:pt>
                <c:pt idx="196">
                  <c:v>3.083954621848738E-2</c:v>
                </c:pt>
                <c:pt idx="197">
                  <c:v>3.2489858333333343E-2</c:v>
                </c:pt>
                <c:pt idx="198">
                  <c:v>3.2150225000000004E-2</c:v>
                </c:pt>
                <c:pt idx="199">
                  <c:v>3.219375833333335E-2</c:v>
                </c:pt>
                <c:pt idx="200">
                  <c:v>3.1522086614173224E-2</c:v>
                </c:pt>
                <c:pt idx="201">
                  <c:v>3.1460023622047258E-2</c:v>
                </c:pt>
                <c:pt idx="202">
                  <c:v>3.1545515873015878E-2</c:v>
                </c:pt>
                <c:pt idx="203">
                  <c:v>3.164957936507936E-2</c:v>
                </c:pt>
                <c:pt idx="204">
                  <c:v>3.1709738095238103E-2</c:v>
                </c:pt>
                <c:pt idx="205">
                  <c:v>3.1709738095238103E-2</c:v>
                </c:pt>
                <c:pt idx="206">
                  <c:v>3.193711111111109E-2</c:v>
                </c:pt>
                <c:pt idx="207">
                  <c:v>3.1573888888888874E-2</c:v>
                </c:pt>
                <c:pt idx="208">
                  <c:v>3.1303174603174611E-2</c:v>
                </c:pt>
                <c:pt idx="209">
                  <c:v>3.1298904761904757E-2</c:v>
                </c:pt>
                <c:pt idx="210">
                  <c:v>3.1455992063492047E-2</c:v>
                </c:pt>
                <c:pt idx="211">
                  <c:v>3.1544373015873019E-2</c:v>
                </c:pt>
                <c:pt idx="212">
                  <c:v>3.1502626984126987E-2</c:v>
                </c:pt>
                <c:pt idx="213">
                  <c:v>3.1518920634920629E-2</c:v>
                </c:pt>
                <c:pt idx="214">
                  <c:v>3.1544642857142868E-2</c:v>
                </c:pt>
                <c:pt idx="215">
                  <c:v>3.084512E-2</c:v>
                </c:pt>
                <c:pt idx="216">
                  <c:v>3.0803455999999993E-2</c:v>
                </c:pt>
                <c:pt idx="217">
                  <c:v>3.0725768000000014E-2</c:v>
                </c:pt>
                <c:pt idx="218">
                  <c:v>3.0643639999999993E-2</c:v>
                </c:pt>
                <c:pt idx="219">
                  <c:v>3.0581112000000008E-2</c:v>
                </c:pt>
                <c:pt idx="220">
                  <c:v>3.0539880000000005E-2</c:v>
                </c:pt>
                <c:pt idx="221">
                  <c:v>3.0297496E-2</c:v>
                </c:pt>
                <c:pt idx="222">
                  <c:v>2.9646082706766923E-2</c:v>
                </c:pt>
                <c:pt idx="223">
                  <c:v>2.9642368421052622E-2</c:v>
                </c:pt>
                <c:pt idx="224">
                  <c:v>2.9579947368421049E-2</c:v>
                </c:pt>
                <c:pt idx="225">
                  <c:v>2.9421834586466168E-2</c:v>
                </c:pt>
                <c:pt idx="226">
                  <c:v>2.9250834586466171E-2</c:v>
                </c:pt>
                <c:pt idx="227">
                  <c:v>2.8719511278195484E-2</c:v>
                </c:pt>
                <c:pt idx="228">
                  <c:v>2.8509375939849632E-2</c:v>
                </c:pt>
                <c:pt idx="229">
                  <c:v>2.8691112781954863E-2</c:v>
                </c:pt>
                <c:pt idx="230">
                  <c:v>2.8769842105263163E-2</c:v>
                </c:pt>
                <c:pt idx="231">
                  <c:v>2.8717736842105258E-2</c:v>
                </c:pt>
                <c:pt idx="232">
                  <c:v>2.8516353383458655E-2</c:v>
                </c:pt>
                <c:pt idx="233">
                  <c:v>2.850991729323309E-2</c:v>
                </c:pt>
                <c:pt idx="234">
                  <c:v>2.8336375939849629E-2</c:v>
                </c:pt>
                <c:pt idx="235">
                  <c:v>2.8555736842105266E-2</c:v>
                </c:pt>
                <c:pt idx="236">
                  <c:v>2.8637360902255628E-2</c:v>
                </c:pt>
                <c:pt idx="237">
                  <c:v>2.8471864661654137E-2</c:v>
                </c:pt>
                <c:pt idx="238">
                  <c:v>2.8392375939849637E-2</c:v>
                </c:pt>
                <c:pt idx="239">
                  <c:v>2.8209233082706762E-2</c:v>
                </c:pt>
                <c:pt idx="240">
                  <c:v>2.814513533834586E-2</c:v>
                </c:pt>
                <c:pt idx="241">
                  <c:v>2.855232330827067E-2</c:v>
                </c:pt>
                <c:pt idx="242">
                  <c:v>2.816795488721803E-2</c:v>
                </c:pt>
                <c:pt idx="243">
                  <c:v>2.7953499999999996E-2</c:v>
                </c:pt>
                <c:pt idx="244">
                  <c:v>2.808275373134329E-2</c:v>
                </c:pt>
                <c:pt idx="245">
                  <c:v>2.796875373134327E-2</c:v>
                </c:pt>
                <c:pt idx="246">
                  <c:v>2.7728619402985072E-2</c:v>
                </c:pt>
                <c:pt idx="247">
                  <c:v>2.7709865671641784E-2</c:v>
                </c:pt>
                <c:pt idx="248">
                  <c:v>2.7547932835820889E-2</c:v>
                </c:pt>
                <c:pt idx="249">
                  <c:v>2.7534873134328359E-2</c:v>
                </c:pt>
                <c:pt idx="250">
                  <c:v>2.7263358208955236E-2</c:v>
                </c:pt>
                <c:pt idx="251">
                  <c:v>2.7053291044776114E-2</c:v>
                </c:pt>
                <c:pt idx="252">
                  <c:v>2.7133164179104479E-2</c:v>
                </c:pt>
                <c:pt idx="253">
                  <c:v>2.7038171641791044E-2</c:v>
                </c:pt>
                <c:pt idx="254">
                  <c:v>2.6900686567164177E-2</c:v>
                </c:pt>
                <c:pt idx="255">
                  <c:v>2.6810462686567161E-2</c:v>
                </c:pt>
                <c:pt idx="256">
                  <c:v>2.6761208955223891E-2</c:v>
                </c:pt>
                <c:pt idx="257">
                  <c:v>2.6936641791044772E-2</c:v>
                </c:pt>
                <c:pt idx="258">
                  <c:v>2.7022679104477598E-2</c:v>
                </c:pt>
                <c:pt idx="259">
                  <c:v>2.6913970149253751E-2</c:v>
                </c:pt>
                <c:pt idx="260">
                  <c:v>2.6886145038167938E-2</c:v>
                </c:pt>
                <c:pt idx="261">
                  <c:v>2.6860687022900783E-2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CCA-4AF1-95C7-3EE5E408416D}"/>
            </c:ext>
          </c:extLst>
        </c:ser>
        <c:ser>
          <c:idx val="2"/>
          <c:order val="2"/>
          <c:tx>
            <c:strRef>
              <c:f>historico!$D$7</c:f>
              <c:strCache>
                <c:ptCount val="1"/>
                <c:pt idx="0">
                  <c:v>Média A</c:v>
                </c:pt>
              </c:strCache>
            </c:strRef>
          </c:tx>
          <c:spPr>
            <a:ln w="38100" cap="rnd">
              <a:solidFill>
                <a:srgbClr val="9BBB59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CCA-4AF1-95C7-3EE5E408416D}"/>
                </c:ext>
              </c:extLst>
            </c:dLbl>
            <c:dLbl>
              <c:idx val="26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CCA-4AF1-95C7-3EE5E408416D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Poppins" panose="00000500000000000000" pitchFamily="2" charset="0"/>
                    <a:ea typeface="+mn-ea"/>
                    <a:cs typeface="Poppins" panose="00000500000000000000" pitchFamily="2" charset="0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historico!$E$1:$JF$1</c:f>
              <c:numCache>
                <c:formatCode>m/d/yyyy</c:formatCode>
                <c:ptCount val="262"/>
                <c:pt idx="0">
                  <c:v>44991</c:v>
                </c:pt>
                <c:pt idx="1">
                  <c:v>44992</c:v>
                </c:pt>
                <c:pt idx="2">
                  <c:v>44993</c:v>
                </c:pt>
                <c:pt idx="3">
                  <c:v>44994</c:v>
                </c:pt>
                <c:pt idx="4">
                  <c:v>44995</c:v>
                </c:pt>
                <c:pt idx="5">
                  <c:v>44998</c:v>
                </c:pt>
                <c:pt idx="6">
                  <c:v>44999</c:v>
                </c:pt>
                <c:pt idx="7">
                  <c:v>45000</c:v>
                </c:pt>
                <c:pt idx="8">
                  <c:v>45001</c:v>
                </c:pt>
                <c:pt idx="9">
                  <c:v>45002</c:v>
                </c:pt>
                <c:pt idx="10">
                  <c:v>45005</c:v>
                </c:pt>
                <c:pt idx="11">
                  <c:v>45006</c:v>
                </c:pt>
                <c:pt idx="12">
                  <c:v>45007</c:v>
                </c:pt>
                <c:pt idx="13">
                  <c:v>45008</c:v>
                </c:pt>
                <c:pt idx="14">
                  <c:v>45009</c:v>
                </c:pt>
                <c:pt idx="15">
                  <c:v>45012</c:v>
                </c:pt>
                <c:pt idx="16">
                  <c:v>45013</c:v>
                </c:pt>
                <c:pt idx="17">
                  <c:v>45014</c:v>
                </c:pt>
                <c:pt idx="18">
                  <c:v>45015</c:v>
                </c:pt>
                <c:pt idx="19">
                  <c:v>45016</c:v>
                </c:pt>
                <c:pt idx="20">
                  <c:v>45019</c:v>
                </c:pt>
                <c:pt idx="21">
                  <c:v>45020</c:v>
                </c:pt>
                <c:pt idx="22">
                  <c:v>45021</c:v>
                </c:pt>
                <c:pt idx="23">
                  <c:v>45022</c:v>
                </c:pt>
                <c:pt idx="24">
                  <c:v>45026</c:v>
                </c:pt>
                <c:pt idx="25">
                  <c:v>45027</c:v>
                </c:pt>
                <c:pt idx="26">
                  <c:v>45028</c:v>
                </c:pt>
                <c:pt idx="27">
                  <c:v>45029</c:v>
                </c:pt>
                <c:pt idx="28">
                  <c:v>45030</c:v>
                </c:pt>
                <c:pt idx="29">
                  <c:v>45033</c:v>
                </c:pt>
                <c:pt idx="30">
                  <c:v>45034</c:v>
                </c:pt>
                <c:pt idx="31">
                  <c:v>45035</c:v>
                </c:pt>
                <c:pt idx="32">
                  <c:v>45036</c:v>
                </c:pt>
                <c:pt idx="33">
                  <c:v>45040</c:v>
                </c:pt>
                <c:pt idx="34">
                  <c:v>45041</c:v>
                </c:pt>
                <c:pt idx="35">
                  <c:v>45042</c:v>
                </c:pt>
                <c:pt idx="36">
                  <c:v>45043</c:v>
                </c:pt>
                <c:pt idx="37">
                  <c:v>45044</c:v>
                </c:pt>
                <c:pt idx="38">
                  <c:v>45048</c:v>
                </c:pt>
                <c:pt idx="39">
                  <c:v>45049</c:v>
                </c:pt>
                <c:pt idx="40">
                  <c:v>45050</c:v>
                </c:pt>
                <c:pt idx="41">
                  <c:v>45051</c:v>
                </c:pt>
                <c:pt idx="42">
                  <c:v>45054</c:v>
                </c:pt>
                <c:pt idx="43">
                  <c:v>45055</c:v>
                </c:pt>
                <c:pt idx="44">
                  <c:v>45056</c:v>
                </c:pt>
                <c:pt idx="45">
                  <c:v>45057</c:v>
                </c:pt>
                <c:pt idx="46">
                  <c:v>45058</c:v>
                </c:pt>
                <c:pt idx="47">
                  <c:v>45061</c:v>
                </c:pt>
                <c:pt idx="48">
                  <c:v>45062</c:v>
                </c:pt>
                <c:pt idx="49">
                  <c:v>45063</c:v>
                </c:pt>
                <c:pt idx="50">
                  <c:v>45064</c:v>
                </c:pt>
                <c:pt idx="51">
                  <c:v>45065</c:v>
                </c:pt>
                <c:pt idx="52">
                  <c:v>45068</c:v>
                </c:pt>
                <c:pt idx="53">
                  <c:v>45069</c:v>
                </c:pt>
                <c:pt idx="54">
                  <c:v>45070</c:v>
                </c:pt>
                <c:pt idx="55">
                  <c:v>45071</c:v>
                </c:pt>
                <c:pt idx="56">
                  <c:v>45072</c:v>
                </c:pt>
                <c:pt idx="57">
                  <c:v>45075</c:v>
                </c:pt>
                <c:pt idx="58">
                  <c:v>45076</c:v>
                </c:pt>
                <c:pt idx="59">
                  <c:v>45077</c:v>
                </c:pt>
                <c:pt idx="60">
                  <c:v>45078</c:v>
                </c:pt>
                <c:pt idx="61">
                  <c:v>45079</c:v>
                </c:pt>
                <c:pt idx="62">
                  <c:v>45082</c:v>
                </c:pt>
                <c:pt idx="63">
                  <c:v>45083</c:v>
                </c:pt>
                <c:pt idx="64">
                  <c:v>45084</c:v>
                </c:pt>
                <c:pt idx="65">
                  <c:v>45086</c:v>
                </c:pt>
                <c:pt idx="66">
                  <c:v>45089</c:v>
                </c:pt>
                <c:pt idx="67">
                  <c:v>45090</c:v>
                </c:pt>
                <c:pt idx="68">
                  <c:v>45091</c:v>
                </c:pt>
                <c:pt idx="69">
                  <c:v>45092</c:v>
                </c:pt>
                <c:pt idx="70">
                  <c:v>45093</c:v>
                </c:pt>
                <c:pt idx="71">
                  <c:v>45096</c:v>
                </c:pt>
                <c:pt idx="72">
                  <c:v>45097</c:v>
                </c:pt>
                <c:pt idx="73">
                  <c:v>45098</c:v>
                </c:pt>
                <c:pt idx="74">
                  <c:v>45099</c:v>
                </c:pt>
                <c:pt idx="75">
                  <c:v>45100</c:v>
                </c:pt>
                <c:pt idx="76">
                  <c:v>45103</c:v>
                </c:pt>
                <c:pt idx="77">
                  <c:v>45104</c:v>
                </c:pt>
                <c:pt idx="78">
                  <c:v>45105</c:v>
                </c:pt>
                <c:pt idx="79">
                  <c:v>45106</c:v>
                </c:pt>
                <c:pt idx="80">
                  <c:v>45107</c:v>
                </c:pt>
                <c:pt idx="81">
                  <c:v>45110</c:v>
                </c:pt>
                <c:pt idx="82">
                  <c:v>45111</c:v>
                </c:pt>
                <c:pt idx="83">
                  <c:v>45112</c:v>
                </c:pt>
                <c:pt idx="84">
                  <c:v>45113</c:v>
                </c:pt>
                <c:pt idx="85">
                  <c:v>45114</c:v>
                </c:pt>
                <c:pt idx="86">
                  <c:v>45117</c:v>
                </c:pt>
                <c:pt idx="87">
                  <c:v>45118</c:v>
                </c:pt>
                <c:pt idx="88">
                  <c:v>45119</c:v>
                </c:pt>
                <c:pt idx="89">
                  <c:v>45120</c:v>
                </c:pt>
                <c:pt idx="90">
                  <c:v>45121</c:v>
                </c:pt>
                <c:pt idx="91">
                  <c:v>45124</c:v>
                </c:pt>
                <c:pt idx="92">
                  <c:v>45125</c:v>
                </c:pt>
                <c:pt idx="93">
                  <c:v>45126</c:v>
                </c:pt>
                <c:pt idx="94">
                  <c:v>45127</c:v>
                </c:pt>
                <c:pt idx="95">
                  <c:v>45128</c:v>
                </c:pt>
                <c:pt idx="96">
                  <c:v>45131</c:v>
                </c:pt>
                <c:pt idx="97">
                  <c:v>45132</c:v>
                </c:pt>
                <c:pt idx="98">
                  <c:v>45133</c:v>
                </c:pt>
                <c:pt idx="99">
                  <c:v>45134</c:v>
                </c:pt>
                <c:pt idx="100">
                  <c:v>45135</c:v>
                </c:pt>
                <c:pt idx="101">
                  <c:v>45138</c:v>
                </c:pt>
                <c:pt idx="102">
                  <c:v>45139</c:v>
                </c:pt>
                <c:pt idx="103">
                  <c:v>45140</c:v>
                </c:pt>
                <c:pt idx="104">
                  <c:v>45141</c:v>
                </c:pt>
                <c:pt idx="105">
                  <c:v>45142</c:v>
                </c:pt>
                <c:pt idx="106">
                  <c:v>45145</c:v>
                </c:pt>
                <c:pt idx="107">
                  <c:v>45146</c:v>
                </c:pt>
                <c:pt idx="108">
                  <c:v>45147</c:v>
                </c:pt>
                <c:pt idx="109">
                  <c:v>45148</c:v>
                </c:pt>
                <c:pt idx="110">
                  <c:v>45149</c:v>
                </c:pt>
                <c:pt idx="111">
                  <c:v>45152</c:v>
                </c:pt>
                <c:pt idx="112">
                  <c:v>45153</c:v>
                </c:pt>
                <c:pt idx="113">
                  <c:v>45154</c:v>
                </c:pt>
                <c:pt idx="114">
                  <c:v>45155</c:v>
                </c:pt>
                <c:pt idx="115">
                  <c:v>45156</c:v>
                </c:pt>
                <c:pt idx="116">
                  <c:v>45159</c:v>
                </c:pt>
                <c:pt idx="117">
                  <c:v>45160</c:v>
                </c:pt>
                <c:pt idx="118">
                  <c:v>45161</c:v>
                </c:pt>
                <c:pt idx="119">
                  <c:v>45162</c:v>
                </c:pt>
                <c:pt idx="120">
                  <c:v>45163</c:v>
                </c:pt>
                <c:pt idx="121">
                  <c:v>45166</c:v>
                </c:pt>
                <c:pt idx="122">
                  <c:v>45167</c:v>
                </c:pt>
                <c:pt idx="123">
                  <c:v>45168</c:v>
                </c:pt>
                <c:pt idx="124">
                  <c:v>45169</c:v>
                </c:pt>
                <c:pt idx="125">
                  <c:v>45170</c:v>
                </c:pt>
                <c:pt idx="126">
                  <c:v>45173</c:v>
                </c:pt>
                <c:pt idx="127">
                  <c:v>45174</c:v>
                </c:pt>
                <c:pt idx="128">
                  <c:v>45175</c:v>
                </c:pt>
                <c:pt idx="129">
                  <c:v>45177</c:v>
                </c:pt>
                <c:pt idx="130">
                  <c:v>45180</c:v>
                </c:pt>
                <c:pt idx="131">
                  <c:v>45181</c:v>
                </c:pt>
                <c:pt idx="132">
                  <c:v>45182</c:v>
                </c:pt>
                <c:pt idx="133">
                  <c:v>45183</c:v>
                </c:pt>
                <c:pt idx="134">
                  <c:v>45184</c:v>
                </c:pt>
                <c:pt idx="135">
                  <c:v>45187</c:v>
                </c:pt>
                <c:pt idx="136">
                  <c:v>45188</c:v>
                </c:pt>
                <c:pt idx="137">
                  <c:v>45189</c:v>
                </c:pt>
                <c:pt idx="138">
                  <c:v>45190</c:v>
                </c:pt>
                <c:pt idx="139">
                  <c:v>45191</c:v>
                </c:pt>
                <c:pt idx="140">
                  <c:v>45194</c:v>
                </c:pt>
                <c:pt idx="141">
                  <c:v>45195</c:v>
                </c:pt>
                <c:pt idx="142">
                  <c:v>45196</c:v>
                </c:pt>
                <c:pt idx="143">
                  <c:v>45197</c:v>
                </c:pt>
                <c:pt idx="144">
                  <c:v>45198</c:v>
                </c:pt>
                <c:pt idx="145">
                  <c:v>45201</c:v>
                </c:pt>
                <c:pt idx="146">
                  <c:v>45202</c:v>
                </c:pt>
                <c:pt idx="147">
                  <c:v>45203</c:v>
                </c:pt>
                <c:pt idx="148">
                  <c:v>45204</c:v>
                </c:pt>
                <c:pt idx="149">
                  <c:v>45205</c:v>
                </c:pt>
                <c:pt idx="150">
                  <c:v>45208</c:v>
                </c:pt>
                <c:pt idx="151">
                  <c:v>45209</c:v>
                </c:pt>
                <c:pt idx="152">
                  <c:v>45210</c:v>
                </c:pt>
                <c:pt idx="153">
                  <c:v>45212</c:v>
                </c:pt>
                <c:pt idx="154">
                  <c:v>45215</c:v>
                </c:pt>
                <c:pt idx="155">
                  <c:v>45216</c:v>
                </c:pt>
                <c:pt idx="156">
                  <c:v>45217</c:v>
                </c:pt>
                <c:pt idx="157">
                  <c:v>45218</c:v>
                </c:pt>
                <c:pt idx="158">
                  <c:v>45219</c:v>
                </c:pt>
                <c:pt idx="159">
                  <c:v>45222</c:v>
                </c:pt>
                <c:pt idx="160">
                  <c:v>45223</c:v>
                </c:pt>
                <c:pt idx="161">
                  <c:v>45224</c:v>
                </c:pt>
                <c:pt idx="162">
                  <c:v>45225</c:v>
                </c:pt>
                <c:pt idx="163">
                  <c:v>45226</c:v>
                </c:pt>
                <c:pt idx="164">
                  <c:v>45229</c:v>
                </c:pt>
                <c:pt idx="165">
                  <c:v>45230</c:v>
                </c:pt>
                <c:pt idx="166">
                  <c:v>45231</c:v>
                </c:pt>
                <c:pt idx="167">
                  <c:v>45233</c:v>
                </c:pt>
                <c:pt idx="168">
                  <c:v>45236</c:v>
                </c:pt>
                <c:pt idx="169">
                  <c:v>45237</c:v>
                </c:pt>
                <c:pt idx="170">
                  <c:v>45238</c:v>
                </c:pt>
                <c:pt idx="171">
                  <c:v>45239</c:v>
                </c:pt>
                <c:pt idx="172">
                  <c:v>45240</c:v>
                </c:pt>
                <c:pt idx="173">
                  <c:v>45243</c:v>
                </c:pt>
                <c:pt idx="174">
                  <c:v>45244</c:v>
                </c:pt>
                <c:pt idx="175">
                  <c:v>45246</c:v>
                </c:pt>
                <c:pt idx="176">
                  <c:v>45247</c:v>
                </c:pt>
                <c:pt idx="177">
                  <c:v>45250</c:v>
                </c:pt>
                <c:pt idx="178">
                  <c:v>45251</c:v>
                </c:pt>
                <c:pt idx="179">
                  <c:v>45252</c:v>
                </c:pt>
                <c:pt idx="180">
                  <c:v>45253</c:v>
                </c:pt>
                <c:pt idx="181">
                  <c:v>45254</c:v>
                </c:pt>
                <c:pt idx="182">
                  <c:v>45257</c:v>
                </c:pt>
                <c:pt idx="183">
                  <c:v>45258</c:v>
                </c:pt>
                <c:pt idx="184">
                  <c:v>45259</c:v>
                </c:pt>
                <c:pt idx="185">
                  <c:v>45260</c:v>
                </c:pt>
                <c:pt idx="186">
                  <c:v>45261</c:v>
                </c:pt>
                <c:pt idx="187">
                  <c:v>45264</c:v>
                </c:pt>
                <c:pt idx="188">
                  <c:v>45265</c:v>
                </c:pt>
                <c:pt idx="189">
                  <c:v>45266</c:v>
                </c:pt>
                <c:pt idx="190">
                  <c:v>45267</c:v>
                </c:pt>
                <c:pt idx="191">
                  <c:v>45268</c:v>
                </c:pt>
                <c:pt idx="192">
                  <c:v>45271</c:v>
                </c:pt>
                <c:pt idx="193">
                  <c:v>45272</c:v>
                </c:pt>
                <c:pt idx="194">
                  <c:v>45273</c:v>
                </c:pt>
                <c:pt idx="195">
                  <c:v>45274</c:v>
                </c:pt>
                <c:pt idx="196">
                  <c:v>45275</c:v>
                </c:pt>
                <c:pt idx="197">
                  <c:v>45278</c:v>
                </c:pt>
                <c:pt idx="198">
                  <c:v>45279</c:v>
                </c:pt>
                <c:pt idx="199">
                  <c:v>45280</c:v>
                </c:pt>
                <c:pt idx="200">
                  <c:v>45281</c:v>
                </c:pt>
                <c:pt idx="201">
                  <c:v>45282</c:v>
                </c:pt>
                <c:pt idx="202">
                  <c:v>45286</c:v>
                </c:pt>
                <c:pt idx="203">
                  <c:v>45287</c:v>
                </c:pt>
                <c:pt idx="204">
                  <c:v>45288</c:v>
                </c:pt>
                <c:pt idx="205">
                  <c:v>45289</c:v>
                </c:pt>
                <c:pt idx="206">
                  <c:v>45293</c:v>
                </c:pt>
                <c:pt idx="207">
                  <c:v>45294</c:v>
                </c:pt>
                <c:pt idx="208">
                  <c:v>45295</c:v>
                </c:pt>
                <c:pt idx="209">
                  <c:v>45296</c:v>
                </c:pt>
                <c:pt idx="210">
                  <c:v>45299</c:v>
                </c:pt>
                <c:pt idx="211">
                  <c:v>45300</c:v>
                </c:pt>
                <c:pt idx="212">
                  <c:v>45301</c:v>
                </c:pt>
                <c:pt idx="213">
                  <c:v>45302</c:v>
                </c:pt>
                <c:pt idx="214">
                  <c:v>45303</c:v>
                </c:pt>
                <c:pt idx="215">
                  <c:v>45306</c:v>
                </c:pt>
                <c:pt idx="216">
                  <c:v>45307</c:v>
                </c:pt>
                <c:pt idx="217">
                  <c:v>45308</c:v>
                </c:pt>
                <c:pt idx="218">
                  <c:v>45309</c:v>
                </c:pt>
                <c:pt idx="219">
                  <c:v>45310</c:v>
                </c:pt>
                <c:pt idx="220">
                  <c:v>45313</c:v>
                </c:pt>
                <c:pt idx="221">
                  <c:v>45314</c:v>
                </c:pt>
                <c:pt idx="222">
                  <c:v>45315</c:v>
                </c:pt>
                <c:pt idx="223">
                  <c:v>45316</c:v>
                </c:pt>
                <c:pt idx="224">
                  <c:v>45317</c:v>
                </c:pt>
                <c:pt idx="225">
                  <c:v>45320</c:v>
                </c:pt>
                <c:pt idx="226">
                  <c:v>45321</c:v>
                </c:pt>
                <c:pt idx="227">
                  <c:v>45322</c:v>
                </c:pt>
                <c:pt idx="228">
                  <c:v>45323</c:v>
                </c:pt>
                <c:pt idx="229">
                  <c:v>45324</c:v>
                </c:pt>
                <c:pt idx="230">
                  <c:v>45327</c:v>
                </c:pt>
                <c:pt idx="231">
                  <c:v>45328</c:v>
                </c:pt>
                <c:pt idx="232">
                  <c:v>45329</c:v>
                </c:pt>
                <c:pt idx="233">
                  <c:v>45330</c:v>
                </c:pt>
                <c:pt idx="234">
                  <c:v>45331</c:v>
                </c:pt>
                <c:pt idx="235">
                  <c:v>45336</c:v>
                </c:pt>
                <c:pt idx="236">
                  <c:v>45337</c:v>
                </c:pt>
                <c:pt idx="237">
                  <c:v>45338</c:v>
                </c:pt>
                <c:pt idx="238">
                  <c:v>45341</c:v>
                </c:pt>
                <c:pt idx="239">
                  <c:v>45342</c:v>
                </c:pt>
                <c:pt idx="240">
                  <c:v>45343</c:v>
                </c:pt>
                <c:pt idx="241">
                  <c:v>45344</c:v>
                </c:pt>
                <c:pt idx="242">
                  <c:v>45345</c:v>
                </c:pt>
                <c:pt idx="243">
                  <c:v>45348</c:v>
                </c:pt>
                <c:pt idx="244">
                  <c:v>45349</c:v>
                </c:pt>
                <c:pt idx="245">
                  <c:v>45350</c:v>
                </c:pt>
                <c:pt idx="246">
                  <c:v>45351</c:v>
                </c:pt>
                <c:pt idx="247">
                  <c:v>45352</c:v>
                </c:pt>
                <c:pt idx="248">
                  <c:v>45355</c:v>
                </c:pt>
                <c:pt idx="249">
                  <c:v>45356</c:v>
                </c:pt>
                <c:pt idx="250">
                  <c:v>45357</c:v>
                </c:pt>
                <c:pt idx="251">
                  <c:v>45358</c:v>
                </c:pt>
                <c:pt idx="252">
                  <c:v>45359</c:v>
                </c:pt>
                <c:pt idx="253">
                  <c:v>45362</c:v>
                </c:pt>
                <c:pt idx="254">
                  <c:v>45363</c:v>
                </c:pt>
                <c:pt idx="255">
                  <c:v>45364</c:v>
                </c:pt>
                <c:pt idx="256">
                  <c:v>45365</c:v>
                </c:pt>
                <c:pt idx="257">
                  <c:v>45366</c:v>
                </c:pt>
                <c:pt idx="258">
                  <c:v>45369</c:v>
                </c:pt>
                <c:pt idx="259">
                  <c:v>45370</c:v>
                </c:pt>
                <c:pt idx="260">
                  <c:v>45371</c:v>
                </c:pt>
                <c:pt idx="261">
                  <c:v>45372</c:v>
                </c:pt>
              </c:numCache>
            </c:numRef>
          </c:cat>
          <c:val>
            <c:numRef>
              <c:f>historico!$E$7:$JF$7</c:f>
              <c:numCache>
                <c:formatCode>General</c:formatCode>
                <c:ptCount val="262"/>
                <c:pt idx="0">
                  <c:v>4.4175133333333332E-2</c:v>
                </c:pt>
                <c:pt idx="1">
                  <c:v>4.3099062499999993E-2</c:v>
                </c:pt>
                <c:pt idx="2">
                  <c:v>4.3385E-2</c:v>
                </c:pt>
                <c:pt idx="3">
                  <c:v>4.3618875000000001E-2</c:v>
                </c:pt>
                <c:pt idx="4">
                  <c:v>4.4373562499999998E-2</c:v>
                </c:pt>
                <c:pt idx="5">
                  <c:v>4.4775625000000006E-2</c:v>
                </c:pt>
                <c:pt idx="6">
                  <c:v>4.4624312499999999E-2</c:v>
                </c:pt>
                <c:pt idx="7">
                  <c:v>4.5000499999999999E-2</c:v>
                </c:pt>
                <c:pt idx="8">
                  <c:v>4.5023312499999996E-2</c:v>
                </c:pt>
                <c:pt idx="9">
                  <c:v>4.5110250000000011E-2</c:v>
                </c:pt>
                <c:pt idx="10">
                  <c:v>4.5145125000000001E-2</c:v>
                </c:pt>
                <c:pt idx="11">
                  <c:v>4.5136937500000002E-2</c:v>
                </c:pt>
                <c:pt idx="12">
                  <c:v>4.4486294117647054E-2</c:v>
                </c:pt>
                <c:pt idx="13">
                  <c:v>4.4494235294117654E-2</c:v>
                </c:pt>
                <c:pt idx="14">
                  <c:v>4.4636823529411764E-2</c:v>
                </c:pt>
                <c:pt idx="15">
                  <c:v>4.5235722222222226E-2</c:v>
                </c:pt>
                <c:pt idx="16">
                  <c:v>4.5437055555555571E-2</c:v>
                </c:pt>
                <c:pt idx="17">
                  <c:v>4.5407555555555562E-2</c:v>
                </c:pt>
                <c:pt idx="18">
                  <c:v>4.5371611111111119E-2</c:v>
                </c:pt>
                <c:pt idx="19">
                  <c:v>4.535977777777777E-2</c:v>
                </c:pt>
                <c:pt idx="20">
                  <c:v>4.5191555555555561E-2</c:v>
                </c:pt>
                <c:pt idx="21">
                  <c:v>4.5534111111111109E-2</c:v>
                </c:pt>
                <c:pt idx="22">
                  <c:v>4.5519222222222204E-2</c:v>
                </c:pt>
                <c:pt idx="23">
                  <c:v>4.5477499999999997E-2</c:v>
                </c:pt>
                <c:pt idx="24">
                  <c:v>4.5199722222222218E-2</c:v>
                </c:pt>
                <c:pt idx="25">
                  <c:v>4.5252277777777766E-2</c:v>
                </c:pt>
                <c:pt idx="26">
                  <c:v>4.5180944444444447E-2</c:v>
                </c:pt>
                <c:pt idx="27">
                  <c:v>4.5160499999999999E-2</c:v>
                </c:pt>
                <c:pt idx="28">
                  <c:v>4.5142666666666671E-2</c:v>
                </c:pt>
                <c:pt idx="29">
                  <c:v>4.5079722222222243E-2</c:v>
                </c:pt>
                <c:pt idx="30">
                  <c:v>4.5300833333333339E-2</c:v>
                </c:pt>
                <c:pt idx="31">
                  <c:v>4.5150166666666672E-2</c:v>
                </c:pt>
                <c:pt idx="32">
                  <c:v>4.5233111111111113E-2</c:v>
                </c:pt>
                <c:pt idx="33">
                  <c:v>4.5497666666666665E-2</c:v>
                </c:pt>
                <c:pt idx="34">
                  <c:v>4.5998166666666652E-2</c:v>
                </c:pt>
                <c:pt idx="35">
                  <c:v>4.5891055555555553E-2</c:v>
                </c:pt>
                <c:pt idx="36">
                  <c:v>4.6158499999999991E-2</c:v>
                </c:pt>
                <c:pt idx="37">
                  <c:v>4.6687222222222227E-2</c:v>
                </c:pt>
                <c:pt idx="38">
                  <c:v>4.7114833333333335E-2</c:v>
                </c:pt>
                <c:pt idx="39">
                  <c:v>4.7412555555555562E-2</c:v>
                </c:pt>
                <c:pt idx="40">
                  <c:v>4.7617055555555565E-2</c:v>
                </c:pt>
                <c:pt idx="41">
                  <c:v>4.7665722222222213E-2</c:v>
                </c:pt>
                <c:pt idx="42">
                  <c:v>4.7736333333333325E-2</c:v>
                </c:pt>
                <c:pt idx="43">
                  <c:v>4.7920111111111108E-2</c:v>
                </c:pt>
                <c:pt idx="44">
                  <c:v>4.802738888888889E-2</c:v>
                </c:pt>
                <c:pt idx="45">
                  <c:v>4.8039888888888889E-2</c:v>
                </c:pt>
                <c:pt idx="46">
                  <c:v>4.80617222222222E-2</c:v>
                </c:pt>
                <c:pt idx="47">
                  <c:v>4.806005555555555E-2</c:v>
                </c:pt>
                <c:pt idx="48">
                  <c:v>4.8089444444444442E-2</c:v>
                </c:pt>
                <c:pt idx="49">
                  <c:v>4.8053555555555551E-2</c:v>
                </c:pt>
                <c:pt idx="50">
                  <c:v>4.8210722222222238E-2</c:v>
                </c:pt>
                <c:pt idx="51">
                  <c:v>4.8029055555555554E-2</c:v>
                </c:pt>
                <c:pt idx="52">
                  <c:v>4.9270941176470587E-2</c:v>
                </c:pt>
                <c:pt idx="53">
                  <c:v>4.802777777777778E-2</c:v>
                </c:pt>
                <c:pt idx="54">
                  <c:v>4.8186222222222214E-2</c:v>
                </c:pt>
                <c:pt idx="55">
                  <c:v>4.8055388888888891E-2</c:v>
                </c:pt>
                <c:pt idx="56">
                  <c:v>4.7687999999999994E-2</c:v>
                </c:pt>
                <c:pt idx="57">
                  <c:v>4.6695166666666663E-2</c:v>
                </c:pt>
                <c:pt idx="58">
                  <c:v>4.6551277777777775E-2</c:v>
                </c:pt>
                <c:pt idx="59">
                  <c:v>4.6452333333333352E-2</c:v>
                </c:pt>
                <c:pt idx="60">
                  <c:v>4.6481000000000015E-2</c:v>
                </c:pt>
                <c:pt idx="61">
                  <c:v>4.6109444444444453E-2</c:v>
                </c:pt>
                <c:pt idx="62">
                  <c:v>4.6058055555555553E-2</c:v>
                </c:pt>
                <c:pt idx="63">
                  <c:v>4.610033333333334E-2</c:v>
                </c:pt>
                <c:pt idx="64">
                  <c:v>4.6287611111111113E-2</c:v>
                </c:pt>
                <c:pt idx="65">
                  <c:v>4.6270388888888875E-2</c:v>
                </c:pt>
                <c:pt idx="66">
                  <c:v>4.6045499999999996E-2</c:v>
                </c:pt>
                <c:pt idx="67">
                  <c:v>4.5987722222222215E-2</c:v>
                </c:pt>
                <c:pt idx="68">
                  <c:v>4.5849611111111112E-2</c:v>
                </c:pt>
                <c:pt idx="69">
                  <c:v>4.5824666666666666E-2</c:v>
                </c:pt>
                <c:pt idx="70">
                  <c:v>4.5840500000000006E-2</c:v>
                </c:pt>
                <c:pt idx="71">
                  <c:v>4.6136277777777776E-2</c:v>
                </c:pt>
                <c:pt idx="72">
                  <c:v>4.6343388888888892E-2</c:v>
                </c:pt>
                <c:pt idx="73">
                  <c:v>4.6409055555555551E-2</c:v>
                </c:pt>
                <c:pt idx="74">
                  <c:v>4.7924823529411763E-2</c:v>
                </c:pt>
                <c:pt idx="75">
                  <c:v>4.6643611111111094E-2</c:v>
                </c:pt>
                <c:pt idx="76">
                  <c:v>5.0834888888888895E-2</c:v>
                </c:pt>
                <c:pt idx="77">
                  <c:v>4.9406888888888896E-2</c:v>
                </c:pt>
                <c:pt idx="78">
                  <c:v>5.017011111111111E-2</c:v>
                </c:pt>
                <c:pt idx="79">
                  <c:v>4.9249277777777788E-2</c:v>
                </c:pt>
                <c:pt idx="80">
                  <c:v>4.894172222222222E-2</c:v>
                </c:pt>
                <c:pt idx="81">
                  <c:v>4.9739388888888868E-2</c:v>
                </c:pt>
                <c:pt idx="82">
                  <c:v>4.9631888888888878E-2</c:v>
                </c:pt>
                <c:pt idx="83">
                  <c:v>5.0232333333333337E-2</c:v>
                </c:pt>
                <c:pt idx="84">
                  <c:v>5.1631277777777776E-2</c:v>
                </c:pt>
                <c:pt idx="85">
                  <c:v>5.5164222222222233E-2</c:v>
                </c:pt>
                <c:pt idx="86">
                  <c:v>5.7667444444444452E-2</c:v>
                </c:pt>
                <c:pt idx="87">
                  <c:v>5.8687833333333342E-2</c:v>
                </c:pt>
                <c:pt idx="88">
                  <c:v>5.8889187500000002E-2</c:v>
                </c:pt>
                <c:pt idx="89">
                  <c:v>5.6387764705882359E-2</c:v>
                </c:pt>
                <c:pt idx="90">
                  <c:v>5.5718235294117652E-2</c:v>
                </c:pt>
                <c:pt idx="91">
                  <c:v>5.5185823529411759E-2</c:v>
                </c:pt>
                <c:pt idx="92">
                  <c:v>5.4859823529411759E-2</c:v>
                </c:pt>
                <c:pt idx="93">
                  <c:v>5.4727294117647055E-2</c:v>
                </c:pt>
                <c:pt idx="94">
                  <c:v>5.4691235294117659E-2</c:v>
                </c:pt>
                <c:pt idx="95">
                  <c:v>5.6073352941176463E-2</c:v>
                </c:pt>
                <c:pt idx="96">
                  <c:v>5.6528294117647065E-2</c:v>
                </c:pt>
                <c:pt idx="97">
                  <c:v>5.6628882352941175E-2</c:v>
                </c:pt>
                <c:pt idx="98">
                  <c:v>5.5666352941176465E-2</c:v>
                </c:pt>
                <c:pt idx="99">
                  <c:v>5.5268235294117653E-2</c:v>
                </c:pt>
                <c:pt idx="100">
                  <c:v>5.5162352941176468E-2</c:v>
                </c:pt>
                <c:pt idx="101">
                  <c:v>5.4803058823529434E-2</c:v>
                </c:pt>
                <c:pt idx="102">
                  <c:v>5.6042705882352932E-2</c:v>
                </c:pt>
                <c:pt idx="103">
                  <c:v>5.5648352941176482E-2</c:v>
                </c:pt>
                <c:pt idx="104">
                  <c:v>5.5654882352941186E-2</c:v>
                </c:pt>
                <c:pt idx="105">
                  <c:v>5.5512470588235281E-2</c:v>
                </c:pt>
                <c:pt idx="106">
                  <c:v>5.5330117647058828E-2</c:v>
                </c:pt>
                <c:pt idx="107">
                  <c:v>5.6164000000000006E-2</c:v>
                </c:pt>
                <c:pt idx="108">
                  <c:v>5.5361058823529409E-2</c:v>
                </c:pt>
                <c:pt idx="109">
                  <c:v>5.537547058823529E-2</c:v>
                </c:pt>
                <c:pt idx="110">
                  <c:v>5.5261058823529406E-2</c:v>
                </c:pt>
                <c:pt idx="111">
                  <c:v>5.7506999999999996E-2</c:v>
                </c:pt>
                <c:pt idx="112">
                  <c:v>5.6777294117647079E-2</c:v>
                </c:pt>
                <c:pt idx="113">
                  <c:v>5.5539941176470597E-2</c:v>
                </c:pt>
                <c:pt idx="114">
                  <c:v>5.5896176470588227E-2</c:v>
                </c:pt>
                <c:pt idx="115">
                  <c:v>5.509923529411765E-2</c:v>
                </c:pt>
                <c:pt idx="116">
                  <c:v>5.7124750000000002E-2</c:v>
                </c:pt>
                <c:pt idx="117">
                  <c:v>5.7308562500000007E-2</c:v>
                </c:pt>
                <c:pt idx="118">
                  <c:v>5.6256499999999994E-2</c:v>
                </c:pt>
                <c:pt idx="119">
                  <c:v>5.4019764705882364E-2</c:v>
                </c:pt>
                <c:pt idx="120">
                  <c:v>5.3552235294117657E-2</c:v>
                </c:pt>
                <c:pt idx="121">
                  <c:v>5.204427777777778E-2</c:v>
                </c:pt>
                <c:pt idx="122">
                  <c:v>5.2103333333333349E-2</c:v>
                </c:pt>
                <c:pt idx="123">
                  <c:v>5.1853888888888894E-2</c:v>
                </c:pt>
                <c:pt idx="124">
                  <c:v>5.1868666666666667E-2</c:v>
                </c:pt>
                <c:pt idx="125">
                  <c:v>5.1761333333333333E-2</c:v>
                </c:pt>
                <c:pt idx="126">
                  <c:v>5.1930499999999997E-2</c:v>
                </c:pt>
                <c:pt idx="127">
                  <c:v>5.3533764705882357E-2</c:v>
                </c:pt>
                <c:pt idx="128">
                  <c:v>5.5434187499999996E-2</c:v>
                </c:pt>
                <c:pt idx="129">
                  <c:v>5.5724250000000003E-2</c:v>
                </c:pt>
                <c:pt idx="130">
                  <c:v>5.1586666666666649E-2</c:v>
                </c:pt>
                <c:pt idx="131">
                  <c:v>5.1886352941176481E-2</c:v>
                </c:pt>
                <c:pt idx="132">
                  <c:v>5.1232764705882346E-2</c:v>
                </c:pt>
                <c:pt idx="133">
                  <c:v>5.0661588235294132E-2</c:v>
                </c:pt>
                <c:pt idx="134">
                  <c:v>4.9381529411764727E-2</c:v>
                </c:pt>
                <c:pt idx="135">
                  <c:v>4.8776058823529408E-2</c:v>
                </c:pt>
                <c:pt idx="136">
                  <c:v>4.8023411764705884E-2</c:v>
                </c:pt>
                <c:pt idx="137">
                  <c:v>4.8113764705882349E-2</c:v>
                </c:pt>
                <c:pt idx="138">
                  <c:v>4.7534235294117655E-2</c:v>
                </c:pt>
                <c:pt idx="139">
                  <c:v>4.7728117647058824E-2</c:v>
                </c:pt>
                <c:pt idx="140">
                  <c:v>4.7201352941176458E-2</c:v>
                </c:pt>
                <c:pt idx="141">
                  <c:v>4.7206470588235287E-2</c:v>
                </c:pt>
                <c:pt idx="142">
                  <c:v>4.696005882352941E-2</c:v>
                </c:pt>
                <c:pt idx="143">
                  <c:v>4.7089470588235302E-2</c:v>
                </c:pt>
                <c:pt idx="144">
                  <c:v>4.7903470588235297E-2</c:v>
                </c:pt>
                <c:pt idx="145">
                  <c:v>4.750182352941177E-2</c:v>
                </c:pt>
                <c:pt idx="146">
                  <c:v>4.7597235294117655E-2</c:v>
                </c:pt>
                <c:pt idx="147">
                  <c:v>4.7340235294117648E-2</c:v>
                </c:pt>
                <c:pt idx="148">
                  <c:v>4.7241647058823534E-2</c:v>
                </c:pt>
                <c:pt idx="149">
                  <c:v>4.7724176470588235E-2</c:v>
                </c:pt>
                <c:pt idx="150">
                  <c:v>4.7563941176470594E-2</c:v>
                </c:pt>
                <c:pt idx="151">
                  <c:v>4.7454294117647053E-2</c:v>
                </c:pt>
                <c:pt idx="152">
                  <c:v>4.7995058823529418E-2</c:v>
                </c:pt>
                <c:pt idx="153">
                  <c:v>4.7838176470588231E-2</c:v>
                </c:pt>
                <c:pt idx="154">
                  <c:v>4.880458823529412E-2</c:v>
                </c:pt>
                <c:pt idx="155">
                  <c:v>4.7634235294117644E-2</c:v>
                </c:pt>
                <c:pt idx="156">
                  <c:v>4.851794117647059E-2</c:v>
                </c:pt>
                <c:pt idx="157">
                  <c:v>4.8610647058823522E-2</c:v>
                </c:pt>
                <c:pt idx="158">
                  <c:v>4.8601999999999999E-2</c:v>
                </c:pt>
                <c:pt idx="159">
                  <c:v>4.7920058823529427E-2</c:v>
                </c:pt>
                <c:pt idx="160">
                  <c:v>4.7612823529411756E-2</c:v>
                </c:pt>
                <c:pt idx="161">
                  <c:v>4.8942705882352937E-2</c:v>
                </c:pt>
                <c:pt idx="162">
                  <c:v>4.9362294117647067E-2</c:v>
                </c:pt>
                <c:pt idx="163">
                  <c:v>4.8318352941176486E-2</c:v>
                </c:pt>
                <c:pt idx="164">
                  <c:v>4.8612764705882355E-2</c:v>
                </c:pt>
                <c:pt idx="165">
                  <c:v>4.8504470588235281E-2</c:v>
                </c:pt>
                <c:pt idx="166">
                  <c:v>4.852135294117646E-2</c:v>
                </c:pt>
                <c:pt idx="167">
                  <c:v>4.830876470588235E-2</c:v>
                </c:pt>
                <c:pt idx="168">
                  <c:v>4.8669058823529399E-2</c:v>
                </c:pt>
                <c:pt idx="169">
                  <c:v>4.8850647058823526E-2</c:v>
                </c:pt>
                <c:pt idx="170">
                  <c:v>4.8425470588235299E-2</c:v>
                </c:pt>
                <c:pt idx="171">
                  <c:v>4.7566411764705878E-2</c:v>
                </c:pt>
                <c:pt idx="172">
                  <c:v>4.5847647058823535E-2</c:v>
                </c:pt>
                <c:pt idx="173">
                  <c:v>4.6440235294117629E-2</c:v>
                </c:pt>
                <c:pt idx="174">
                  <c:v>4.6445294117647064E-2</c:v>
                </c:pt>
                <c:pt idx="175">
                  <c:v>4.6373058823529413E-2</c:v>
                </c:pt>
                <c:pt idx="176">
                  <c:v>4.6706470588235287E-2</c:v>
                </c:pt>
                <c:pt idx="177">
                  <c:v>4.7258941176470587E-2</c:v>
                </c:pt>
                <c:pt idx="178">
                  <c:v>4.7813705882352939E-2</c:v>
                </c:pt>
                <c:pt idx="179">
                  <c:v>4.7988176470588242E-2</c:v>
                </c:pt>
                <c:pt idx="180">
                  <c:v>4.769235294117647E-2</c:v>
                </c:pt>
                <c:pt idx="181">
                  <c:v>4.7620117647058827E-2</c:v>
                </c:pt>
                <c:pt idx="182">
                  <c:v>4.7615187499999989E-2</c:v>
                </c:pt>
                <c:pt idx="183">
                  <c:v>4.7906124999999994E-2</c:v>
                </c:pt>
                <c:pt idx="184">
                  <c:v>4.7730937500000008E-2</c:v>
                </c:pt>
                <c:pt idx="185">
                  <c:v>4.7572187500000002E-2</c:v>
                </c:pt>
                <c:pt idx="186">
                  <c:v>4.6938687500000006E-2</c:v>
                </c:pt>
                <c:pt idx="187">
                  <c:v>4.7574625000000002E-2</c:v>
                </c:pt>
                <c:pt idx="188">
                  <c:v>4.7240312499999992E-2</c:v>
                </c:pt>
                <c:pt idx="189">
                  <c:v>4.6861812500000009E-2</c:v>
                </c:pt>
                <c:pt idx="190">
                  <c:v>4.616300000000001E-2</c:v>
                </c:pt>
                <c:pt idx="191">
                  <c:v>4.6149499999999996E-2</c:v>
                </c:pt>
                <c:pt idx="192">
                  <c:v>4.6589312500000001E-2</c:v>
                </c:pt>
                <c:pt idx="193">
                  <c:v>4.6833E-2</c:v>
                </c:pt>
                <c:pt idx="194">
                  <c:v>4.7156062500000005E-2</c:v>
                </c:pt>
                <c:pt idx="195">
                  <c:v>4.7180687500000006E-2</c:v>
                </c:pt>
                <c:pt idx="196">
                  <c:v>4.600306249999999E-2</c:v>
                </c:pt>
                <c:pt idx="197">
                  <c:v>4.7137499999999999E-2</c:v>
                </c:pt>
                <c:pt idx="198">
                  <c:v>4.7266249999999982E-2</c:v>
                </c:pt>
                <c:pt idx="199">
                  <c:v>4.6309250000000003E-2</c:v>
                </c:pt>
                <c:pt idx="200">
                  <c:v>4.6787312500000004E-2</c:v>
                </c:pt>
                <c:pt idx="201">
                  <c:v>4.6390000000000001E-2</c:v>
                </c:pt>
                <c:pt idx="202">
                  <c:v>4.6514687500000006E-2</c:v>
                </c:pt>
                <c:pt idx="203">
                  <c:v>4.5473374999999996E-2</c:v>
                </c:pt>
                <c:pt idx="204">
                  <c:v>4.6879562500000006E-2</c:v>
                </c:pt>
                <c:pt idx="205">
                  <c:v>4.6879562500000006E-2</c:v>
                </c:pt>
                <c:pt idx="206">
                  <c:v>4.6508500000000008E-2</c:v>
                </c:pt>
                <c:pt idx="207">
                  <c:v>4.5965749999999986E-2</c:v>
                </c:pt>
                <c:pt idx="208">
                  <c:v>4.5759374999999991E-2</c:v>
                </c:pt>
                <c:pt idx="209">
                  <c:v>4.5192687499999981E-2</c:v>
                </c:pt>
                <c:pt idx="210">
                  <c:v>4.5227437499999995E-2</c:v>
                </c:pt>
                <c:pt idx="211">
                  <c:v>4.4220687499999994E-2</c:v>
                </c:pt>
                <c:pt idx="212">
                  <c:v>4.3345562499999997E-2</c:v>
                </c:pt>
                <c:pt idx="213">
                  <c:v>4.2268312500000002E-2</c:v>
                </c:pt>
                <c:pt idx="214">
                  <c:v>4.1804874999999998E-2</c:v>
                </c:pt>
                <c:pt idx="215">
                  <c:v>4.1439062499999998E-2</c:v>
                </c:pt>
                <c:pt idx="216">
                  <c:v>4.0966000000000002E-2</c:v>
                </c:pt>
                <c:pt idx="217">
                  <c:v>4.15095625E-2</c:v>
                </c:pt>
                <c:pt idx="218">
                  <c:v>4.0802187500000003E-2</c:v>
                </c:pt>
                <c:pt idx="219">
                  <c:v>4.1267812500000008E-2</c:v>
                </c:pt>
                <c:pt idx="220">
                  <c:v>4.1383749999999997E-2</c:v>
                </c:pt>
                <c:pt idx="221">
                  <c:v>4.0401187500000005E-2</c:v>
                </c:pt>
                <c:pt idx="222">
                  <c:v>3.8914882352941174E-2</c:v>
                </c:pt>
                <c:pt idx="223">
                  <c:v>3.8699294117647054E-2</c:v>
                </c:pt>
                <c:pt idx="224">
                  <c:v>3.8677058823529412E-2</c:v>
                </c:pt>
                <c:pt idx="225">
                  <c:v>3.8465058823529415E-2</c:v>
                </c:pt>
                <c:pt idx="226">
                  <c:v>3.6920235294117643E-2</c:v>
                </c:pt>
                <c:pt idx="227">
                  <c:v>3.6552882352941178E-2</c:v>
                </c:pt>
                <c:pt idx="228">
                  <c:v>3.6704235294117642E-2</c:v>
                </c:pt>
                <c:pt idx="229">
                  <c:v>3.6502999999999994E-2</c:v>
                </c:pt>
                <c:pt idx="230">
                  <c:v>3.6140294117647062E-2</c:v>
                </c:pt>
                <c:pt idx="231">
                  <c:v>3.529917647058823E-2</c:v>
                </c:pt>
                <c:pt idx="232">
                  <c:v>3.5181882352941181E-2</c:v>
                </c:pt>
                <c:pt idx="233">
                  <c:v>3.5296764705882347E-2</c:v>
                </c:pt>
                <c:pt idx="234">
                  <c:v>3.5285705882352941E-2</c:v>
                </c:pt>
                <c:pt idx="235">
                  <c:v>3.5833058823529405E-2</c:v>
                </c:pt>
                <c:pt idx="236">
                  <c:v>3.6349187500000005E-2</c:v>
                </c:pt>
                <c:pt idx="237">
                  <c:v>3.6289937500000001E-2</c:v>
                </c:pt>
                <c:pt idx="238">
                  <c:v>3.5690250000000007E-2</c:v>
                </c:pt>
                <c:pt idx="239">
                  <c:v>3.6090749999999998E-2</c:v>
                </c:pt>
                <c:pt idx="240">
                  <c:v>3.6643733333333331E-2</c:v>
                </c:pt>
                <c:pt idx="241">
                  <c:v>3.7060466666666667E-2</c:v>
                </c:pt>
                <c:pt idx="242">
                  <c:v>3.6923999999999992E-2</c:v>
                </c:pt>
                <c:pt idx="243">
                  <c:v>3.7587812500000005E-2</c:v>
                </c:pt>
                <c:pt idx="244">
                  <c:v>3.8551750000000003E-2</c:v>
                </c:pt>
                <c:pt idx="245">
                  <c:v>3.7948687500000002E-2</c:v>
                </c:pt>
                <c:pt idx="246">
                  <c:v>3.8320375000000004E-2</c:v>
                </c:pt>
                <c:pt idx="247">
                  <c:v>3.8018187499999995E-2</c:v>
                </c:pt>
                <c:pt idx="248">
                  <c:v>3.8204062500000004E-2</c:v>
                </c:pt>
                <c:pt idx="249">
                  <c:v>3.8553562500000006E-2</c:v>
                </c:pt>
                <c:pt idx="250">
                  <c:v>3.8731187500000007E-2</c:v>
                </c:pt>
                <c:pt idx="251">
                  <c:v>3.85024375E-2</c:v>
                </c:pt>
                <c:pt idx="252">
                  <c:v>3.8156437500000001E-2</c:v>
                </c:pt>
                <c:pt idx="253">
                  <c:v>3.7892875000000006E-2</c:v>
                </c:pt>
                <c:pt idx="254">
                  <c:v>3.7960937499999993E-2</c:v>
                </c:pt>
                <c:pt idx="255">
                  <c:v>3.7928999999999997E-2</c:v>
                </c:pt>
                <c:pt idx="256">
                  <c:v>3.8208187499999997E-2</c:v>
                </c:pt>
                <c:pt idx="257">
                  <c:v>3.8053812499999992E-2</c:v>
                </c:pt>
                <c:pt idx="258">
                  <c:v>3.8251812500000003E-2</c:v>
                </c:pt>
                <c:pt idx="259">
                  <c:v>3.8352375000000001E-2</c:v>
                </c:pt>
                <c:pt idx="260">
                  <c:v>3.8935874999999995E-2</c:v>
                </c:pt>
                <c:pt idx="261">
                  <c:v>3.8709874999999998E-2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CCA-4AF1-95C7-3EE5E40841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62206416"/>
        <c:axId val="103505936"/>
      </c:lineChart>
      <c:dateAx>
        <c:axId val="1462206416"/>
        <c:scaling>
          <c:orientation val="minMax"/>
        </c:scaling>
        <c:delete val="0"/>
        <c:axPos val="b"/>
        <c:numFmt formatCode="[$-416]mmm\-yy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pPr>
            <a:endParaRPr lang="pt-BR"/>
          </a:p>
        </c:txPr>
        <c:crossAx val="103505936"/>
        <c:crosses val="autoZero"/>
        <c:auto val="1"/>
        <c:lblOffset val="100"/>
        <c:baseTimeUnit val="days"/>
        <c:majorUnit val="21"/>
        <c:majorTimeUnit val="days"/>
      </c:dateAx>
      <c:valAx>
        <c:axId val="103505936"/>
        <c:scaling>
          <c:orientation val="minMax"/>
          <c:max val="6.0000000000000012E-2"/>
          <c:min val="1.0000000000000002E-2"/>
        </c:scaling>
        <c:delete val="0"/>
        <c:axPos val="l"/>
        <c:numFmt formatCode="0.0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pPr>
            <a:endParaRPr lang="pt-BR"/>
          </a:p>
        </c:txPr>
        <c:crossAx val="1462206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bg1"/>
              </a:solidFill>
              <a:latin typeface="Poppins" panose="00000500000000000000" pitchFamily="2" charset="0"/>
              <a:ea typeface="+mn-ea"/>
              <a:cs typeface="Poppins" panose="00000500000000000000" pitchFamily="2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>
          <a:solidFill>
            <a:schemeClr val="bg1"/>
          </a:solidFill>
          <a:latin typeface="Poppins" panose="00000500000000000000" pitchFamily="2" charset="0"/>
          <a:cs typeface="Poppins" panose="00000500000000000000" pitchFamily="2" charset="0"/>
        </a:defRPr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captacao_auxiliar!$A$1170</c:f>
              <c:strCache>
                <c:ptCount val="1"/>
                <c:pt idx="0">
                  <c:v>Captação Líquida (em bilhões)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00B05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5468"/>
              </a:solidFill>
              <a:ln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77E-4529-ABBE-93519D3F085D}"/>
              </c:ext>
            </c:extLst>
          </c:dPt>
          <c:dPt>
            <c:idx val="1"/>
            <c:invertIfNegative val="0"/>
            <c:bubble3D val="0"/>
            <c:spPr>
              <a:solidFill>
                <a:srgbClr val="FF5468"/>
              </a:solidFill>
              <a:ln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77E-4529-ABBE-93519D3F085D}"/>
              </c:ext>
            </c:extLst>
          </c:dPt>
          <c:dPt>
            <c:idx val="2"/>
            <c:invertIfNegative val="0"/>
            <c:bubble3D val="0"/>
            <c:spPr>
              <a:solidFill>
                <a:srgbClr val="FF5468"/>
              </a:solidFill>
              <a:ln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77E-4529-ABBE-93519D3F085D}"/>
              </c:ext>
            </c:extLst>
          </c:dPt>
          <c:dPt>
            <c:idx val="3"/>
            <c:invertIfNegative val="0"/>
            <c:bubble3D val="0"/>
            <c:spPr>
              <a:solidFill>
                <a:srgbClr val="FF5468"/>
              </a:solidFill>
              <a:ln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77E-4529-ABBE-93519D3F085D}"/>
              </c:ext>
            </c:extLst>
          </c:dPt>
          <c:dPt>
            <c:idx val="4"/>
            <c:invertIfNegative val="0"/>
            <c:bubble3D val="0"/>
            <c:spPr>
              <a:solidFill>
                <a:srgbClr val="B6FF89"/>
              </a:solidFill>
              <a:ln>
                <a:solidFill>
                  <a:srgbClr val="00B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77E-4529-ABBE-93519D3F085D}"/>
              </c:ext>
            </c:extLst>
          </c:dPt>
          <c:dPt>
            <c:idx val="5"/>
            <c:invertIfNegative val="0"/>
            <c:bubble3D val="0"/>
            <c:spPr>
              <a:solidFill>
                <a:srgbClr val="B6FF89"/>
              </a:solidFill>
              <a:ln>
                <a:solidFill>
                  <a:srgbClr val="00B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77E-4529-ABBE-93519D3F085D}"/>
              </c:ext>
            </c:extLst>
          </c:dPt>
          <c:dPt>
            <c:idx val="6"/>
            <c:invertIfNegative val="0"/>
            <c:bubble3D val="0"/>
            <c:spPr>
              <a:solidFill>
                <a:srgbClr val="B6FF89"/>
              </a:solidFill>
              <a:ln>
                <a:solidFill>
                  <a:srgbClr val="00B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77E-4529-ABBE-93519D3F085D}"/>
              </c:ext>
            </c:extLst>
          </c:dPt>
          <c:dPt>
            <c:idx val="7"/>
            <c:invertIfNegative val="0"/>
            <c:bubble3D val="0"/>
            <c:spPr>
              <a:solidFill>
                <a:srgbClr val="B6FF89"/>
              </a:solidFill>
              <a:ln>
                <a:solidFill>
                  <a:srgbClr val="00B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77E-4529-ABBE-93519D3F085D}"/>
              </c:ext>
            </c:extLst>
          </c:dPt>
          <c:dPt>
            <c:idx val="8"/>
            <c:invertIfNegative val="0"/>
            <c:bubble3D val="0"/>
            <c:spPr>
              <a:solidFill>
                <a:srgbClr val="B6FF89"/>
              </a:solidFill>
              <a:ln>
                <a:solidFill>
                  <a:srgbClr val="00B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77E-4529-ABBE-93519D3F085D}"/>
              </c:ext>
            </c:extLst>
          </c:dPt>
          <c:dPt>
            <c:idx val="9"/>
            <c:invertIfNegative val="0"/>
            <c:bubble3D val="0"/>
            <c:spPr>
              <a:solidFill>
                <a:srgbClr val="B6FF89"/>
              </a:solidFill>
              <a:ln>
                <a:solidFill>
                  <a:srgbClr val="00B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677E-4529-ABBE-93519D3F085D}"/>
              </c:ext>
            </c:extLst>
          </c:dPt>
          <c:dPt>
            <c:idx val="10"/>
            <c:invertIfNegative val="0"/>
            <c:bubble3D val="0"/>
            <c:spPr>
              <a:solidFill>
                <a:srgbClr val="B6FF89"/>
              </a:solidFill>
              <a:ln>
                <a:solidFill>
                  <a:srgbClr val="00B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677E-4529-ABBE-93519D3F085D}"/>
              </c:ext>
            </c:extLst>
          </c:dPt>
          <c:dPt>
            <c:idx val="11"/>
            <c:invertIfNegative val="0"/>
            <c:bubble3D val="0"/>
            <c:spPr>
              <a:solidFill>
                <a:srgbClr val="B6FF89"/>
              </a:solidFill>
              <a:ln>
                <a:solidFill>
                  <a:srgbClr val="00B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677E-4529-ABBE-93519D3F085D}"/>
              </c:ext>
            </c:extLst>
          </c:dPt>
          <c:dPt>
            <c:idx val="12"/>
            <c:invertIfNegative val="0"/>
            <c:bubble3D val="0"/>
            <c:spPr>
              <a:solidFill>
                <a:srgbClr val="B6FF89"/>
              </a:solidFill>
              <a:ln>
                <a:solidFill>
                  <a:srgbClr val="00B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677E-4529-ABBE-93519D3F085D}"/>
              </c:ext>
            </c:extLst>
          </c:dPt>
          <c:dPt>
            <c:idx val="13"/>
            <c:invertIfNegative val="0"/>
            <c:bubble3D val="0"/>
            <c:spPr>
              <a:solidFill>
                <a:srgbClr val="B6FF89"/>
              </a:solidFill>
              <a:ln>
                <a:solidFill>
                  <a:srgbClr val="00B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677E-4529-ABBE-93519D3F085D}"/>
              </c:ext>
            </c:extLst>
          </c:dPt>
          <c:dPt>
            <c:idx val="14"/>
            <c:invertIfNegative val="0"/>
            <c:bubble3D val="0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677E-4529-ABBE-93519D3F085D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Poppins" panose="00000500000000000000" pitchFamily="2" charset="0"/>
                    <a:ea typeface="+mn-ea"/>
                    <a:cs typeface="Poppins" panose="00000500000000000000" pitchFamily="2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captacao_auxiliar!$B$1168:$P$1168</c:f>
              <c:numCache>
                <c:formatCode>mmm\-yy</c:formatCode>
                <c:ptCount val="15"/>
                <c:pt idx="0">
                  <c:v>44958</c:v>
                </c:pt>
                <c:pt idx="1">
                  <c:v>44986</c:v>
                </c:pt>
                <c:pt idx="2">
                  <c:v>45017</c:v>
                </c:pt>
                <c:pt idx="3">
                  <c:v>45047</c:v>
                </c:pt>
                <c:pt idx="4">
                  <c:v>45078</c:v>
                </c:pt>
                <c:pt idx="5">
                  <c:v>45108</c:v>
                </c:pt>
                <c:pt idx="6">
                  <c:v>45139</c:v>
                </c:pt>
                <c:pt idx="7">
                  <c:v>45170</c:v>
                </c:pt>
                <c:pt idx="8">
                  <c:v>45200</c:v>
                </c:pt>
                <c:pt idx="9">
                  <c:v>45231</c:v>
                </c:pt>
                <c:pt idx="10">
                  <c:v>45261</c:v>
                </c:pt>
                <c:pt idx="11">
                  <c:v>45292</c:v>
                </c:pt>
                <c:pt idx="12">
                  <c:v>45323</c:v>
                </c:pt>
                <c:pt idx="13">
                  <c:v>45352</c:v>
                </c:pt>
              </c:numCache>
            </c:numRef>
          </c:cat>
          <c:val>
            <c:numRef>
              <c:f>captacao_auxiliar!$B$1170:$P$1170</c:f>
              <c:numCache>
                <c:formatCode>_(* #,##0.00_);_(* \(#,##0.00\);_(* "-"??_);_(@_)</c:formatCode>
                <c:ptCount val="15"/>
                <c:pt idx="0">
                  <c:v>-17.600000000000001</c:v>
                </c:pt>
                <c:pt idx="1">
                  <c:v>-32.700000000000003</c:v>
                </c:pt>
                <c:pt idx="2">
                  <c:v>-24.9</c:v>
                </c:pt>
                <c:pt idx="3">
                  <c:v>-12.8</c:v>
                </c:pt>
                <c:pt idx="4">
                  <c:v>2</c:v>
                </c:pt>
                <c:pt idx="5">
                  <c:v>4.0999999999999996</c:v>
                </c:pt>
                <c:pt idx="6">
                  <c:v>23.7</c:v>
                </c:pt>
                <c:pt idx="7">
                  <c:v>4.4000000000000004</c:v>
                </c:pt>
                <c:pt idx="8">
                  <c:v>22.3</c:v>
                </c:pt>
                <c:pt idx="9">
                  <c:v>21.7</c:v>
                </c:pt>
                <c:pt idx="10">
                  <c:v>8.6999999999999993</c:v>
                </c:pt>
                <c:pt idx="11">
                  <c:v>10.3</c:v>
                </c:pt>
                <c:pt idx="12">
                  <c:v>32.1</c:v>
                </c:pt>
                <c:pt idx="13">
                  <c:v>18.600000000000001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677E-4529-ABBE-93519D3F08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8328976"/>
        <c:axId val="1354729248"/>
      </c:barChart>
      <c:dateAx>
        <c:axId val="1098328976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pPr>
            <a:endParaRPr lang="pt-BR"/>
          </a:p>
        </c:txPr>
        <c:crossAx val="1354729248"/>
        <c:crosses val="autoZero"/>
        <c:auto val="1"/>
        <c:lblOffset val="100"/>
        <c:baseTimeUnit val="months"/>
      </c:dateAx>
      <c:valAx>
        <c:axId val="13547292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Poppins" panose="00000500000000000000" pitchFamily="2" charset="0"/>
                    <a:ea typeface="+mn-ea"/>
                    <a:cs typeface="Poppins" panose="00000500000000000000" pitchFamily="2" charset="0"/>
                  </a:defRPr>
                </a:pPr>
                <a:r>
                  <a:rPr lang="pt-BR"/>
                  <a:t>bilhões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bg1"/>
                  </a:solidFill>
                  <a:latin typeface="Poppins" panose="00000500000000000000" pitchFamily="2" charset="0"/>
                  <a:ea typeface="+mn-ea"/>
                  <a:cs typeface="Poppins" panose="00000500000000000000" pitchFamily="2" charset="0"/>
                </a:defRPr>
              </a:pPr>
              <a:endParaRPr lang="pt-BR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pPr>
            <a:endParaRPr lang="pt-BR"/>
          </a:p>
        </c:txPr>
        <c:crossAx val="1098328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>
          <a:solidFill>
            <a:schemeClr val="bg1"/>
          </a:solidFill>
          <a:latin typeface="Poppins" panose="00000500000000000000" pitchFamily="2" charset="0"/>
          <a:cs typeface="Poppins" panose="00000500000000000000" pitchFamily="2" charset="0"/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12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9.svg"/><Relationship Id="rId5" Type="http://schemas.openxmlformats.org/officeDocument/2006/relationships/image" Target="../media/image14.svg"/><Relationship Id="rId10" Type="http://schemas.openxmlformats.org/officeDocument/2006/relationships/image" Target="../media/image8.png"/><Relationship Id="rId4" Type="http://schemas.openxmlformats.org/officeDocument/2006/relationships/image" Target="../media/image13.png"/><Relationship Id="rId9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703643" y="-1992076"/>
            <a:ext cx="12571376" cy="13978662"/>
          </a:xfrm>
          <a:custGeom>
            <a:avLst/>
            <a:gdLst/>
            <a:ahLst/>
            <a:cxnLst/>
            <a:rect l="l" t="t" r="r" b="b"/>
            <a:pathLst>
              <a:path w="12571376" h="13978662">
                <a:moveTo>
                  <a:pt x="0" y="0"/>
                </a:moveTo>
                <a:lnTo>
                  <a:pt x="12571376" y="0"/>
                </a:lnTo>
                <a:lnTo>
                  <a:pt x="12571376" y="13978662"/>
                </a:lnTo>
                <a:lnTo>
                  <a:pt x="0" y="1397866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-48054" t="-71303" r="-42425"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4" name="Freeform 4"/>
          <p:cNvSpPr/>
          <p:nvPr/>
        </p:nvSpPr>
        <p:spPr>
          <a:xfrm flipV="1">
            <a:off x="9189279" y="5035369"/>
            <a:ext cx="7925404" cy="7925404"/>
          </a:xfrm>
          <a:custGeom>
            <a:avLst/>
            <a:gdLst/>
            <a:ahLst/>
            <a:cxnLst/>
            <a:rect l="l" t="t" r="r" b="b"/>
            <a:pathLst>
              <a:path w="7925404" h="7925404">
                <a:moveTo>
                  <a:pt x="0" y="7925404"/>
                </a:moveTo>
                <a:lnTo>
                  <a:pt x="7925405" y="7925404"/>
                </a:lnTo>
                <a:lnTo>
                  <a:pt x="7925405" y="0"/>
                </a:lnTo>
                <a:lnTo>
                  <a:pt x="0" y="0"/>
                </a:lnTo>
                <a:lnTo>
                  <a:pt x="0" y="7925404"/>
                </a:lnTo>
                <a:close/>
              </a:path>
            </a:pathLst>
          </a:custGeom>
          <a:blipFill>
            <a:blip r:embed="rId5">
              <a:alphaModFix amt="25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5" name="Freeform 5"/>
          <p:cNvSpPr/>
          <p:nvPr/>
        </p:nvSpPr>
        <p:spPr>
          <a:xfrm>
            <a:off x="9189279" y="1215924"/>
            <a:ext cx="7925404" cy="7925404"/>
          </a:xfrm>
          <a:custGeom>
            <a:avLst/>
            <a:gdLst/>
            <a:ahLst/>
            <a:cxnLst/>
            <a:rect l="l" t="t" r="r" b="b"/>
            <a:pathLst>
              <a:path w="7925404" h="7925404">
                <a:moveTo>
                  <a:pt x="0" y="0"/>
                </a:moveTo>
                <a:lnTo>
                  <a:pt x="7925405" y="0"/>
                </a:lnTo>
                <a:lnTo>
                  <a:pt x="7925405" y="7925405"/>
                </a:lnTo>
                <a:lnTo>
                  <a:pt x="0" y="7925405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25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6" name="Freeform 6"/>
          <p:cNvSpPr/>
          <p:nvPr/>
        </p:nvSpPr>
        <p:spPr>
          <a:xfrm>
            <a:off x="9189279" y="-2673773"/>
            <a:ext cx="7925404" cy="7925404"/>
          </a:xfrm>
          <a:custGeom>
            <a:avLst/>
            <a:gdLst/>
            <a:ahLst/>
            <a:cxnLst/>
            <a:rect l="l" t="t" r="r" b="b"/>
            <a:pathLst>
              <a:path w="7925404" h="7925404">
                <a:moveTo>
                  <a:pt x="0" y="0"/>
                </a:moveTo>
                <a:lnTo>
                  <a:pt x="7925405" y="0"/>
                </a:lnTo>
                <a:lnTo>
                  <a:pt x="7925405" y="7925404"/>
                </a:lnTo>
                <a:lnTo>
                  <a:pt x="0" y="7925404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25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>
            <a:off x="1876392" y="7419764"/>
            <a:ext cx="1823236" cy="960487"/>
            <a:chOff x="0" y="0"/>
            <a:chExt cx="2430981" cy="1280650"/>
          </a:xfrm>
        </p:grpSpPr>
        <p:grpSp>
          <p:nvGrpSpPr>
            <p:cNvPr id="8" name="Group 8"/>
            <p:cNvGrpSpPr/>
            <p:nvPr/>
          </p:nvGrpSpPr>
          <p:grpSpPr>
            <a:xfrm>
              <a:off x="0" y="0"/>
              <a:ext cx="2430981" cy="1280650"/>
              <a:chOff x="0" y="0"/>
              <a:chExt cx="480194" cy="252968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0" y="0"/>
                <a:ext cx="480194" cy="252968"/>
              </a:xfrm>
              <a:custGeom>
                <a:avLst/>
                <a:gdLst/>
                <a:ahLst/>
                <a:cxnLst/>
                <a:rect l="l" t="t" r="r" b="b"/>
                <a:pathLst>
                  <a:path w="480194" h="252968">
                    <a:moveTo>
                      <a:pt x="126484" y="0"/>
                    </a:moveTo>
                    <a:lnTo>
                      <a:pt x="353710" y="0"/>
                    </a:lnTo>
                    <a:cubicBezTo>
                      <a:pt x="387256" y="0"/>
                      <a:pt x="419427" y="13326"/>
                      <a:pt x="443148" y="37046"/>
                    </a:cubicBezTo>
                    <a:cubicBezTo>
                      <a:pt x="466868" y="60767"/>
                      <a:pt x="480194" y="92938"/>
                      <a:pt x="480194" y="126484"/>
                    </a:cubicBezTo>
                    <a:lnTo>
                      <a:pt x="480194" y="126484"/>
                    </a:lnTo>
                    <a:cubicBezTo>
                      <a:pt x="480194" y="160030"/>
                      <a:pt x="466868" y="192201"/>
                      <a:pt x="443148" y="215922"/>
                    </a:cubicBezTo>
                    <a:cubicBezTo>
                      <a:pt x="419427" y="239642"/>
                      <a:pt x="387256" y="252968"/>
                      <a:pt x="353710" y="252968"/>
                    </a:cubicBezTo>
                    <a:lnTo>
                      <a:pt x="126484" y="252968"/>
                    </a:lnTo>
                    <a:cubicBezTo>
                      <a:pt x="92938" y="252968"/>
                      <a:pt x="60767" y="239642"/>
                      <a:pt x="37046" y="215922"/>
                    </a:cubicBezTo>
                    <a:cubicBezTo>
                      <a:pt x="13326" y="192201"/>
                      <a:pt x="0" y="160030"/>
                      <a:pt x="0" y="126484"/>
                    </a:cubicBezTo>
                    <a:lnTo>
                      <a:pt x="0" y="126484"/>
                    </a:lnTo>
                    <a:cubicBezTo>
                      <a:pt x="0" y="92938"/>
                      <a:pt x="13326" y="60767"/>
                      <a:pt x="37046" y="37046"/>
                    </a:cubicBezTo>
                    <a:cubicBezTo>
                      <a:pt x="60767" y="13326"/>
                      <a:pt x="92938" y="0"/>
                      <a:pt x="126484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19050" cap="rnd">
                <a:solidFill>
                  <a:srgbClr val="FFFFFF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" name="TextBox 10"/>
              <p:cNvSpPr txBox="1"/>
              <p:nvPr/>
            </p:nvSpPr>
            <p:spPr>
              <a:xfrm>
                <a:off x="0" y="-38100"/>
                <a:ext cx="480194" cy="291068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11" name="Freeform 11"/>
            <p:cNvSpPr/>
            <p:nvPr/>
          </p:nvSpPr>
          <p:spPr>
            <a:xfrm>
              <a:off x="550346" y="344886"/>
              <a:ext cx="1315720" cy="590878"/>
            </a:xfrm>
            <a:custGeom>
              <a:avLst/>
              <a:gdLst/>
              <a:ahLst/>
              <a:cxnLst/>
              <a:rect l="l" t="t" r="r" b="b"/>
              <a:pathLst>
                <a:path w="1315720" h="590878">
                  <a:moveTo>
                    <a:pt x="0" y="0"/>
                  </a:moveTo>
                  <a:lnTo>
                    <a:pt x="1315719" y="0"/>
                  </a:lnTo>
                  <a:lnTo>
                    <a:pt x="1315719" y="590878"/>
                  </a:lnTo>
                  <a:lnTo>
                    <a:pt x="0" y="5908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13151981" y="9182900"/>
            <a:ext cx="4515644" cy="536115"/>
            <a:chOff x="0" y="0"/>
            <a:chExt cx="2648467" cy="314437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2648467" cy="314436"/>
            </a:xfrm>
            <a:custGeom>
              <a:avLst/>
              <a:gdLst/>
              <a:ahLst/>
              <a:cxnLst/>
              <a:rect l="l" t="t" r="r" b="b"/>
              <a:pathLst>
                <a:path w="2648467" h="314436">
                  <a:moveTo>
                    <a:pt x="0" y="0"/>
                  </a:moveTo>
                  <a:lnTo>
                    <a:pt x="2648467" y="0"/>
                  </a:lnTo>
                  <a:lnTo>
                    <a:pt x="2648467" y="314436"/>
                  </a:lnTo>
                  <a:lnTo>
                    <a:pt x="0" y="314436"/>
                  </a:lnTo>
                  <a:close/>
                </a:path>
              </a:pathLst>
            </a:custGeom>
            <a:solidFill>
              <a:srgbClr val="0EFEC1">
                <a:alpha val="72941"/>
              </a:srgbClr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4" name="Freeform 14"/>
          <p:cNvSpPr/>
          <p:nvPr/>
        </p:nvSpPr>
        <p:spPr>
          <a:xfrm>
            <a:off x="16124387" y="6324383"/>
            <a:ext cx="1403359" cy="1304456"/>
          </a:xfrm>
          <a:custGeom>
            <a:avLst/>
            <a:gdLst/>
            <a:ahLst/>
            <a:cxnLst/>
            <a:rect l="l" t="t" r="r" b="b"/>
            <a:pathLst>
              <a:path w="1403359" h="1304456">
                <a:moveTo>
                  <a:pt x="0" y="0"/>
                </a:moveTo>
                <a:lnTo>
                  <a:pt x="1403359" y="0"/>
                </a:lnTo>
                <a:lnTo>
                  <a:pt x="1403359" y="1304456"/>
                </a:lnTo>
                <a:lnTo>
                  <a:pt x="0" y="1304456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alphaModFix amt="73000"/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r="-185" b="-7781"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6" name="TextBox 16"/>
          <p:cNvSpPr txBox="1"/>
          <p:nvPr/>
        </p:nvSpPr>
        <p:spPr>
          <a:xfrm>
            <a:off x="13178769" y="9150543"/>
            <a:ext cx="4462068" cy="5252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35"/>
              </a:lnSpc>
            </a:pPr>
            <a:r>
              <a:rPr lang="en-US" sz="1525" spc="-30">
                <a:solidFill>
                  <a:srgbClr val="050A30">
                    <a:alpha val="72941"/>
                  </a:srgbClr>
                </a:solidFill>
                <a:latin typeface="Arial"/>
              </a:rPr>
              <a:t>PERSPECTIVAS DOS INVESTIMENTOS E OS IMPACTOS DAS ELEIÇÕES MUNICIPAIS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4365857" y="9680916"/>
            <a:ext cx="2087892" cy="2378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59"/>
              </a:lnSpc>
            </a:pPr>
            <a:r>
              <a:rPr lang="en-US" sz="1327">
                <a:solidFill>
                  <a:srgbClr val="FFFFFF">
                    <a:alpha val="72941"/>
                  </a:srgbClr>
                </a:solidFill>
                <a:latin typeface="Arial"/>
              </a:rPr>
              <a:t>Penedo/Itatiaia- RJ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3151981" y="6786340"/>
            <a:ext cx="4515644" cy="9897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147"/>
              </a:lnSpc>
            </a:pPr>
            <a:r>
              <a:rPr lang="en-US" sz="5819">
                <a:solidFill>
                  <a:srgbClr val="0EFEC1">
                    <a:alpha val="72941"/>
                  </a:srgbClr>
                </a:solidFill>
                <a:latin typeface="Open Sans Extra Bold"/>
              </a:rPr>
              <a:t>SEMINÁ</a:t>
            </a:r>
            <a:r>
              <a:rPr lang="en-US" sz="5819">
                <a:solidFill>
                  <a:srgbClr val="FFFFFF">
                    <a:alpha val="72941"/>
                  </a:srgbClr>
                </a:solidFill>
                <a:latin typeface="Open Sans Extra Bold"/>
              </a:rPr>
              <a:t>R  O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3151981" y="7543114"/>
            <a:ext cx="4515644" cy="7663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56"/>
              </a:lnSpc>
            </a:pPr>
            <a:r>
              <a:rPr lang="en-US" sz="4468">
                <a:solidFill>
                  <a:srgbClr val="0EFEC1">
                    <a:alpha val="72941"/>
                  </a:srgbClr>
                </a:solidFill>
                <a:latin typeface="Open Sans"/>
              </a:rPr>
              <a:t>INVESTIMENTOS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3151981" y="8204673"/>
            <a:ext cx="4515644" cy="9934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171"/>
              </a:lnSpc>
            </a:pPr>
            <a:r>
              <a:rPr lang="en-US" sz="5837">
                <a:solidFill>
                  <a:srgbClr val="FFFFFF">
                    <a:alpha val="72941"/>
                  </a:srgbClr>
                </a:solidFill>
                <a:latin typeface="League Spartan"/>
              </a:rPr>
              <a:t>AEPREMERJ</a:t>
            </a:r>
          </a:p>
        </p:txBody>
      </p:sp>
      <p:pic>
        <p:nvPicPr>
          <p:cNvPr id="30" name="Imagem 29" descr="Logotipo&#10;&#10;Descrição gerada automaticamente">
            <a:extLst>
              <a:ext uri="{FF2B5EF4-FFF2-40B4-BE49-F238E27FC236}">
                <a16:creationId xmlns:a16="http://schemas.microsoft.com/office/drawing/2014/main" id="{AE442B79-03DB-44D6-A1BB-EF2124C58DD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792" y="-379951"/>
            <a:ext cx="6783695" cy="67836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30249" y="-2620285"/>
            <a:ext cx="13718164" cy="13978662"/>
          </a:xfrm>
          <a:custGeom>
            <a:avLst/>
            <a:gdLst/>
            <a:ahLst/>
            <a:cxnLst/>
            <a:rect l="l" t="t" r="r" b="b"/>
            <a:pathLst>
              <a:path w="12571376" h="13978662">
                <a:moveTo>
                  <a:pt x="0" y="0"/>
                </a:moveTo>
                <a:lnTo>
                  <a:pt x="12571376" y="0"/>
                </a:lnTo>
                <a:lnTo>
                  <a:pt x="12571376" y="13978662"/>
                </a:lnTo>
                <a:lnTo>
                  <a:pt x="0" y="1397866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-48054" t="-71303" r="-42425"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4" name="Freeform 4"/>
          <p:cNvSpPr/>
          <p:nvPr/>
        </p:nvSpPr>
        <p:spPr>
          <a:xfrm flipV="1">
            <a:off x="9189279" y="5035369"/>
            <a:ext cx="7925404" cy="7925404"/>
          </a:xfrm>
          <a:custGeom>
            <a:avLst/>
            <a:gdLst/>
            <a:ahLst/>
            <a:cxnLst/>
            <a:rect l="l" t="t" r="r" b="b"/>
            <a:pathLst>
              <a:path w="7925404" h="7925404">
                <a:moveTo>
                  <a:pt x="0" y="7925404"/>
                </a:moveTo>
                <a:lnTo>
                  <a:pt x="7925405" y="7925404"/>
                </a:lnTo>
                <a:lnTo>
                  <a:pt x="7925405" y="0"/>
                </a:lnTo>
                <a:lnTo>
                  <a:pt x="0" y="0"/>
                </a:lnTo>
                <a:lnTo>
                  <a:pt x="0" y="7925404"/>
                </a:lnTo>
                <a:close/>
              </a:path>
            </a:pathLst>
          </a:custGeom>
          <a:blipFill>
            <a:blip r:embed="rId5">
              <a:alphaModFix amt="25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5" name="Freeform 5"/>
          <p:cNvSpPr/>
          <p:nvPr/>
        </p:nvSpPr>
        <p:spPr>
          <a:xfrm>
            <a:off x="9189279" y="1215924"/>
            <a:ext cx="7925404" cy="7925404"/>
          </a:xfrm>
          <a:custGeom>
            <a:avLst/>
            <a:gdLst/>
            <a:ahLst/>
            <a:cxnLst/>
            <a:rect l="l" t="t" r="r" b="b"/>
            <a:pathLst>
              <a:path w="7925404" h="7925404">
                <a:moveTo>
                  <a:pt x="0" y="0"/>
                </a:moveTo>
                <a:lnTo>
                  <a:pt x="7925405" y="0"/>
                </a:lnTo>
                <a:lnTo>
                  <a:pt x="7925405" y="7925405"/>
                </a:lnTo>
                <a:lnTo>
                  <a:pt x="0" y="7925405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25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6" name="Freeform 6"/>
          <p:cNvSpPr/>
          <p:nvPr/>
        </p:nvSpPr>
        <p:spPr>
          <a:xfrm>
            <a:off x="9189279" y="-2673773"/>
            <a:ext cx="7925404" cy="7925404"/>
          </a:xfrm>
          <a:custGeom>
            <a:avLst/>
            <a:gdLst/>
            <a:ahLst/>
            <a:cxnLst/>
            <a:rect l="l" t="t" r="r" b="b"/>
            <a:pathLst>
              <a:path w="7925404" h="7925404">
                <a:moveTo>
                  <a:pt x="0" y="0"/>
                </a:moveTo>
                <a:lnTo>
                  <a:pt x="7925405" y="0"/>
                </a:lnTo>
                <a:lnTo>
                  <a:pt x="7925405" y="7925404"/>
                </a:lnTo>
                <a:lnTo>
                  <a:pt x="0" y="7925404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25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>
            <a:off x="1876392" y="7419764"/>
            <a:ext cx="1823236" cy="960487"/>
            <a:chOff x="0" y="0"/>
            <a:chExt cx="2430981" cy="1280650"/>
          </a:xfrm>
        </p:grpSpPr>
        <p:grpSp>
          <p:nvGrpSpPr>
            <p:cNvPr id="8" name="Group 8"/>
            <p:cNvGrpSpPr/>
            <p:nvPr/>
          </p:nvGrpSpPr>
          <p:grpSpPr>
            <a:xfrm>
              <a:off x="0" y="0"/>
              <a:ext cx="2430981" cy="1280650"/>
              <a:chOff x="0" y="0"/>
              <a:chExt cx="480194" cy="252968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0" y="0"/>
                <a:ext cx="480194" cy="252968"/>
              </a:xfrm>
              <a:custGeom>
                <a:avLst/>
                <a:gdLst/>
                <a:ahLst/>
                <a:cxnLst/>
                <a:rect l="l" t="t" r="r" b="b"/>
                <a:pathLst>
                  <a:path w="480194" h="252968">
                    <a:moveTo>
                      <a:pt x="126484" y="0"/>
                    </a:moveTo>
                    <a:lnTo>
                      <a:pt x="353710" y="0"/>
                    </a:lnTo>
                    <a:cubicBezTo>
                      <a:pt x="387256" y="0"/>
                      <a:pt x="419427" y="13326"/>
                      <a:pt x="443148" y="37046"/>
                    </a:cubicBezTo>
                    <a:cubicBezTo>
                      <a:pt x="466868" y="60767"/>
                      <a:pt x="480194" y="92938"/>
                      <a:pt x="480194" y="126484"/>
                    </a:cubicBezTo>
                    <a:lnTo>
                      <a:pt x="480194" y="126484"/>
                    </a:lnTo>
                    <a:cubicBezTo>
                      <a:pt x="480194" y="160030"/>
                      <a:pt x="466868" y="192201"/>
                      <a:pt x="443148" y="215922"/>
                    </a:cubicBezTo>
                    <a:cubicBezTo>
                      <a:pt x="419427" y="239642"/>
                      <a:pt x="387256" y="252968"/>
                      <a:pt x="353710" y="252968"/>
                    </a:cubicBezTo>
                    <a:lnTo>
                      <a:pt x="126484" y="252968"/>
                    </a:lnTo>
                    <a:cubicBezTo>
                      <a:pt x="92938" y="252968"/>
                      <a:pt x="60767" y="239642"/>
                      <a:pt x="37046" y="215922"/>
                    </a:cubicBezTo>
                    <a:cubicBezTo>
                      <a:pt x="13326" y="192201"/>
                      <a:pt x="0" y="160030"/>
                      <a:pt x="0" y="126484"/>
                    </a:cubicBezTo>
                    <a:lnTo>
                      <a:pt x="0" y="126484"/>
                    </a:lnTo>
                    <a:cubicBezTo>
                      <a:pt x="0" y="92938"/>
                      <a:pt x="13326" y="60767"/>
                      <a:pt x="37046" y="37046"/>
                    </a:cubicBezTo>
                    <a:cubicBezTo>
                      <a:pt x="60767" y="13326"/>
                      <a:pt x="92938" y="0"/>
                      <a:pt x="126484" y="0"/>
                    </a:cubicBez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19050" cap="rnd">
                <a:solidFill>
                  <a:srgbClr val="FFFFFF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" name="TextBox 10"/>
              <p:cNvSpPr txBox="1"/>
              <p:nvPr/>
            </p:nvSpPr>
            <p:spPr>
              <a:xfrm>
                <a:off x="0" y="-38100"/>
                <a:ext cx="480194" cy="291068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11" name="Freeform 11"/>
            <p:cNvSpPr/>
            <p:nvPr/>
          </p:nvSpPr>
          <p:spPr>
            <a:xfrm>
              <a:off x="550346" y="344886"/>
              <a:ext cx="1315720" cy="590878"/>
            </a:xfrm>
            <a:custGeom>
              <a:avLst/>
              <a:gdLst/>
              <a:ahLst/>
              <a:cxnLst/>
              <a:rect l="l" t="t" r="r" b="b"/>
              <a:pathLst>
                <a:path w="1315720" h="590878">
                  <a:moveTo>
                    <a:pt x="0" y="0"/>
                  </a:moveTo>
                  <a:lnTo>
                    <a:pt x="1315719" y="0"/>
                  </a:lnTo>
                  <a:lnTo>
                    <a:pt x="1315719" y="590878"/>
                  </a:lnTo>
                  <a:lnTo>
                    <a:pt x="0" y="5908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13151981" y="9182900"/>
            <a:ext cx="4515644" cy="536115"/>
            <a:chOff x="0" y="0"/>
            <a:chExt cx="2648467" cy="314437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2648467" cy="314436"/>
            </a:xfrm>
            <a:custGeom>
              <a:avLst/>
              <a:gdLst/>
              <a:ahLst/>
              <a:cxnLst/>
              <a:rect l="l" t="t" r="r" b="b"/>
              <a:pathLst>
                <a:path w="2648467" h="314436">
                  <a:moveTo>
                    <a:pt x="0" y="0"/>
                  </a:moveTo>
                  <a:lnTo>
                    <a:pt x="2648467" y="0"/>
                  </a:lnTo>
                  <a:lnTo>
                    <a:pt x="2648467" y="314436"/>
                  </a:lnTo>
                  <a:lnTo>
                    <a:pt x="0" y="314436"/>
                  </a:lnTo>
                  <a:close/>
                </a:path>
              </a:pathLst>
            </a:custGeom>
            <a:solidFill>
              <a:srgbClr val="0EFEC1">
                <a:alpha val="72941"/>
              </a:srgbClr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13178769" y="9150543"/>
            <a:ext cx="4462068" cy="5252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35"/>
              </a:lnSpc>
            </a:pPr>
            <a:r>
              <a:rPr lang="en-US" sz="1525" spc="-30">
                <a:solidFill>
                  <a:srgbClr val="050A30">
                    <a:alpha val="72941"/>
                  </a:srgbClr>
                </a:solidFill>
                <a:latin typeface="Arial"/>
              </a:rPr>
              <a:t>PERSPECTIVAS DOS INVESTIMENTOS E OS IMPACTOS DAS ELEIÇÕES MUNICIPAIS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4365857" y="9680916"/>
            <a:ext cx="2087892" cy="2378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59"/>
              </a:lnSpc>
            </a:pPr>
            <a:r>
              <a:rPr lang="en-US" sz="1327">
                <a:solidFill>
                  <a:srgbClr val="FFFFFF">
                    <a:alpha val="72941"/>
                  </a:srgbClr>
                </a:solidFill>
                <a:latin typeface="Arial"/>
              </a:rPr>
              <a:t>Penedo/Itatiaia- RJ</a:t>
            </a:r>
          </a:p>
        </p:txBody>
      </p:sp>
      <p:sp>
        <p:nvSpPr>
          <p:cNvPr id="16" name="Freeform 16"/>
          <p:cNvSpPr/>
          <p:nvPr/>
        </p:nvSpPr>
        <p:spPr>
          <a:xfrm>
            <a:off x="16124387" y="6324383"/>
            <a:ext cx="1403359" cy="1304456"/>
          </a:xfrm>
          <a:custGeom>
            <a:avLst/>
            <a:gdLst/>
            <a:ahLst/>
            <a:cxnLst/>
            <a:rect l="l" t="t" r="r" b="b"/>
            <a:pathLst>
              <a:path w="1403359" h="1304456">
                <a:moveTo>
                  <a:pt x="0" y="0"/>
                </a:moveTo>
                <a:lnTo>
                  <a:pt x="1403359" y="0"/>
                </a:lnTo>
                <a:lnTo>
                  <a:pt x="1403359" y="1304456"/>
                </a:lnTo>
                <a:lnTo>
                  <a:pt x="0" y="1304456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alphaModFix amt="73000"/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r="-185" b="-7781"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7" name="TextBox 17"/>
          <p:cNvSpPr txBox="1"/>
          <p:nvPr/>
        </p:nvSpPr>
        <p:spPr>
          <a:xfrm>
            <a:off x="13151981" y="6786340"/>
            <a:ext cx="4515644" cy="9897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147"/>
              </a:lnSpc>
            </a:pPr>
            <a:r>
              <a:rPr lang="en-US" sz="5819">
                <a:solidFill>
                  <a:srgbClr val="0EFEC1">
                    <a:alpha val="72941"/>
                  </a:srgbClr>
                </a:solidFill>
                <a:latin typeface="Open Sans Extra Bold"/>
              </a:rPr>
              <a:t>SEMINÁ</a:t>
            </a:r>
            <a:r>
              <a:rPr lang="en-US" sz="5819">
                <a:solidFill>
                  <a:srgbClr val="FFFFFF">
                    <a:alpha val="72941"/>
                  </a:srgbClr>
                </a:solidFill>
                <a:latin typeface="Open Sans Extra Bold"/>
              </a:rPr>
              <a:t>R  O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3151981" y="7543114"/>
            <a:ext cx="4515644" cy="7663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56"/>
              </a:lnSpc>
            </a:pPr>
            <a:r>
              <a:rPr lang="en-US" sz="4468">
                <a:solidFill>
                  <a:srgbClr val="0EFEC1">
                    <a:alpha val="72941"/>
                  </a:srgbClr>
                </a:solidFill>
                <a:latin typeface="Open Sans"/>
              </a:rPr>
              <a:t>INVESTIMENTOS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3151981" y="8204673"/>
            <a:ext cx="4515644" cy="9934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171"/>
              </a:lnSpc>
            </a:pPr>
            <a:r>
              <a:rPr lang="en-US" sz="5837">
                <a:solidFill>
                  <a:srgbClr val="FFFFFF">
                    <a:alpha val="72941"/>
                  </a:srgbClr>
                </a:solidFill>
                <a:latin typeface="League Spartan"/>
              </a:rPr>
              <a:t>AEPREMERJ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895442" y="1828992"/>
            <a:ext cx="9129864" cy="51874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120"/>
              </a:lnSpc>
            </a:pPr>
            <a:r>
              <a:rPr lang="en-US" sz="9200" spc="-230" dirty="0">
                <a:solidFill>
                  <a:srgbClr val="FFFFFF"/>
                </a:solidFill>
                <a:latin typeface="Poppins Ultra-Bold"/>
              </a:rPr>
              <a:t>Investimento</a:t>
            </a:r>
            <a:r>
              <a:rPr lang="en-US" sz="9200" spc="-230" dirty="0">
                <a:solidFill>
                  <a:srgbClr val="89FFDB"/>
                </a:solidFill>
                <a:latin typeface="Poppins Ultra-Bold"/>
              </a:rPr>
              <a:t>.</a:t>
            </a:r>
          </a:p>
          <a:p>
            <a:pPr>
              <a:lnSpc>
                <a:spcPts val="10120"/>
              </a:lnSpc>
            </a:pPr>
            <a:r>
              <a:rPr lang="en-US" sz="9200" spc="-230" dirty="0">
                <a:solidFill>
                  <a:srgbClr val="FFFFFF"/>
                </a:solidFill>
                <a:latin typeface="Poppins Ultra-Bold"/>
              </a:rPr>
              <a:t>em Renda </a:t>
            </a:r>
            <a:r>
              <a:rPr lang="en-US" sz="9200" spc="-230" dirty="0" err="1">
                <a:solidFill>
                  <a:srgbClr val="FFFFFF"/>
                </a:solidFill>
                <a:latin typeface="Poppins Ultra-Bold"/>
              </a:rPr>
              <a:t>Fixa</a:t>
            </a:r>
            <a:r>
              <a:rPr lang="en-US" sz="9200" spc="-230" dirty="0">
                <a:solidFill>
                  <a:srgbClr val="89FFDB"/>
                </a:solidFill>
                <a:latin typeface="Poppins Ultra-Bold"/>
              </a:rPr>
              <a:t>.</a:t>
            </a:r>
          </a:p>
          <a:p>
            <a:pPr>
              <a:lnSpc>
                <a:spcPts val="10120"/>
              </a:lnSpc>
            </a:pPr>
            <a:r>
              <a:rPr lang="en-US" sz="9200" spc="-230" dirty="0" err="1">
                <a:solidFill>
                  <a:srgbClr val="FFFFFF"/>
                </a:solidFill>
                <a:latin typeface="Poppins Ultra-Bold"/>
              </a:rPr>
              <a:t>Alternativas</a:t>
            </a:r>
            <a:r>
              <a:rPr lang="en-US" sz="9200" spc="-230" dirty="0">
                <a:solidFill>
                  <a:srgbClr val="FFFFFF"/>
                </a:solidFill>
                <a:latin typeface="Poppins Ultra-Bold"/>
              </a:rPr>
              <a:t> e </a:t>
            </a:r>
            <a:r>
              <a:rPr lang="en-US" sz="9200" spc="-230" dirty="0" err="1">
                <a:solidFill>
                  <a:srgbClr val="FFFFFF"/>
                </a:solidFill>
                <a:latin typeface="Poppins Ultra-Bold"/>
              </a:rPr>
              <a:t>Riscos</a:t>
            </a:r>
            <a:r>
              <a:rPr lang="en-US" sz="9200" spc="-230" dirty="0">
                <a:solidFill>
                  <a:srgbClr val="89FFDB"/>
                </a:solidFill>
                <a:latin typeface="Poppins Ultra-Bold"/>
              </a:rPr>
              <a:t>.</a:t>
            </a:r>
          </a:p>
        </p:txBody>
      </p:sp>
      <p:sp>
        <p:nvSpPr>
          <p:cNvPr id="35" name="TextBox 22">
            <a:extLst>
              <a:ext uri="{FF2B5EF4-FFF2-40B4-BE49-F238E27FC236}">
                <a16:creationId xmlns:a16="http://schemas.microsoft.com/office/drawing/2014/main" id="{4B9B952D-BE81-77E4-EAC7-675B2AA7E59B}"/>
              </a:ext>
            </a:extLst>
          </p:cNvPr>
          <p:cNvSpPr txBox="1"/>
          <p:nvPr/>
        </p:nvSpPr>
        <p:spPr>
          <a:xfrm>
            <a:off x="3900138" y="7741667"/>
            <a:ext cx="6925808" cy="4251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300"/>
              </a:lnSpc>
            </a:pPr>
            <a:r>
              <a:rPr lang="en-US" sz="3000" spc="375" dirty="0">
                <a:solidFill>
                  <a:srgbClr val="FFFFFF"/>
                </a:solidFill>
                <a:latin typeface="Poppins"/>
              </a:rPr>
              <a:t>Mercado de Crédito Privado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0A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028700" y="5143500"/>
            <a:ext cx="5707176" cy="5707176"/>
          </a:xfrm>
          <a:custGeom>
            <a:avLst/>
            <a:gdLst/>
            <a:ahLst/>
            <a:cxnLst/>
            <a:rect l="l" t="t" r="r" b="b"/>
            <a:pathLst>
              <a:path w="5707176" h="5707176">
                <a:moveTo>
                  <a:pt x="0" y="0"/>
                </a:moveTo>
                <a:lnTo>
                  <a:pt x="5707176" y="0"/>
                </a:lnTo>
                <a:lnTo>
                  <a:pt x="5707176" y="5707176"/>
                </a:lnTo>
                <a:lnTo>
                  <a:pt x="0" y="57071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>
            <a:off x="1028700" y="1232482"/>
            <a:ext cx="5707176" cy="5707176"/>
          </a:xfrm>
          <a:custGeom>
            <a:avLst/>
            <a:gdLst/>
            <a:ahLst/>
            <a:cxnLst/>
            <a:rect l="l" t="t" r="r" b="b"/>
            <a:pathLst>
              <a:path w="5707176" h="5707176">
                <a:moveTo>
                  <a:pt x="0" y="0"/>
                </a:moveTo>
                <a:lnTo>
                  <a:pt x="5707176" y="0"/>
                </a:lnTo>
                <a:lnTo>
                  <a:pt x="5707176" y="5707176"/>
                </a:lnTo>
                <a:lnTo>
                  <a:pt x="0" y="57071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4" name="Freeform 4"/>
          <p:cNvSpPr/>
          <p:nvPr/>
        </p:nvSpPr>
        <p:spPr>
          <a:xfrm>
            <a:off x="1028700" y="-2491638"/>
            <a:ext cx="5707176" cy="5707176"/>
          </a:xfrm>
          <a:custGeom>
            <a:avLst/>
            <a:gdLst/>
            <a:ahLst/>
            <a:cxnLst/>
            <a:rect l="l" t="t" r="r" b="b"/>
            <a:pathLst>
              <a:path w="5707176" h="5707176">
                <a:moveTo>
                  <a:pt x="0" y="0"/>
                </a:moveTo>
                <a:lnTo>
                  <a:pt x="5707176" y="0"/>
                </a:lnTo>
                <a:lnTo>
                  <a:pt x="5707176" y="5707176"/>
                </a:lnTo>
                <a:lnTo>
                  <a:pt x="0" y="57071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5" name="TextBox 5"/>
          <p:cNvSpPr txBox="1"/>
          <p:nvPr/>
        </p:nvSpPr>
        <p:spPr>
          <a:xfrm>
            <a:off x="6235972" y="2254693"/>
            <a:ext cx="5058354" cy="13017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0120"/>
              </a:lnSpc>
            </a:pPr>
            <a:r>
              <a:rPr lang="en-US" sz="9200" spc="-230" dirty="0">
                <a:solidFill>
                  <a:srgbClr val="FFFFFF"/>
                </a:solidFill>
                <a:latin typeface="Poppins Ultra-Bold"/>
              </a:rPr>
              <a:t>Agenda</a:t>
            </a:r>
            <a:r>
              <a:rPr lang="en-US" sz="9200" spc="-230" dirty="0">
                <a:solidFill>
                  <a:srgbClr val="89FFDB"/>
                </a:solidFill>
                <a:latin typeface="Poppins Ultra-Bold"/>
              </a:rPr>
              <a:t>.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6235972" y="4342508"/>
            <a:ext cx="5263881" cy="24942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999"/>
              </a:lnSpc>
            </a:pPr>
            <a:r>
              <a:rPr lang="en-US" sz="2499" spc="312" dirty="0">
                <a:solidFill>
                  <a:srgbClr val="FFFFFF"/>
                </a:solidFill>
                <a:latin typeface="Poppins"/>
              </a:rPr>
              <a:t>1. CURVAS DE CRÉDITO</a:t>
            </a:r>
          </a:p>
          <a:p>
            <a:pPr>
              <a:lnSpc>
                <a:spcPts val="4999"/>
              </a:lnSpc>
            </a:pPr>
            <a:r>
              <a:rPr lang="en-US" sz="2499" spc="312" dirty="0">
                <a:solidFill>
                  <a:srgbClr val="FFFFFF"/>
                </a:solidFill>
                <a:latin typeface="Poppins"/>
              </a:rPr>
              <a:t>2. DINÂMICA DOS SPREADS</a:t>
            </a:r>
          </a:p>
          <a:p>
            <a:pPr>
              <a:lnSpc>
                <a:spcPts val="4999"/>
              </a:lnSpc>
            </a:pPr>
            <a:r>
              <a:rPr lang="en-US" sz="2499" spc="312" dirty="0">
                <a:solidFill>
                  <a:srgbClr val="FFFFFF"/>
                </a:solidFill>
                <a:latin typeface="Poppins"/>
              </a:rPr>
              <a:t>3. CAPTAÇÃO LÍQUIDA</a:t>
            </a:r>
          </a:p>
          <a:p>
            <a:pPr>
              <a:lnSpc>
                <a:spcPts val="4999"/>
              </a:lnSpc>
            </a:pPr>
            <a:endParaRPr lang="en-US" sz="2499" spc="312" dirty="0">
              <a:solidFill>
                <a:srgbClr val="FFFFFF"/>
              </a:solidFill>
              <a:latin typeface="Poppins"/>
            </a:endParaRPr>
          </a:p>
        </p:txBody>
      </p:sp>
      <p:grpSp>
        <p:nvGrpSpPr>
          <p:cNvPr id="8" name="Group 8"/>
          <p:cNvGrpSpPr/>
          <p:nvPr/>
        </p:nvGrpSpPr>
        <p:grpSpPr>
          <a:xfrm>
            <a:off x="846199" y="9436048"/>
            <a:ext cx="1988599" cy="236094"/>
            <a:chOff x="0" y="0"/>
            <a:chExt cx="2648467" cy="314437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648467" cy="314436"/>
            </a:xfrm>
            <a:custGeom>
              <a:avLst/>
              <a:gdLst/>
              <a:ahLst/>
              <a:cxnLst/>
              <a:rect l="l" t="t" r="r" b="b"/>
              <a:pathLst>
                <a:path w="2648467" h="314436">
                  <a:moveTo>
                    <a:pt x="0" y="0"/>
                  </a:moveTo>
                  <a:lnTo>
                    <a:pt x="2648467" y="0"/>
                  </a:lnTo>
                  <a:lnTo>
                    <a:pt x="2648467" y="314436"/>
                  </a:lnTo>
                  <a:lnTo>
                    <a:pt x="0" y="314436"/>
                  </a:lnTo>
                  <a:close/>
                </a:path>
              </a:pathLst>
            </a:custGeom>
            <a:solidFill>
              <a:srgbClr val="0EFEC1">
                <a:alpha val="72941"/>
              </a:srgbClr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857996" y="9423721"/>
            <a:ext cx="1965006" cy="2294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40"/>
              </a:lnSpc>
            </a:pPr>
            <a:r>
              <a:rPr lang="en-US" sz="671" spc="-13">
                <a:solidFill>
                  <a:srgbClr val="050A30">
                    <a:alpha val="72941"/>
                  </a:srgbClr>
                </a:solidFill>
                <a:latin typeface="Arial"/>
              </a:rPr>
              <a:t>PERSPECTIVAS DOS INVESTIMENTOS E OS IMPACTOS DAS ELEIÇÕES MUNICIPAIS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380766" y="9653092"/>
            <a:ext cx="919466" cy="1070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18"/>
              </a:lnSpc>
            </a:pPr>
            <a:r>
              <a:rPr lang="en-US" sz="584">
                <a:solidFill>
                  <a:srgbClr val="FFFFFF">
                    <a:alpha val="72941"/>
                  </a:srgbClr>
                </a:solidFill>
                <a:latin typeface="Arial"/>
              </a:rPr>
              <a:t>Penedo/Itatiaia- RJ</a:t>
            </a:r>
          </a:p>
        </p:txBody>
      </p:sp>
      <p:sp>
        <p:nvSpPr>
          <p:cNvPr id="12" name="Freeform 12"/>
          <p:cNvSpPr/>
          <p:nvPr/>
        </p:nvSpPr>
        <p:spPr>
          <a:xfrm>
            <a:off x="2155187" y="8177214"/>
            <a:ext cx="618011" cy="574457"/>
          </a:xfrm>
          <a:custGeom>
            <a:avLst/>
            <a:gdLst/>
            <a:ahLst/>
            <a:cxnLst/>
            <a:rect l="l" t="t" r="r" b="b"/>
            <a:pathLst>
              <a:path w="618011" h="574457">
                <a:moveTo>
                  <a:pt x="0" y="0"/>
                </a:moveTo>
                <a:lnTo>
                  <a:pt x="618011" y="0"/>
                </a:lnTo>
                <a:lnTo>
                  <a:pt x="618011" y="574456"/>
                </a:lnTo>
                <a:lnTo>
                  <a:pt x="0" y="57445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73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r="-185" b="-7781"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3" name="TextBox 13"/>
          <p:cNvSpPr txBox="1"/>
          <p:nvPr/>
        </p:nvSpPr>
        <p:spPr>
          <a:xfrm>
            <a:off x="846199" y="8379166"/>
            <a:ext cx="1988599" cy="4373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87"/>
              </a:lnSpc>
            </a:pPr>
            <a:r>
              <a:rPr lang="en-US" sz="2562">
                <a:solidFill>
                  <a:srgbClr val="0EFEC1">
                    <a:alpha val="72941"/>
                  </a:srgbClr>
                </a:solidFill>
                <a:latin typeface="Open Sans Extra Bold"/>
              </a:rPr>
              <a:t>SEMINÁ</a:t>
            </a:r>
            <a:r>
              <a:rPr lang="en-US" sz="2562">
                <a:solidFill>
                  <a:srgbClr val="FFFFFF">
                    <a:alpha val="72941"/>
                  </a:srgbClr>
                </a:solidFill>
                <a:latin typeface="Open Sans Extra Bold"/>
              </a:rPr>
              <a:t>R  O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846199" y="8713570"/>
            <a:ext cx="1988599" cy="3378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755"/>
              </a:lnSpc>
            </a:pPr>
            <a:r>
              <a:rPr lang="en-US" sz="1968">
                <a:solidFill>
                  <a:srgbClr val="0EFEC1">
                    <a:alpha val="72941"/>
                  </a:srgbClr>
                </a:solidFill>
                <a:latin typeface="Open Sans"/>
              </a:rPr>
              <a:t>INVESTIMENTOS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846199" y="9003771"/>
            <a:ext cx="1988599" cy="4390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98"/>
              </a:lnSpc>
            </a:pPr>
            <a:r>
              <a:rPr lang="en-US" sz="2570">
                <a:solidFill>
                  <a:srgbClr val="FFFFFF">
                    <a:alpha val="72941"/>
                  </a:srgbClr>
                </a:solidFill>
                <a:latin typeface="League Spartan"/>
              </a:rPr>
              <a:t>AEPREMERJ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0A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2">
            <a:extLst>
              <a:ext uri="{FF2B5EF4-FFF2-40B4-BE49-F238E27FC236}">
                <a16:creationId xmlns:a16="http://schemas.microsoft.com/office/drawing/2014/main" id="{49FBAFF4-08E4-6ECA-CE9C-4CAF6B89AE80}"/>
              </a:ext>
            </a:extLst>
          </p:cNvPr>
          <p:cNvGrpSpPr/>
          <p:nvPr/>
        </p:nvGrpSpPr>
        <p:grpSpPr>
          <a:xfrm>
            <a:off x="3086100" y="1333502"/>
            <a:ext cx="12115800" cy="8418608"/>
            <a:chOff x="0" y="-151638"/>
            <a:chExt cx="3073367" cy="2195700"/>
          </a:xfrm>
        </p:grpSpPr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id="{E86D7377-64F8-40D9-7597-30764883FF03}"/>
                </a:ext>
              </a:extLst>
            </p:cNvPr>
            <p:cNvSpPr/>
            <p:nvPr/>
          </p:nvSpPr>
          <p:spPr>
            <a:xfrm>
              <a:off x="0" y="-151638"/>
              <a:ext cx="3073367" cy="2195700"/>
            </a:xfrm>
            <a:custGeom>
              <a:avLst/>
              <a:gdLst/>
              <a:ahLst/>
              <a:cxnLst/>
              <a:rect l="l" t="t" r="r" b="b"/>
              <a:pathLst>
                <a:path w="3073367" h="2044062">
                  <a:moveTo>
                    <a:pt x="40017" y="0"/>
                  </a:moveTo>
                  <a:lnTo>
                    <a:pt x="3033351" y="0"/>
                  </a:lnTo>
                  <a:cubicBezTo>
                    <a:pt x="3055451" y="0"/>
                    <a:pt x="3073367" y="17916"/>
                    <a:pt x="3073367" y="40017"/>
                  </a:cubicBezTo>
                  <a:lnTo>
                    <a:pt x="3073367" y="2004045"/>
                  </a:lnTo>
                  <a:cubicBezTo>
                    <a:pt x="3073367" y="2026146"/>
                    <a:pt x="3055451" y="2044062"/>
                    <a:pt x="3033351" y="2044062"/>
                  </a:cubicBezTo>
                  <a:lnTo>
                    <a:pt x="40017" y="2044062"/>
                  </a:lnTo>
                  <a:cubicBezTo>
                    <a:pt x="17916" y="2044062"/>
                    <a:pt x="0" y="2026146"/>
                    <a:pt x="0" y="2004045"/>
                  </a:cubicBezTo>
                  <a:lnTo>
                    <a:pt x="0" y="40017"/>
                  </a:lnTo>
                  <a:cubicBezTo>
                    <a:pt x="0" y="17916"/>
                    <a:pt x="17916" y="0"/>
                    <a:pt x="40017" y="0"/>
                  </a:cubicBezTo>
                  <a:close/>
                </a:path>
              </a:pathLst>
            </a:custGeom>
            <a:solidFill>
              <a:srgbClr val="89FFDB">
                <a:alpha val="6667"/>
              </a:srgbClr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3" name="TextBox 4">
              <a:extLst>
                <a:ext uri="{FF2B5EF4-FFF2-40B4-BE49-F238E27FC236}">
                  <a16:creationId xmlns:a16="http://schemas.microsoft.com/office/drawing/2014/main" id="{5439DE08-6E20-6F8F-7946-E10E5C156239}"/>
                </a:ext>
              </a:extLst>
            </p:cNvPr>
            <p:cNvSpPr txBox="1"/>
            <p:nvPr/>
          </p:nvSpPr>
          <p:spPr>
            <a:xfrm>
              <a:off x="0" y="-38100"/>
              <a:ext cx="3073367" cy="208216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24249" y="9373403"/>
            <a:ext cx="2323865" cy="275898"/>
            <a:chOff x="0" y="0"/>
            <a:chExt cx="2648467" cy="314437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648467" cy="314436"/>
            </a:xfrm>
            <a:custGeom>
              <a:avLst/>
              <a:gdLst/>
              <a:ahLst/>
              <a:cxnLst/>
              <a:rect l="l" t="t" r="r" b="b"/>
              <a:pathLst>
                <a:path w="2648467" h="314436">
                  <a:moveTo>
                    <a:pt x="0" y="0"/>
                  </a:moveTo>
                  <a:lnTo>
                    <a:pt x="2648467" y="0"/>
                  </a:lnTo>
                  <a:lnTo>
                    <a:pt x="2648467" y="314436"/>
                  </a:lnTo>
                  <a:lnTo>
                    <a:pt x="0" y="314436"/>
                  </a:lnTo>
                  <a:close/>
                </a:path>
              </a:pathLst>
            </a:custGeom>
            <a:solidFill>
              <a:srgbClr val="0EFEC1">
                <a:alpha val="72941"/>
              </a:srgbClr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3" name="TextBox 13"/>
          <p:cNvSpPr txBox="1"/>
          <p:nvPr/>
        </p:nvSpPr>
        <p:spPr>
          <a:xfrm>
            <a:off x="638035" y="9362210"/>
            <a:ext cx="2296293" cy="2648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99"/>
              </a:lnSpc>
            </a:pPr>
            <a:r>
              <a:rPr lang="en-US" sz="785" spc="-15">
                <a:solidFill>
                  <a:srgbClr val="050A30">
                    <a:alpha val="72941"/>
                  </a:srgbClr>
                </a:solidFill>
                <a:latin typeface="Arial"/>
              </a:rPr>
              <a:t>PERSPECTIVAS DOS INVESTIMENTOS E OS IMPACTOS DAS ELEIÇÕES MUNICIPAIS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248941" y="9630251"/>
            <a:ext cx="1074482" cy="1218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56"/>
              </a:lnSpc>
            </a:pPr>
            <a:r>
              <a:rPr lang="en-US" sz="683">
                <a:solidFill>
                  <a:srgbClr val="FFFFFF">
                    <a:alpha val="72941"/>
                  </a:srgbClr>
                </a:solidFill>
                <a:latin typeface="Arial"/>
              </a:rPr>
              <a:t>Penedo/Itatiaia- RJ</a:t>
            </a:r>
          </a:p>
        </p:txBody>
      </p:sp>
      <p:sp>
        <p:nvSpPr>
          <p:cNvPr id="15" name="Freeform 15"/>
          <p:cNvSpPr/>
          <p:nvPr/>
        </p:nvSpPr>
        <p:spPr>
          <a:xfrm>
            <a:off x="2153925" y="7902337"/>
            <a:ext cx="722204" cy="671306"/>
          </a:xfrm>
          <a:custGeom>
            <a:avLst/>
            <a:gdLst/>
            <a:ahLst/>
            <a:cxnLst/>
            <a:rect l="l" t="t" r="r" b="b"/>
            <a:pathLst>
              <a:path w="722204" h="671306">
                <a:moveTo>
                  <a:pt x="0" y="0"/>
                </a:moveTo>
                <a:lnTo>
                  <a:pt x="722204" y="0"/>
                </a:lnTo>
                <a:lnTo>
                  <a:pt x="722204" y="671307"/>
                </a:lnTo>
                <a:lnTo>
                  <a:pt x="0" y="67130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73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r="-185" b="-7781"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6" name="TextBox 16"/>
          <p:cNvSpPr txBox="1"/>
          <p:nvPr/>
        </p:nvSpPr>
        <p:spPr>
          <a:xfrm>
            <a:off x="624249" y="8136842"/>
            <a:ext cx="2323865" cy="5125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92"/>
              </a:lnSpc>
            </a:pPr>
            <a:r>
              <a:rPr lang="en-US" sz="2994">
                <a:solidFill>
                  <a:srgbClr val="0EFEC1">
                    <a:alpha val="72941"/>
                  </a:srgbClr>
                </a:solidFill>
                <a:latin typeface="Open Sans Extra Bold"/>
              </a:rPr>
              <a:t>SEMINÁ</a:t>
            </a:r>
            <a:r>
              <a:rPr lang="en-US" sz="2994">
                <a:solidFill>
                  <a:srgbClr val="FFFFFF">
                    <a:alpha val="72941"/>
                  </a:srgbClr>
                </a:solidFill>
                <a:latin typeface="Open Sans Extra Bold"/>
              </a:rPr>
              <a:t>R  O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624249" y="8526019"/>
            <a:ext cx="2323865" cy="3978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19"/>
              </a:lnSpc>
            </a:pPr>
            <a:r>
              <a:rPr lang="en-US" sz="2299">
                <a:solidFill>
                  <a:srgbClr val="0EFEC1">
                    <a:alpha val="72941"/>
                  </a:srgbClr>
                </a:solidFill>
                <a:latin typeface="Open Sans"/>
              </a:rPr>
              <a:t>INVESTIMENTOS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24249" y="8866752"/>
            <a:ext cx="2323865" cy="514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5"/>
              </a:lnSpc>
            </a:pPr>
            <a:r>
              <a:rPr lang="en-US" sz="3003">
                <a:solidFill>
                  <a:srgbClr val="FFFFFF">
                    <a:alpha val="72941"/>
                  </a:srgbClr>
                </a:solidFill>
                <a:latin typeface="League Spartan"/>
              </a:rPr>
              <a:t>AEPREMERJ</a:t>
            </a:r>
          </a:p>
        </p:txBody>
      </p:sp>
      <p:graphicFrame>
        <p:nvGraphicFramePr>
          <p:cNvPr id="22" name="Gráfico 21">
            <a:extLst>
              <a:ext uri="{FF2B5EF4-FFF2-40B4-BE49-F238E27FC236}">
                <a16:creationId xmlns:a16="http://schemas.microsoft.com/office/drawing/2014/main" id="{45D86B2D-7E4E-1DCF-1E12-1494457516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0272187"/>
              </p:ext>
            </p:extLst>
          </p:nvPr>
        </p:nvGraphicFramePr>
        <p:xfrm>
          <a:off x="3210803" y="1485900"/>
          <a:ext cx="11866394" cy="8266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TextBox 2">
            <a:extLst>
              <a:ext uri="{FF2B5EF4-FFF2-40B4-BE49-F238E27FC236}">
                <a16:creationId xmlns:a16="http://schemas.microsoft.com/office/drawing/2014/main" id="{0721BECE-905A-C04F-7490-EB43A51094CB}"/>
              </a:ext>
            </a:extLst>
          </p:cNvPr>
          <p:cNvSpPr txBox="1"/>
          <p:nvPr/>
        </p:nvSpPr>
        <p:spPr>
          <a:xfrm>
            <a:off x="5628254" y="495300"/>
            <a:ext cx="7031493" cy="6424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50"/>
              </a:lnSpc>
            </a:pPr>
            <a:r>
              <a:rPr lang="en-US" sz="4500" spc="-112" dirty="0">
                <a:solidFill>
                  <a:srgbClr val="FFFFFF"/>
                </a:solidFill>
                <a:latin typeface="Poppins Ultra-Bold"/>
              </a:rPr>
              <a:t>Curvas de Crédito</a:t>
            </a:r>
            <a:endParaRPr lang="en-US" sz="4500" spc="-112" dirty="0">
              <a:solidFill>
                <a:srgbClr val="89FFDB"/>
              </a:solidFill>
              <a:latin typeface="Poppins Ultra-Bold"/>
            </a:endParaRPr>
          </a:p>
        </p:txBody>
      </p:sp>
      <p:sp>
        <p:nvSpPr>
          <p:cNvPr id="25" name="TextBox 6">
            <a:extLst>
              <a:ext uri="{FF2B5EF4-FFF2-40B4-BE49-F238E27FC236}">
                <a16:creationId xmlns:a16="http://schemas.microsoft.com/office/drawing/2014/main" id="{C541B5C3-D782-29BB-EE0F-82599FD315AB}"/>
              </a:ext>
            </a:extLst>
          </p:cNvPr>
          <p:cNvSpPr txBox="1"/>
          <p:nvPr/>
        </p:nvSpPr>
        <p:spPr>
          <a:xfrm>
            <a:off x="4210621" y="1506887"/>
            <a:ext cx="9866758" cy="3699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3132"/>
              </a:lnSpc>
            </a:pPr>
            <a:r>
              <a:rPr lang="en-US" sz="2000" spc="250" dirty="0">
                <a:solidFill>
                  <a:srgbClr val="89FFDB"/>
                </a:solidFill>
                <a:latin typeface="Poppins"/>
              </a:rPr>
              <a:t>Curvas de Crédito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A369FFB-7D51-5AA6-9877-32347F4E408E}"/>
              </a:ext>
            </a:extLst>
          </p:cNvPr>
          <p:cNvSpPr txBox="1"/>
          <p:nvPr/>
        </p:nvSpPr>
        <p:spPr>
          <a:xfrm>
            <a:off x="15619052" y="9867900"/>
            <a:ext cx="26308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i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Fonte: </a:t>
            </a:r>
            <a:r>
              <a:rPr lang="pt-BR" sz="1100" i="1" dirty="0" err="1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Anbima</a:t>
            </a:r>
            <a:r>
              <a:rPr lang="pt-BR" sz="1100" i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. Elaboração própria</a:t>
            </a:r>
          </a:p>
        </p:txBody>
      </p:sp>
    </p:spTree>
    <p:extLst>
      <p:ext uri="{BB962C8B-B14F-4D97-AF65-F5344CB8AC3E}">
        <p14:creationId xmlns:p14="http://schemas.microsoft.com/office/powerpoint/2010/main" val="3931611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0A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">
            <a:extLst>
              <a:ext uri="{FF2B5EF4-FFF2-40B4-BE49-F238E27FC236}">
                <a16:creationId xmlns:a16="http://schemas.microsoft.com/office/drawing/2014/main" id="{DD5167BF-E8AB-34AE-53C5-031F60328C89}"/>
              </a:ext>
            </a:extLst>
          </p:cNvPr>
          <p:cNvGrpSpPr/>
          <p:nvPr/>
        </p:nvGrpSpPr>
        <p:grpSpPr>
          <a:xfrm>
            <a:off x="3086100" y="1333502"/>
            <a:ext cx="12115800" cy="8418608"/>
            <a:chOff x="0" y="-151638"/>
            <a:chExt cx="3073367" cy="2195700"/>
          </a:xfrm>
        </p:grpSpPr>
        <p:sp>
          <p:nvSpPr>
            <p:cNvPr id="26" name="Freeform 3">
              <a:extLst>
                <a:ext uri="{FF2B5EF4-FFF2-40B4-BE49-F238E27FC236}">
                  <a16:creationId xmlns:a16="http://schemas.microsoft.com/office/drawing/2014/main" id="{B4F6E2B9-1ED9-A368-14E5-85FE2BBD7B43}"/>
                </a:ext>
              </a:extLst>
            </p:cNvPr>
            <p:cNvSpPr/>
            <p:nvPr/>
          </p:nvSpPr>
          <p:spPr>
            <a:xfrm>
              <a:off x="0" y="-151638"/>
              <a:ext cx="3073367" cy="2195700"/>
            </a:xfrm>
            <a:custGeom>
              <a:avLst/>
              <a:gdLst/>
              <a:ahLst/>
              <a:cxnLst/>
              <a:rect l="l" t="t" r="r" b="b"/>
              <a:pathLst>
                <a:path w="3073367" h="2044062">
                  <a:moveTo>
                    <a:pt x="40017" y="0"/>
                  </a:moveTo>
                  <a:lnTo>
                    <a:pt x="3033351" y="0"/>
                  </a:lnTo>
                  <a:cubicBezTo>
                    <a:pt x="3055451" y="0"/>
                    <a:pt x="3073367" y="17916"/>
                    <a:pt x="3073367" y="40017"/>
                  </a:cubicBezTo>
                  <a:lnTo>
                    <a:pt x="3073367" y="2004045"/>
                  </a:lnTo>
                  <a:cubicBezTo>
                    <a:pt x="3073367" y="2026146"/>
                    <a:pt x="3055451" y="2044062"/>
                    <a:pt x="3033351" y="2044062"/>
                  </a:cubicBezTo>
                  <a:lnTo>
                    <a:pt x="40017" y="2044062"/>
                  </a:lnTo>
                  <a:cubicBezTo>
                    <a:pt x="17916" y="2044062"/>
                    <a:pt x="0" y="2026146"/>
                    <a:pt x="0" y="2004045"/>
                  </a:cubicBezTo>
                  <a:lnTo>
                    <a:pt x="0" y="40017"/>
                  </a:lnTo>
                  <a:cubicBezTo>
                    <a:pt x="0" y="17916"/>
                    <a:pt x="17916" y="0"/>
                    <a:pt x="40017" y="0"/>
                  </a:cubicBezTo>
                  <a:close/>
                </a:path>
              </a:pathLst>
            </a:custGeom>
            <a:solidFill>
              <a:srgbClr val="89FFDB">
                <a:alpha val="6667"/>
              </a:srgbClr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27" name="TextBox 4">
              <a:extLst>
                <a:ext uri="{FF2B5EF4-FFF2-40B4-BE49-F238E27FC236}">
                  <a16:creationId xmlns:a16="http://schemas.microsoft.com/office/drawing/2014/main" id="{5F3406CE-6070-FC53-1618-B4CCF7E36214}"/>
                </a:ext>
              </a:extLst>
            </p:cNvPr>
            <p:cNvSpPr txBox="1"/>
            <p:nvPr/>
          </p:nvSpPr>
          <p:spPr>
            <a:xfrm>
              <a:off x="0" y="-38100"/>
              <a:ext cx="3073367" cy="208216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24249" y="9373403"/>
            <a:ext cx="2323865" cy="275898"/>
            <a:chOff x="0" y="0"/>
            <a:chExt cx="2648467" cy="314437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648467" cy="314436"/>
            </a:xfrm>
            <a:custGeom>
              <a:avLst/>
              <a:gdLst/>
              <a:ahLst/>
              <a:cxnLst/>
              <a:rect l="l" t="t" r="r" b="b"/>
              <a:pathLst>
                <a:path w="2648467" h="314436">
                  <a:moveTo>
                    <a:pt x="0" y="0"/>
                  </a:moveTo>
                  <a:lnTo>
                    <a:pt x="2648467" y="0"/>
                  </a:lnTo>
                  <a:lnTo>
                    <a:pt x="2648467" y="314436"/>
                  </a:lnTo>
                  <a:lnTo>
                    <a:pt x="0" y="314436"/>
                  </a:lnTo>
                  <a:close/>
                </a:path>
              </a:pathLst>
            </a:custGeom>
            <a:solidFill>
              <a:srgbClr val="0EFEC1">
                <a:alpha val="72941"/>
              </a:srgbClr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3" name="TextBox 13"/>
          <p:cNvSpPr txBox="1"/>
          <p:nvPr/>
        </p:nvSpPr>
        <p:spPr>
          <a:xfrm>
            <a:off x="638035" y="9362210"/>
            <a:ext cx="2296293" cy="2648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99"/>
              </a:lnSpc>
            </a:pPr>
            <a:r>
              <a:rPr lang="en-US" sz="785" spc="-15">
                <a:solidFill>
                  <a:srgbClr val="050A30">
                    <a:alpha val="72941"/>
                  </a:srgbClr>
                </a:solidFill>
                <a:latin typeface="Arial"/>
              </a:rPr>
              <a:t>PERSPECTIVAS DOS INVESTIMENTOS E OS IMPACTOS DAS ELEIÇÕES MUNICIPAIS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248941" y="9630251"/>
            <a:ext cx="1074482" cy="1218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56"/>
              </a:lnSpc>
            </a:pPr>
            <a:r>
              <a:rPr lang="en-US" sz="683">
                <a:solidFill>
                  <a:srgbClr val="FFFFFF">
                    <a:alpha val="72941"/>
                  </a:srgbClr>
                </a:solidFill>
                <a:latin typeface="Arial"/>
              </a:rPr>
              <a:t>Penedo/Itatiaia- RJ</a:t>
            </a:r>
          </a:p>
        </p:txBody>
      </p:sp>
      <p:sp>
        <p:nvSpPr>
          <p:cNvPr id="15" name="Freeform 15"/>
          <p:cNvSpPr/>
          <p:nvPr/>
        </p:nvSpPr>
        <p:spPr>
          <a:xfrm>
            <a:off x="2153925" y="7902337"/>
            <a:ext cx="722204" cy="671306"/>
          </a:xfrm>
          <a:custGeom>
            <a:avLst/>
            <a:gdLst/>
            <a:ahLst/>
            <a:cxnLst/>
            <a:rect l="l" t="t" r="r" b="b"/>
            <a:pathLst>
              <a:path w="722204" h="671306">
                <a:moveTo>
                  <a:pt x="0" y="0"/>
                </a:moveTo>
                <a:lnTo>
                  <a:pt x="722204" y="0"/>
                </a:lnTo>
                <a:lnTo>
                  <a:pt x="722204" y="671307"/>
                </a:lnTo>
                <a:lnTo>
                  <a:pt x="0" y="67130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73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r="-185" b="-7781"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6" name="TextBox 16"/>
          <p:cNvSpPr txBox="1"/>
          <p:nvPr/>
        </p:nvSpPr>
        <p:spPr>
          <a:xfrm>
            <a:off x="624249" y="8136842"/>
            <a:ext cx="2323865" cy="5125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92"/>
              </a:lnSpc>
            </a:pPr>
            <a:r>
              <a:rPr lang="en-US" sz="2994">
                <a:solidFill>
                  <a:srgbClr val="0EFEC1">
                    <a:alpha val="72941"/>
                  </a:srgbClr>
                </a:solidFill>
                <a:latin typeface="Open Sans Extra Bold"/>
              </a:rPr>
              <a:t>SEMINÁ</a:t>
            </a:r>
            <a:r>
              <a:rPr lang="en-US" sz="2994">
                <a:solidFill>
                  <a:srgbClr val="FFFFFF">
                    <a:alpha val="72941"/>
                  </a:srgbClr>
                </a:solidFill>
                <a:latin typeface="Open Sans Extra Bold"/>
              </a:rPr>
              <a:t>R  O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624249" y="8526019"/>
            <a:ext cx="2323865" cy="3978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19"/>
              </a:lnSpc>
            </a:pPr>
            <a:r>
              <a:rPr lang="en-US" sz="2299">
                <a:solidFill>
                  <a:srgbClr val="0EFEC1">
                    <a:alpha val="72941"/>
                  </a:srgbClr>
                </a:solidFill>
                <a:latin typeface="Open Sans"/>
              </a:rPr>
              <a:t>INVESTIMENTOS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24249" y="8866752"/>
            <a:ext cx="2323865" cy="514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5"/>
              </a:lnSpc>
            </a:pPr>
            <a:r>
              <a:rPr lang="en-US" sz="3003">
                <a:solidFill>
                  <a:srgbClr val="FFFFFF">
                    <a:alpha val="72941"/>
                  </a:srgbClr>
                </a:solidFill>
                <a:latin typeface="League Spartan"/>
              </a:rPr>
              <a:t>AEPREMERJ</a:t>
            </a:r>
          </a:p>
        </p:txBody>
      </p:sp>
      <p:graphicFrame>
        <p:nvGraphicFramePr>
          <p:cNvPr id="23" name="Gráfico 22">
            <a:extLst>
              <a:ext uri="{FF2B5EF4-FFF2-40B4-BE49-F238E27FC236}">
                <a16:creationId xmlns:a16="http://schemas.microsoft.com/office/drawing/2014/main" id="{131D9506-37C3-5C8F-7D29-F7DEE8C7BE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4151442"/>
              </p:ext>
            </p:extLst>
          </p:nvPr>
        </p:nvGraphicFramePr>
        <p:xfrm>
          <a:off x="3307080" y="2556520"/>
          <a:ext cx="11932920" cy="6930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8" name="TextBox 2">
            <a:extLst>
              <a:ext uri="{FF2B5EF4-FFF2-40B4-BE49-F238E27FC236}">
                <a16:creationId xmlns:a16="http://schemas.microsoft.com/office/drawing/2014/main" id="{EBE76F0A-E7C7-E1AF-DE9A-A65A2419F9EB}"/>
              </a:ext>
            </a:extLst>
          </p:cNvPr>
          <p:cNvSpPr txBox="1"/>
          <p:nvPr/>
        </p:nvSpPr>
        <p:spPr>
          <a:xfrm>
            <a:off x="5628254" y="495300"/>
            <a:ext cx="7031493" cy="6424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50"/>
              </a:lnSpc>
            </a:pPr>
            <a:r>
              <a:rPr lang="en-US" sz="4500" spc="-112" dirty="0">
                <a:solidFill>
                  <a:srgbClr val="FFFFFF"/>
                </a:solidFill>
                <a:latin typeface="Poppins Ultra-Bold"/>
              </a:rPr>
              <a:t>Curvas de Crédito</a:t>
            </a:r>
            <a:endParaRPr lang="en-US" sz="4500" spc="-112" dirty="0">
              <a:solidFill>
                <a:srgbClr val="89FFDB"/>
              </a:solidFill>
              <a:latin typeface="Poppins Ultra-Bold"/>
            </a:endParaRPr>
          </a:p>
        </p:txBody>
      </p:sp>
      <p:sp>
        <p:nvSpPr>
          <p:cNvPr id="29" name="TextBox 6">
            <a:extLst>
              <a:ext uri="{FF2B5EF4-FFF2-40B4-BE49-F238E27FC236}">
                <a16:creationId xmlns:a16="http://schemas.microsoft.com/office/drawing/2014/main" id="{9242A84A-CED5-9C6A-D6A1-F90F9BF88025}"/>
              </a:ext>
            </a:extLst>
          </p:cNvPr>
          <p:cNvSpPr txBox="1"/>
          <p:nvPr/>
        </p:nvSpPr>
        <p:spPr>
          <a:xfrm>
            <a:off x="4210621" y="1506887"/>
            <a:ext cx="9866758" cy="3699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3132"/>
              </a:lnSpc>
            </a:pPr>
            <a:r>
              <a:rPr lang="en-US" sz="2000" spc="250" dirty="0" err="1">
                <a:solidFill>
                  <a:srgbClr val="89FFDB"/>
                </a:solidFill>
                <a:latin typeface="Poppins"/>
              </a:rPr>
              <a:t>Dinâmica</a:t>
            </a:r>
            <a:r>
              <a:rPr lang="en-US" sz="2000" spc="250" dirty="0">
                <a:solidFill>
                  <a:srgbClr val="89FFDB"/>
                </a:solidFill>
                <a:latin typeface="Poppins"/>
              </a:rPr>
              <a:t> dos Spreads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A0EDE11-BA90-3025-4EF3-8A6395E85063}"/>
              </a:ext>
            </a:extLst>
          </p:cNvPr>
          <p:cNvSpPr txBox="1"/>
          <p:nvPr/>
        </p:nvSpPr>
        <p:spPr>
          <a:xfrm>
            <a:off x="15619052" y="9867900"/>
            <a:ext cx="26308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i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Fonte: </a:t>
            </a:r>
            <a:r>
              <a:rPr lang="pt-BR" sz="1100" i="1" dirty="0" err="1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Anbima</a:t>
            </a:r>
            <a:r>
              <a:rPr lang="pt-BR" sz="1100" i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. Elaboração própria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0A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624249" y="9373403"/>
            <a:ext cx="2323865" cy="275898"/>
            <a:chOff x="0" y="0"/>
            <a:chExt cx="2648467" cy="314437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648467" cy="314436"/>
            </a:xfrm>
            <a:custGeom>
              <a:avLst/>
              <a:gdLst/>
              <a:ahLst/>
              <a:cxnLst/>
              <a:rect l="l" t="t" r="r" b="b"/>
              <a:pathLst>
                <a:path w="2648467" h="314436">
                  <a:moveTo>
                    <a:pt x="0" y="0"/>
                  </a:moveTo>
                  <a:lnTo>
                    <a:pt x="2648467" y="0"/>
                  </a:lnTo>
                  <a:lnTo>
                    <a:pt x="2648467" y="314436"/>
                  </a:lnTo>
                  <a:lnTo>
                    <a:pt x="0" y="314436"/>
                  </a:lnTo>
                  <a:close/>
                </a:path>
              </a:pathLst>
            </a:custGeom>
            <a:solidFill>
              <a:srgbClr val="0EFEC1">
                <a:alpha val="72941"/>
              </a:srgbClr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3" name="TextBox 13"/>
          <p:cNvSpPr txBox="1"/>
          <p:nvPr/>
        </p:nvSpPr>
        <p:spPr>
          <a:xfrm>
            <a:off x="638035" y="9362210"/>
            <a:ext cx="2296293" cy="2648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99"/>
              </a:lnSpc>
            </a:pPr>
            <a:r>
              <a:rPr lang="en-US" sz="785" spc="-15">
                <a:solidFill>
                  <a:srgbClr val="050A30">
                    <a:alpha val="72941"/>
                  </a:srgbClr>
                </a:solidFill>
                <a:latin typeface="Arial"/>
              </a:rPr>
              <a:t>PERSPECTIVAS DOS INVESTIMENTOS E OS IMPACTOS DAS ELEIÇÕES MUNICIPAIS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248941" y="9630251"/>
            <a:ext cx="1074482" cy="1218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56"/>
              </a:lnSpc>
            </a:pPr>
            <a:r>
              <a:rPr lang="en-US" sz="683">
                <a:solidFill>
                  <a:srgbClr val="FFFFFF">
                    <a:alpha val="72941"/>
                  </a:srgbClr>
                </a:solidFill>
                <a:latin typeface="Arial"/>
              </a:rPr>
              <a:t>Penedo/Itatiaia- RJ</a:t>
            </a:r>
          </a:p>
        </p:txBody>
      </p:sp>
      <p:sp>
        <p:nvSpPr>
          <p:cNvPr id="15" name="Freeform 15"/>
          <p:cNvSpPr/>
          <p:nvPr/>
        </p:nvSpPr>
        <p:spPr>
          <a:xfrm>
            <a:off x="2153925" y="7902337"/>
            <a:ext cx="722204" cy="671306"/>
          </a:xfrm>
          <a:custGeom>
            <a:avLst/>
            <a:gdLst/>
            <a:ahLst/>
            <a:cxnLst/>
            <a:rect l="l" t="t" r="r" b="b"/>
            <a:pathLst>
              <a:path w="722204" h="671306">
                <a:moveTo>
                  <a:pt x="0" y="0"/>
                </a:moveTo>
                <a:lnTo>
                  <a:pt x="722204" y="0"/>
                </a:lnTo>
                <a:lnTo>
                  <a:pt x="722204" y="671307"/>
                </a:lnTo>
                <a:lnTo>
                  <a:pt x="0" y="67130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73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r="-185" b="-7781"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6" name="TextBox 16"/>
          <p:cNvSpPr txBox="1"/>
          <p:nvPr/>
        </p:nvSpPr>
        <p:spPr>
          <a:xfrm>
            <a:off x="624249" y="8136842"/>
            <a:ext cx="2323865" cy="5125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92"/>
              </a:lnSpc>
            </a:pPr>
            <a:r>
              <a:rPr lang="en-US" sz="2994">
                <a:solidFill>
                  <a:srgbClr val="0EFEC1">
                    <a:alpha val="72941"/>
                  </a:srgbClr>
                </a:solidFill>
                <a:latin typeface="Open Sans Extra Bold"/>
              </a:rPr>
              <a:t>SEMINÁ</a:t>
            </a:r>
            <a:r>
              <a:rPr lang="en-US" sz="2994">
                <a:solidFill>
                  <a:srgbClr val="FFFFFF">
                    <a:alpha val="72941"/>
                  </a:srgbClr>
                </a:solidFill>
                <a:latin typeface="Open Sans Extra Bold"/>
              </a:rPr>
              <a:t>R  O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624249" y="8526019"/>
            <a:ext cx="2323865" cy="3978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19"/>
              </a:lnSpc>
            </a:pPr>
            <a:r>
              <a:rPr lang="en-US" sz="2299">
                <a:solidFill>
                  <a:srgbClr val="0EFEC1">
                    <a:alpha val="72941"/>
                  </a:srgbClr>
                </a:solidFill>
                <a:latin typeface="Open Sans"/>
              </a:rPr>
              <a:t>INVESTIMENTOS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24249" y="8866752"/>
            <a:ext cx="2323865" cy="514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5"/>
              </a:lnSpc>
            </a:pPr>
            <a:r>
              <a:rPr lang="en-US" sz="3003">
                <a:solidFill>
                  <a:srgbClr val="FFFFFF">
                    <a:alpha val="72941"/>
                  </a:srgbClr>
                </a:solidFill>
                <a:latin typeface="League Spartan"/>
              </a:rPr>
              <a:t>AEPREMERJ</a:t>
            </a:r>
          </a:p>
        </p:txBody>
      </p:sp>
      <p:grpSp>
        <p:nvGrpSpPr>
          <p:cNvPr id="7" name="Group 2">
            <a:extLst>
              <a:ext uri="{FF2B5EF4-FFF2-40B4-BE49-F238E27FC236}">
                <a16:creationId xmlns:a16="http://schemas.microsoft.com/office/drawing/2014/main" id="{5A439384-C1CE-B09B-92AB-87A6AD21E158}"/>
              </a:ext>
            </a:extLst>
          </p:cNvPr>
          <p:cNvGrpSpPr/>
          <p:nvPr/>
        </p:nvGrpSpPr>
        <p:grpSpPr>
          <a:xfrm>
            <a:off x="3086100" y="1333502"/>
            <a:ext cx="12115800" cy="8418608"/>
            <a:chOff x="0" y="-151638"/>
            <a:chExt cx="3073367" cy="2195700"/>
          </a:xfrm>
        </p:grpSpPr>
        <p:sp>
          <p:nvSpPr>
            <p:cNvPr id="8" name="Freeform 3">
              <a:extLst>
                <a:ext uri="{FF2B5EF4-FFF2-40B4-BE49-F238E27FC236}">
                  <a16:creationId xmlns:a16="http://schemas.microsoft.com/office/drawing/2014/main" id="{3D5B37DD-FFA8-FB8F-ADA0-038ADDF77443}"/>
                </a:ext>
              </a:extLst>
            </p:cNvPr>
            <p:cNvSpPr/>
            <p:nvPr/>
          </p:nvSpPr>
          <p:spPr>
            <a:xfrm>
              <a:off x="0" y="-151638"/>
              <a:ext cx="3073367" cy="2195700"/>
            </a:xfrm>
            <a:custGeom>
              <a:avLst/>
              <a:gdLst/>
              <a:ahLst/>
              <a:cxnLst/>
              <a:rect l="l" t="t" r="r" b="b"/>
              <a:pathLst>
                <a:path w="3073367" h="2044062">
                  <a:moveTo>
                    <a:pt x="40017" y="0"/>
                  </a:moveTo>
                  <a:lnTo>
                    <a:pt x="3033351" y="0"/>
                  </a:lnTo>
                  <a:cubicBezTo>
                    <a:pt x="3055451" y="0"/>
                    <a:pt x="3073367" y="17916"/>
                    <a:pt x="3073367" y="40017"/>
                  </a:cubicBezTo>
                  <a:lnTo>
                    <a:pt x="3073367" y="2004045"/>
                  </a:lnTo>
                  <a:cubicBezTo>
                    <a:pt x="3073367" y="2026146"/>
                    <a:pt x="3055451" y="2044062"/>
                    <a:pt x="3033351" y="2044062"/>
                  </a:cubicBezTo>
                  <a:lnTo>
                    <a:pt x="40017" y="2044062"/>
                  </a:lnTo>
                  <a:cubicBezTo>
                    <a:pt x="17916" y="2044062"/>
                    <a:pt x="0" y="2026146"/>
                    <a:pt x="0" y="2004045"/>
                  </a:cubicBezTo>
                  <a:lnTo>
                    <a:pt x="0" y="40017"/>
                  </a:lnTo>
                  <a:cubicBezTo>
                    <a:pt x="0" y="17916"/>
                    <a:pt x="17916" y="0"/>
                    <a:pt x="40017" y="0"/>
                  </a:cubicBezTo>
                  <a:close/>
                </a:path>
              </a:pathLst>
            </a:custGeom>
            <a:solidFill>
              <a:srgbClr val="89FFDB">
                <a:alpha val="6667"/>
              </a:srgbClr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9" name="TextBox 4">
              <a:extLst>
                <a:ext uri="{FF2B5EF4-FFF2-40B4-BE49-F238E27FC236}">
                  <a16:creationId xmlns:a16="http://schemas.microsoft.com/office/drawing/2014/main" id="{2DF0A4F3-907E-116E-33DE-A62A18446D76}"/>
                </a:ext>
              </a:extLst>
            </p:cNvPr>
            <p:cNvSpPr txBox="1"/>
            <p:nvPr/>
          </p:nvSpPr>
          <p:spPr>
            <a:xfrm>
              <a:off x="0" y="-38100"/>
              <a:ext cx="3073367" cy="208216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0" name="TextBox 2">
            <a:extLst>
              <a:ext uri="{FF2B5EF4-FFF2-40B4-BE49-F238E27FC236}">
                <a16:creationId xmlns:a16="http://schemas.microsoft.com/office/drawing/2014/main" id="{18BCAAD0-16A2-FAC8-224F-635E15012CDF}"/>
              </a:ext>
            </a:extLst>
          </p:cNvPr>
          <p:cNvSpPr txBox="1"/>
          <p:nvPr/>
        </p:nvSpPr>
        <p:spPr>
          <a:xfrm>
            <a:off x="5552052" y="425808"/>
            <a:ext cx="7031493" cy="6424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50"/>
              </a:lnSpc>
            </a:pPr>
            <a:r>
              <a:rPr lang="en-US" sz="4500" spc="-112" dirty="0">
                <a:solidFill>
                  <a:srgbClr val="FFFFFF"/>
                </a:solidFill>
                <a:latin typeface="Poppins Ultra-Bold"/>
              </a:rPr>
              <a:t>Spreads</a:t>
            </a:r>
            <a:endParaRPr lang="en-US" sz="4500" spc="-112" dirty="0">
              <a:solidFill>
                <a:srgbClr val="89FFDB"/>
              </a:solidFill>
              <a:latin typeface="Poppins Ultra-Bold"/>
            </a:endParaRPr>
          </a:p>
        </p:txBody>
      </p:sp>
      <p:sp>
        <p:nvSpPr>
          <p:cNvPr id="19" name="TextBox 6">
            <a:extLst>
              <a:ext uri="{FF2B5EF4-FFF2-40B4-BE49-F238E27FC236}">
                <a16:creationId xmlns:a16="http://schemas.microsoft.com/office/drawing/2014/main" id="{5846050C-1DE5-0CD2-81EE-D3AAC27861EC}"/>
              </a:ext>
            </a:extLst>
          </p:cNvPr>
          <p:cNvSpPr txBox="1"/>
          <p:nvPr/>
        </p:nvSpPr>
        <p:spPr>
          <a:xfrm>
            <a:off x="4210621" y="1550727"/>
            <a:ext cx="9866758" cy="3699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3132"/>
              </a:lnSpc>
            </a:pPr>
            <a:r>
              <a:rPr lang="en-US" sz="2000" spc="250" dirty="0" err="1">
                <a:solidFill>
                  <a:srgbClr val="89FFDB"/>
                </a:solidFill>
                <a:latin typeface="Poppins"/>
              </a:rPr>
              <a:t>Média</a:t>
            </a:r>
            <a:r>
              <a:rPr lang="en-US" sz="2000" spc="250" dirty="0">
                <a:solidFill>
                  <a:srgbClr val="89FFDB"/>
                </a:solidFill>
                <a:latin typeface="Poppins"/>
              </a:rPr>
              <a:t> dos Spreads (CDI+)</a:t>
            </a:r>
          </a:p>
        </p:txBody>
      </p:sp>
      <p:graphicFrame>
        <p:nvGraphicFramePr>
          <p:cNvPr id="20" name="Gráfico 19">
            <a:extLst>
              <a:ext uri="{FF2B5EF4-FFF2-40B4-BE49-F238E27FC236}">
                <a16:creationId xmlns:a16="http://schemas.microsoft.com/office/drawing/2014/main" id="{8B117371-DA03-B074-9904-27C5D99527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1352231"/>
              </p:ext>
            </p:extLst>
          </p:nvPr>
        </p:nvGraphicFramePr>
        <p:xfrm>
          <a:off x="3200400" y="2072578"/>
          <a:ext cx="11734799" cy="7414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A871A419-1091-D80E-8F74-F172685BBF9B}"/>
              </a:ext>
            </a:extLst>
          </p:cNvPr>
          <p:cNvSpPr txBox="1"/>
          <p:nvPr/>
        </p:nvSpPr>
        <p:spPr>
          <a:xfrm>
            <a:off x="15619052" y="9867900"/>
            <a:ext cx="26308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i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Fonte: </a:t>
            </a:r>
            <a:r>
              <a:rPr lang="pt-BR" sz="1100" i="1" dirty="0" err="1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Anbima</a:t>
            </a:r>
            <a:r>
              <a:rPr lang="pt-BR" sz="1100" i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. Elaboração própria</a:t>
            </a:r>
          </a:p>
        </p:txBody>
      </p:sp>
    </p:spTree>
    <p:extLst>
      <p:ext uri="{BB962C8B-B14F-4D97-AF65-F5344CB8AC3E}">
        <p14:creationId xmlns:p14="http://schemas.microsoft.com/office/powerpoint/2010/main" val="1037461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0A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624249" y="9373403"/>
            <a:ext cx="2323865" cy="275898"/>
            <a:chOff x="0" y="0"/>
            <a:chExt cx="2648467" cy="314437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648467" cy="314436"/>
            </a:xfrm>
            <a:custGeom>
              <a:avLst/>
              <a:gdLst/>
              <a:ahLst/>
              <a:cxnLst/>
              <a:rect l="l" t="t" r="r" b="b"/>
              <a:pathLst>
                <a:path w="2648467" h="314436">
                  <a:moveTo>
                    <a:pt x="0" y="0"/>
                  </a:moveTo>
                  <a:lnTo>
                    <a:pt x="2648467" y="0"/>
                  </a:lnTo>
                  <a:lnTo>
                    <a:pt x="2648467" y="314436"/>
                  </a:lnTo>
                  <a:lnTo>
                    <a:pt x="0" y="314436"/>
                  </a:lnTo>
                  <a:close/>
                </a:path>
              </a:pathLst>
            </a:custGeom>
            <a:solidFill>
              <a:srgbClr val="0EFEC1">
                <a:alpha val="72941"/>
              </a:srgbClr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3" name="TextBox 13"/>
          <p:cNvSpPr txBox="1"/>
          <p:nvPr/>
        </p:nvSpPr>
        <p:spPr>
          <a:xfrm>
            <a:off x="638035" y="9362210"/>
            <a:ext cx="2296293" cy="2648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99"/>
              </a:lnSpc>
            </a:pPr>
            <a:r>
              <a:rPr lang="en-US" sz="785" spc="-15">
                <a:solidFill>
                  <a:srgbClr val="050A30">
                    <a:alpha val="72941"/>
                  </a:srgbClr>
                </a:solidFill>
                <a:latin typeface="Arial"/>
              </a:rPr>
              <a:t>PERSPECTIVAS DOS INVESTIMENTOS E OS IMPACTOS DAS ELEIÇÕES MUNICIPAIS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248941" y="9630251"/>
            <a:ext cx="1074482" cy="1218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56"/>
              </a:lnSpc>
            </a:pPr>
            <a:r>
              <a:rPr lang="en-US" sz="683">
                <a:solidFill>
                  <a:srgbClr val="FFFFFF">
                    <a:alpha val="72941"/>
                  </a:srgbClr>
                </a:solidFill>
                <a:latin typeface="Arial"/>
              </a:rPr>
              <a:t>Penedo/Itatiaia- RJ</a:t>
            </a:r>
          </a:p>
        </p:txBody>
      </p:sp>
      <p:sp>
        <p:nvSpPr>
          <p:cNvPr id="15" name="Freeform 15"/>
          <p:cNvSpPr/>
          <p:nvPr/>
        </p:nvSpPr>
        <p:spPr>
          <a:xfrm>
            <a:off x="2153925" y="7902337"/>
            <a:ext cx="722204" cy="671306"/>
          </a:xfrm>
          <a:custGeom>
            <a:avLst/>
            <a:gdLst/>
            <a:ahLst/>
            <a:cxnLst/>
            <a:rect l="l" t="t" r="r" b="b"/>
            <a:pathLst>
              <a:path w="722204" h="671306">
                <a:moveTo>
                  <a:pt x="0" y="0"/>
                </a:moveTo>
                <a:lnTo>
                  <a:pt x="722204" y="0"/>
                </a:lnTo>
                <a:lnTo>
                  <a:pt x="722204" y="671307"/>
                </a:lnTo>
                <a:lnTo>
                  <a:pt x="0" y="67130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73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r="-185" b="-7781"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6" name="TextBox 16"/>
          <p:cNvSpPr txBox="1"/>
          <p:nvPr/>
        </p:nvSpPr>
        <p:spPr>
          <a:xfrm>
            <a:off x="624249" y="8136842"/>
            <a:ext cx="2323865" cy="5125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92"/>
              </a:lnSpc>
            </a:pPr>
            <a:r>
              <a:rPr lang="en-US" sz="2994">
                <a:solidFill>
                  <a:srgbClr val="0EFEC1">
                    <a:alpha val="72941"/>
                  </a:srgbClr>
                </a:solidFill>
                <a:latin typeface="Open Sans Extra Bold"/>
              </a:rPr>
              <a:t>SEMINÁ</a:t>
            </a:r>
            <a:r>
              <a:rPr lang="en-US" sz="2994">
                <a:solidFill>
                  <a:srgbClr val="FFFFFF">
                    <a:alpha val="72941"/>
                  </a:srgbClr>
                </a:solidFill>
                <a:latin typeface="Open Sans Extra Bold"/>
              </a:rPr>
              <a:t>R  O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624249" y="8526019"/>
            <a:ext cx="2323865" cy="3978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19"/>
              </a:lnSpc>
            </a:pPr>
            <a:r>
              <a:rPr lang="en-US" sz="2299">
                <a:solidFill>
                  <a:srgbClr val="0EFEC1">
                    <a:alpha val="72941"/>
                  </a:srgbClr>
                </a:solidFill>
                <a:latin typeface="Open Sans"/>
              </a:rPr>
              <a:t>INVESTIMENTOS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24249" y="8866752"/>
            <a:ext cx="2323865" cy="514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5"/>
              </a:lnSpc>
            </a:pPr>
            <a:r>
              <a:rPr lang="en-US" sz="3003">
                <a:solidFill>
                  <a:srgbClr val="FFFFFF">
                    <a:alpha val="72941"/>
                  </a:srgbClr>
                </a:solidFill>
                <a:latin typeface="League Spartan"/>
              </a:rPr>
              <a:t>AEPREMERJ</a:t>
            </a:r>
          </a:p>
        </p:txBody>
      </p:sp>
      <p:grpSp>
        <p:nvGrpSpPr>
          <p:cNvPr id="7" name="Group 2">
            <a:extLst>
              <a:ext uri="{FF2B5EF4-FFF2-40B4-BE49-F238E27FC236}">
                <a16:creationId xmlns:a16="http://schemas.microsoft.com/office/drawing/2014/main" id="{3722894C-7D41-F2C0-B863-D28FEC6981DB}"/>
              </a:ext>
            </a:extLst>
          </p:cNvPr>
          <p:cNvGrpSpPr/>
          <p:nvPr/>
        </p:nvGrpSpPr>
        <p:grpSpPr>
          <a:xfrm>
            <a:off x="3086100" y="1333502"/>
            <a:ext cx="12115800" cy="8418608"/>
            <a:chOff x="0" y="-151638"/>
            <a:chExt cx="3073367" cy="2195700"/>
          </a:xfrm>
        </p:grpSpPr>
        <p:sp>
          <p:nvSpPr>
            <p:cNvPr id="8" name="Freeform 3">
              <a:extLst>
                <a:ext uri="{FF2B5EF4-FFF2-40B4-BE49-F238E27FC236}">
                  <a16:creationId xmlns:a16="http://schemas.microsoft.com/office/drawing/2014/main" id="{5E510ED5-5D7B-8FC6-E33D-CE1218E174CF}"/>
                </a:ext>
              </a:extLst>
            </p:cNvPr>
            <p:cNvSpPr/>
            <p:nvPr/>
          </p:nvSpPr>
          <p:spPr>
            <a:xfrm>
              <a:off x="0" y="-151638"/>
              <a:ext cx="3073367" cy="2195700"/>
            </a:xfrm>
            <a:custGeom>
              <a:avLst/>
              <a:gdLst/>
              <a:ahLst/>
              <a:cxnLst/>
              <a:rect l="l" t="t" r="r" b="b"/>
              <a:pathLst>
                <a:path w="3073367" h="2044062">
                  <a:moveTo>
                    <a:pt x="40017" y="0"/>
                  </a:moveTo>
                  <a:lnTo>
                    <a:pt x="3033351" y="0"/>
                  </a:lnTo>
                  <a:cubicBezTo>
                    <a:pt x="3055451" y="0"/>
                    <a:pt x="3073367" y="17916"/>
                    <a:pt x="3073367" y="40017"/>
                  </a:cubicBezTo>
                  <a:lnTo>
                    <a:pt x="3073367" y="2004045"/>
                  </a:lnTo>
                  <a:cubicBezTo>
                    <a:pt x="3073367" y="2026146"/>
                    <a:pt x="3055451" y="2044062"/>
                    <a:pt x="3033351" y="2044062"/>
                  </a:cubicBezTo>
                  <a:lnTo>
                    <a:pt x="40017" y="2044062"/>
                  </a:lnTo>
                  <a:cubicBezTo>
                    <a:pt x="17916" y="2044062"/>
                    <a:pt x="0" y="2026146"/>
                    <a:pt x="0" y="2004045"/>
                  </a:cubicBezTo>
                  <a:lnTo>
                    <a:pt x="0" y="40017"/>
                  </a:lnTo>
                  <a:cubicBezTo>
                    <a:pt x="0" y="17916"/>
                    <a:pt x="17916" y="0"/>
                    <a:pt x="40017" y="0"/>
                  </a:cubicBezTo>
                  <a:close/>
                </a:path>
              </a:pathLst>
            </a:custGeom>
            <a:solidFill>
              <a:srgbClr val="89FFDB">
                <a:alpha val="6667"/>
              </a:srgbClr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9" name="TextBox 4">
              <a:extLst>
                <a:ext uri="{FF2B5EF4-FFF2-40B4-BE49-F238E27FC236}">
                  <a16:creationId xmlns:a16="http://schemas.microsoft.com/office/drawing/2014/main" id="{C67B96ED-707A-9BB8-AC54-7915F3362B26}"/>
                </a:ext>
              </a:extLst>
            </p:cNvPr>
            <p:cNvSpPr txBox="1"/>
            <p:nvPr/>
          </p:nvSpPr>
          <p:spPr>
            <a:xfrm>
              <a:off x="0" y="-38100"/>
              <a:ext cx="3073367" cy="208216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0" name="TextBox 2">
            <a:extLst>
              <a:ext uri="{FF2B5EF4-FFF2-40B4-BE49-F238E27FC236}">
                <a16:creationId xmlns:a16="http://schemas.microsoft.com/office/drawing/2014/main" id="{881B5F4C-D5B7-3EF8-EBC6-B59D775B17A2}"/>
              </a:ext>
            </a:extLst>
          </p:cNvPr>
          <p:cNvSpPr txBox="1"/>
          <p:nvPr/>
        </p:nvSpPr>
        <p:spPr>
          <a:xfrm>
            <a:off x="5628253" y="495300"/>
            <a:ext cx="7031493" cy="6424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50"/>
              </a:lnSpc>
            </a:pPr>
            <a:r>
              <a:rPr lang="en-US" sz="4500" spc="-112" dirty="0">
                <a:solidFill>
                  <a:srgbClr val="FFFFFF"/>
                </a:solidFill>
                <a:latin typeface="Poppins Ultra-Bold"/>
              </a:rPr>
              <a:t>Spreads</a:t>
            </a:r>
            <a:endParaRPr lang="en-US" sz="4500" spc="-112" dirty="0">
              <a:solidFill>
                <a:srgbClr val="89FFDB"/>
              </a:solidFill>
              <a:latin typeface="Poppins Ultra-Bold"/>
            </a:endParaRPr>
          </a:p>
        </p:txBody>
      </p:sp>
      <p:sp>
        <p:nvSpPr>
          <p:cNvPr id="19" name="TextBox 6">
            <a:extLst>
              <a:ext uri="{FF2B5EF4-FFF2-40B4-BE49-F238E27FC236}">
                <a16:creationId xmlns:a16="http://schemas.microsoft.com/office/drawing/2014/main" id="{82902773-AA60-2E35-D438-CF75AC053D7E}"/>
              </a:ext>
            </a:extLst>
          </p:cNvPr>
          <p:cNvSpPr txBox="1"/>
          <p:nvPr/>
        </p:nvSpPr>
        <p:spPr>
          <a:xfrm>
            <a:off x="4210621" y="1506887"/>
            <a:ext cx="9866758" cy="3699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3132"/>
              </a:lnSpc>
            </a:pPr>
            <a:r>
              <a:rPr lang="en-US" sz="2000" spc="250" dirty="0" err="1">
                <a:solidFill>
                  <a:srgbClr val="89FFDB"/>
                </a:solidFill>
                <a:latin typeface="Poppins"/>
              </a:rPr>
              <a:t>Média</a:t>
            </a:r>
            <a:r>
              <a:rPr lang="en-US" sz="2000" spc="250" dirty="0">
                <a:solidFill>
                  <a:srgbClr val="89FFDB"/>
                </a:solidFill>
                <a:latin typeface="Poppins"/>
              </a:rPr>
              <a:t> dos Spreads (CDI+)</a:t>
            </a:r>
            <a:r>
              <a:rPr lang="en-US" sz="2000" spc="250" dirty="0" err="1">
                <a:solidFill>
                  <a:srgbClr val="89FFDB"/>
                </a:solidFill>
                <a:latin typeface="Poppins"/>
              </a:rPr>
              <a:t>por</a:t>
            </a:r>
            <a:r>
              <a:rPr lang="en-US" sz="2000" spc="250" dirty="0">
                <a:solidFill>
                  <a:srgbClr val="89FFDB"/>
                </a:solidFill>
                <a:latin typeface="Poppins"/>
              </a:rPr>
              <a:t> rating</a:t>
            </a:r>
          </a:p>
        </p:txBody>
      </p:sp>
      <p:graphicFrame>
        <p:nvGraphicFramePr>
          <p:cNvPr id="20" name="Gráfico 19">
            <a:extLst>
              <a:ext uri="{FF2B5EF4-FFF2-40B4-BE49-F238E27FC236}">
                <a16:creationId xmlns:a16="http://schemas.microsoft.com/office/drawing/2014/main" id="{4A0E2120-F3B3-6645-1D74-4F49192010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0200895"/>
              </p:ext>
            </p:extLst>
          </p:nvPr>
        </p:nvGraphicFramePr>
        <p:xfrm>
          <a:off x="3352800" y="2138794"/>
          <a:ext cx="11734800" cy="7488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B7CAA356-5489-0000-7FE0-808D83BCCC9F}"/>
              </a:ext>
            </a:extLst>
          </p:cNvPr>
          <p:cNvSpPr txBox="1"/>
          <p:nvPr/>
        </p:nvSpPr>
        <p:spPr>
          <a:xfrm>
            <a:off x="15619052" y="9867900"/>
            <a:ext cx="26308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i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Fonte: </a:t>
            </a:r>
            <a:r>
              <a:rPr lang="pt-BR" sz="1100" i="1" dirty="0" err="1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Anbima</a:t>
            </a:r>
            <a:r>
              <a:rPr lang="pt-BR" sz="1100" i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. Elaboração própria</a:t>
            </a:r>
          </a:p>
        </p:txBody>
      </p:sp>
    </p:spTree>
    <p:extLst>
      <p:ext uri="{BB962C8B-B14F-4D97-AF65-F5344CB8AC3E}">
        <p14:creationId xmlns:p14="http://schemas.microsoft.com/office/powerpoint/2010/main" val="3914139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0A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624249" y="9373403"/>
            <a:ext cx="2323865" cy="275898"/>
            <a:chOff x="0" y="0"/>
            <a:chExt cx="2648467" cy="314437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648467" cy="314436"/>
            </a:xfrm>
            <a:custGeom>
              <a:avLst/>
              <a:gdLst/>
              <a:ahLst/>
              <a:cxnLst/>
              <a:rect l="l" t="t" r="r" b="b"/>
              <a:pathLst>
                <a:path w="2648467" h="314436">
                  <a:moveTo>
                    <a:pt x="0" y="0"/>
                  </a:moveTo>
                  <a:lnTo>
                    <a:pt x="2648467" y="0"/>
                  </a:lnTo>
                  <a:lnTo>
                    <a:pt x="2648467" y="314436"/>
                  </a:lnTo>
                  <a:lnTo>
                    <a:pt x="0" y="314436"/>
                  </a:lnTo>
                  <a:close/>
                </a:path>
              </a:pathLst>
            </a:custGeom>
            <a:solidFill>
              <a:srgbClr val="0EFEC1">
                <a:alpha val="72941"/>
              </a:srgbClr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3" name="TextBox 13"/>
          <p:cNvSpPr txBox="1"/>
          <p:nvPr/>
        </p:nvSpPr>
        <p:spPr>
          <a:xfrm>
            <a:off x="638035" y="9362210"/>
            <a:ext cx="2296293" cy="2648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99"/>
              </a:lnSpc>
            </a:pPr>
            <a:r>
              <a:rPr lang="en-US" sz="785" spc="-15">
                <a:solidFill>
                  <a:srgbClr val="050A30">
                    <a:alpha val="72941"/>
                  </a:srgbClr>
                </a:solidFill>
                <a:latin typeface="Arial"/>
              </a:rPr>
              <a:t>PERSPECTIVAS DOS INVESTIMENTOS E OS IMPACTOS DAS ELEIÇÕES MUNICIPAIS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248941" y="9630251"/>
            <a:ext cx="1074482" cy="1218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56"/>
              </a:lnSpc>
            </a:pPr>
            <a:r>
              <a:rPr lang="en-US" sz="683">
                <a:solidFill>
                  <a:srgbClr val="FFFFFF">
                    <a:alpha val="72941"/>
                  </a:srgbClr>
                </a:solidFill>
                <a:latin typeface="Arial"/>
              </a:rPr>
              <a:t>Penedo/Itatiaia- RJ</a:t>
            </a:r>
          </a:p>
        </p:txBody>
      </p:sp>
      <p:sp>
        <p:nvSpPr>
          <p:cNvPr id="15" name="Freeform 15"/>
          <p:cNvSpPr/>
          <p:nvPr/>
        </p:nvSpPr>
        <p:spPr>
          <a:xfrm>
            <a:off x="2153925" y="7902337"/>
            <a:ext cx="722204" cy="671306"/>
          </a:xfrm>
          <a:custGeom>
            <a:avLst/>
            <a:gdLst/>
            <a:ahLst/>
            <a:cxnLst/>
            <a:rect l="l" t="t" r="r" b="b"/>
            <a:pathLst>
              <a:path w="722204" h="671306">
                <a:moveTo>
                  <a:pt x="0" y="0"/>
                </a:moveTo>
                <a:lnTo>
                  <a:pt x="722204" y="0"/>
                </a:lnTo>
                <a:lnTo>
                  <a:pt x="722204" y="671307"/>
                </a:lnTo>
                <a:lnTo>
                  <a:pt x="0" y="67130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73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r="-185" b="-7781"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6" name="TextBox 16"/>
          <p:cNvSpPr txBox="1"/>
          <p:nvPr/>
        </p:nvSpPr>
        <p:spPr>
          <a:xfrm>
            <a:off x="624249" y="8136842"/>
            <a:ext cx="2323865" cy="5125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92"/>
              </a:lnSpc>
            </a:pPr>
            <a:r>
              <a:rPr lang="en-US" sz="2994">
                <a:solidFill>
                  <a:srgbClr val="0EFEC1">
                    <a:alpha val="72941"/>
                  </a:srgbClr>
                </a:solidFill>
                <a:latin typeface="Open Sans Extra Bold"/>
              </a:rPr>
              <a:t>SEMINÁ</a:t>
            </a:r>
            <a:r>
              <a:rPr lang="en-US" sz="2994">
                <a:solidFill>
                  <a:srgbClr val="FFFFFF">
                    <a:alpha val="72941"/>
                  </a:srgbClr>
                </a:solidFill>
                <a:latin typeface="Open Sans Extra Bold"/>
              </a:rPr>
              <a:t>R  O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624249" y="8526019"/>
            <a:ext cx="2323865" cy="3978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19"/>
              </a:lnSpc>
            </a:pPr>
            <a:r>
              <a:rPr lang="en-US" sz="2299">
                <a:solidFill>
                  <a:srgbClr val="0EFEC1">
                    <a:alpha val="72941"/>
                  </a:srgbClr>
                </a:solidFill>
                <a:latin typeface="Open Sans"/>
              </a:rPr>
              <a:t>INVESTIMENTOS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24249" y="8866752"/>
            <a:ext cx="2323865" cy="514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5"/>
              </a:lnSpc>
            </a:pPr>
            <a:r>
              <a:rPr lang="en-US" sz="3003">
                <a:solidFill>
                  <a:srgbClr val="FFFFFF">
                    <a:alpha val="72941"/>
                  </a:srgbClr>
                </a:solidFill>
                <a:latin typeface="League Spartan"/>
              </a:rPr>
              <a:t>AEPREMERJ</a:t>
            </a:r>
          </a:p>
        </p:txBody>
      </p:sp>
      <p:grpSp>
        <p:nvGrpSpPr>
          <p:cNvPr id="7" name="Group 2">
            <a:extLst>
              <a:ext uri="{FF2B5EF4-FFF2-40B4-BE49-F238E27FC236}">
                <a16:creationId xmlns:a16="http://schemas.microsoft.com/office/drawing/2014/main" id="{FE36D5BE-7F24-FE81-FC54-87A39D998C88}"/>
              </a:ext>
            </a:extLst>
          </p:cNvPr>
          <p:cNvGrpSpPr/>
          <p:nvPr/>
        </p:nvGrpSpPr>
        <p:grpSpPr>
          <a:xfrm>
            <a:off x="3086100" y="1333502"/>
            <a:ext cx="12115800" cy="8418608"/>
            <a:chOff x="0" y="-151638"/>
            <a:chExt cx="3073367" cy="2195700"/>
          </a:xfrm>
        </p:grpSpPr>
        <p:sp>
          <p:nvSpPr>
            <p:cNvPr id="8" name="Freeform 3">
              <a:extLst>
                <a:ext uri="{FF2B5EF4-FFF2-40B4-BE49-F238E27FC236}">
                  <a16:creationId xmlns:a16="http://schemas.microsoft.com/office/drawing/2014/main" id="{298B5C49-3CE9-00AB-7ABD-1BC80E70F76C}"/>
                </a:ext>
              </a:extLst>
            </p:cNvPr>
            <p:cNvSpPr/>
            <p:nvPr/>
          </p:nvSpPr>
          <p:spPr>
            <a:xfrm>
              <a:off x="0" y="-151638"/>
              <a:ext cx="3073367" cy="2195700"/>
            </a:xfrm>
            <a:custGeom>
              <a:avLst/>
              <a:gdLst/>
              <a:ahLst/>
              <a:cxnLst/>
              <a:rect l="l" t="t" r="r" b="b"/>
              <a:pathLst>
                <a:path w="3073367" h="2044062">
                  <a:moveTo>
                    <a:pt x="40017" y="0"/>
                  </a:moveTo>
                  <a:lnTo>
                    <a:pt x="3033351" y="0"/>
                  </a:lnTo>
                  <a:cubicBezTo>
                    <a:pt x="3055451" y="0"/>
                    <a:pt x="3073367" y="17916"/>
                    <a:pt x="3073367" y="40017"/>
                  </a:cubicBezTo>
                  <a:lnTo>
                    <a:pt x="3073367" y="2004045"/>
                  </a:lnTo>
                  <a:cubicBezTo>
                    <a:pt x="3073367" y="2026146"/>
                    <a:pt x="3055451" y="2044062"/>
                    <a:pt x="3033351" y="2044062"/>
                  </a:cubicBezTo>
                  <a:lnTo>
                    <a:pt x="40017" y="2044062"/>
                  </a:lnTo>
                  <a:cubicBezTo>
                    <a:pt x="17916" y="2044062"/>
                    <a:pt x="0" y="2026146"/>
                    <a:pt x="0" y="2004045"/>
                  </a:cubicBezTo>
                  <a:lnTo>
                    <a:pt x="0" y="40017"/>
                  </a:lnTo>
                  <a:cubicBezTo>
                    <a:pt x="0" y="17916"/>
                    <a:pt x="17916" y="0"/>
                    <a:pt x="40017" y="0"/>
                  </a:cubicBezTo>
                  <a:close/>
                </a:path>
              </a:pathLst>
            </a:custGeom>
            <a:solidFill>
              <a:srgbClr val="89FFDB">
                <a:alpha val="6667"/>
              </a:srgbClr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9" name="TextBox 4">
              <a:extLst>
                <a:ext uri="{FF2B5EF4-FFF2-40B4-BE49-F238E27FC236}">
                  <a16:creationId xmlns:a16="http://schemas.microsoft.com/office/drawing/2014/main" id="{154432B7-7098-FF61-5A76-9941F3F90790}"/>
                </a:ext>
              </a:extLst>
            </p:cNvPr>
            <p:cNvSpPr txBox="1"/>
            <p:nvPr/>
          </p:nvSpPr>
          <p:spPr>
            <a:xfrm>
              <a:off x="0" y="-38100"/>
              <a:ext cx="3073367" cy="208216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0" name="TextBox 2">
            <a:extLst>
              <a:ext uri="{FF2B5EF4-FFF2-40B4-BE49-F238E27FC236}">
                <a16:creationId xmlns:a16="http://schemas.microsoft.com/office/drawing/2014/main" id="{E4B537E6-41E9-6102-965B-F249C004428A}"/>
              </a:ext>
            </a:extLst>
          </p:cNvPr>
          <p:cNvSpPr txBox="1"/>
          <p:nvPr/>
        </p:nvSpPr>
        <p:spPr>
          <a:xfrm>
            <a:off x="5628253" y="495300"/>
            <a:ext cx="7031493" cy="6424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950"/>
              </a:lnSpc>
            </a:pPr>
            <a:r>
              <a:rPr lang="en-US" sz="4500" spc="-112" dirty="0" err="1">
                <a:solidFill>
                  <a:srgbClr val="FFFFFF"/>
                </a:solidFill>
                <a:latin typeface="Poppins Ultra-Bold"/>
              </a:rPr>
              <a:t>Captação</a:t>
            </a:r>
            <a:r>
              <a:rPr lang="en-US" sz="4500" spc="-112" dirty="0">
                <a:solidFill>
                  <a:srgbClr val="FFFFFF"/>
                </a:solidFill>
                <a:latin typeface="Poppins Ultra-Bold"/>
              </a:rPr>
              <a:t> </a:t>
            </a:r>
            <a:r>
              <a:rPr lang="en-US" sz="4500" spc="-112" dirty="0" err="1">
                <a:solidFill>
                  <a:srgbClr val="FFFFFF"/>
                </a:solidFill>
                <a:latin typeface="Poppins Ultra-Bold"/>
              </a:rPr>
              <a:t>Líquida</a:t>
            </a:r>
            <a:endParaRPr lang="en-US" sz="4500" spc="-112" dirty="0">
              <a:solidFill>
                <a:srgbClr val="89FFDB"/>
              </a:solidFill>
              <a:latin typeface="Poppins Ultra-Bold"/>
            </a:endParaRPr>
          </a:p>
        </p:txBody>
      </p:sp>
      <p:graphicFrame>
        <p:nvGraphicFramePr>
          <p:cNvPr id="20" name="Gráfico 19">
            <a:extLst>
              <a:ext uri="{FF2B5EF4-FFF2-40B4-BE49-F238E27FC236}">
                <a16:creationId xmlns:a16="http://schemas.microsoft.com/office/drawing/2014/main" id="{42C00D3F-C6DB-D58A-0942-EFDAAB6E7E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6498445"/>
              </p:ext>
            </p:extLst>
          </p:nvPr>
        </p:nvGraphicFramePr>
        <p:xfrm>
          <a:off x="3200400" y="1409700"/>
          <a:ext cx="11887200" cy="8217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08750F39-C21C-1D02-2F52-162F0B8841A1}"/>
              </a:ext>
            </a:extLst>
          </p:cNvPr>
          <p:cNvSpPr txBox="1"/>
          <p:nvPr/>
        </p:nvSpPr>
        <p:spPr>
          <a:xfrm>
            <a:off x="15201900" y="9925820"/>
            <a:ext cx="30893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i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Fonte: Quantum Axis. Elaboração própria.</a:t>
            </a:r>
          </a:p>
        </p:txBody>
      </p:sp>
    </p:spTree>
    <p:extLst>
      <p:ext uri="{BB962C8B-B14F-4D97-AF65-F5344CB8AC3E}">
        <p14:creationId xmlns:p14="http://schemas.microsoft.com/office/powerpoint/2010/main" val="3773441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0A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920537" y="3270148"/>
            <a:ext cx="5919664" cy="2349872"/>
            <a:chOff x="0" y="1175661"/>
            <a:chExt cx="7214304" cy="3133163"/>
          </a:xfrm>
        </p:grpSpPr>
        <p:sp>
          <p:nvSpPr>
            <p:cNvPr id="3" name="Freeform 3"/>
            <p:cNvSpPr/>
            <p:nvPr/>
          </p:nvSpPr>
          <p:spPr>
            <a:xfrm>
              <a:off x="0" y="1175661"/>
              <a:ext cx="783028" cy="783028"/>
            </a:xfrm>
            <a:custGeom>
              <a:avLst/>
              <a:gdLst/>
              <a:ahLst/>
              <a:cxnLst/>
              <a:rect l="l" t="t" r="r" b="b"/>
              <a:pathLst>
                <a:path w="783028" h="783028">
                  <a:moveTo>
                    <a:pt x="0" y="0"/>
                  </a:moveTo>
                  <a:lnTo>
                    <a:pt x="783028" y="0"/>
                  </a:lnTo>
                  <a:lnTo>
                    <a:pt x="783028" y="783028"/>
                  </a:lnTo>
                  <a:lnTo>
                    <a:pt x="0" y="7830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4" name="Freeform 4"/>
            <p:cNvSpPr/>
            <p:nvPr/>
          </p:nvSpPr>
          <p:spPr>
            <a:xfrm>
              <a:off x="23509" y="3549305"/>
              <a:ext cx="759519" cy="759519"/>
            </a:xfrm>
            <a:custGeom>
              <a:avLst/>
              <a:gdLst/>
              <a:ahLst/>
              <a:cxnLst/>
              <a:rect l="l" t="t" r="r" b="b"/>
              <a:pathLst>
                <a:path w="759519" h="759519">
                  <a:moveTo>
                    <a:pt x="0" y="0"/>
                  </a:moveTo>
                  <a:lnTo>
                    <a:pt x="759519" y="0"/>
                  </a:lnTo>
                  <a:lnTo>
                    <a:pt x="759519" y="759519"/>
                  </a:lnTo>
                  <a:lnTo>
                    <a:pt x="0" y="75951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5" name="Freeform 5"/>
            <p:cNvSpPr/>
            <p:nvPr/>
          </p:nvSpPr>
          <p:spPr>
            <a:xfrm>
              <a:off x="23509" y="2446903"/>
              <a:ext cx="759519" cy="584139"/>
            </a:xfrm>
            <a:custGeom>
              <a:avLst/>
              <a:gdLst/>
              <a:ahLst/>
              <a:cxnLst/>
              <a:rect l="l" t="t" r="r" b="b"/>
              <a:pathLst>
                <a:path w="759519" h="584139">
                  <a:moveTo>
                    <a:pt x="0" y="0"/>
                  </a:moveTo>
                  <a:lnTo>
                    <a:pt x="759519" y="0"/>
                  </a:lnTo>
                  <a:lnTo>
                    <a:pt x="759519" y="584139"/>
                  </a:lnTo>
                  <a:lnTo>
                    <a:pt x="0" y="5841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1221115" y="1233508"/>
              <a:ext cx="5993189" cy="113227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59"/>
                </a:lnSpc>
              </a:pPr>
              <a:r>
                <a:rPr lang="en-US" sz="2400" dirty="0">
                  <a:solidFill>
                    <a:srgbClr val="FFFFFF">
                      <a:alpha val="64706"/>
                    </a:srgbClr>
                  </a:solidFill>
                  <a:latin typeface="Poppins"/>
                </a:rPr>
                <a:t>www.maginvestimentos.com.br</a:t>
              </a: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1221115" y="2392928"/>
              <a:ext cx="5993189" cy="5509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59"/>
                </a:lnSpc>
              </a:pPr>
              <a:r>
                <a:rPr lang="en-US" sz="2400" dirty="0">
                  <a:solidFill>
                    <a:srgbClr val="FFFFFF">
                      <a:alpha val="64706"/>
                    </a:srgbClr>
                  </a:solidFill>
                  <a:latin typeface="Poppins"/>
                </a:rPr>
                <a:t>rpps@mag.com.br</a:t>
              </a: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1221115" y="3609741"/>
              <a:ext cx="4081103" cy="5509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359"/>
                </a:lnSpc>
              </a:pPr>
              <a:r>
                <a:rPr lang="en-US" sz="2400" dirty="0">
                  <a:solidFill>
                    <a:srgbClr val="FFFFFF">
                      <a:alpha val="64706"/>
                    </a:srgbClr>
                  </a:solidFill>
                  <a:latin typeface="Poppins"/>
                </a:rPr>
                <a:t>(11) 2764-3535</a:t>
              </a:r>
            </a:p>
          </p:txBody>
        </p:sp>
      </p:grpSp>
      <p:sp>
        <p:nvSpPr>
          <p:cNvPr id="11" name="Freeform 11"/>
          <p:cNvSpPr/>
          <p:nvPr/>
        </p:nvSpPr>
        <p:spPr>
          <a:xfrm>
            <a:off x="10827005" y="5581920"/>
            <a:ext cx="9682760" cy="9682760"/>
          </a:xfrm>
          <a:custGeom>
            <a:avLst/>
            <a:gdLst/>
            <a:ahLst/>
            <a:cxnLst/>
            <a:rect l="l" t="t" r="r" b="b"/>
            <a:pathLst>
              <a:path w="9682760" h="9682760">
                <a:moveTo>
                  <a:pt x="0" y="0"/>
                </a:moveTo>
                <a:lnTo>
                  <a:pt x="9682759" y="0"/>
                </a:lnTo>
                <a:lnTo>
                  <a:pt x="9682759" y="9682760"/>
                </a:lnTo>
                <a:lnTo>
                  <a:pt x="0" y="968276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alphaModFix amt="25000"/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2" name="Freeform 12"/>
          <p:cNvSpPr/>
          <p:nvPr/>
        </p:nvSpPr>
        <p:spPr>
          <a:xfrm>
            <a:off x="1028700" y="-1352220"/>
            <a:ext cx="3537731" cy="3537731"/>
          </a:xfrm>
          <a:custGeom>
            <a:avLst/>
            <a:gdLst/>
            <a:ahLst/>
            <a:cxnLst/>
            <a:rect l="l" t="t" r="r" b="b"/>
            <a:pathLst>
              <a:path w="3537731" h="3537731">
                <a:moveTo>
                  <a:pt x="0" y="0"/>
                </a:moveTo>
                <a:lnTo>
                  <a:pt x="3537731" y="0"/>
                </a:lnTo>
                <a:lnTo>
                  <a:pt x="3537731" y="3537731"/>
                </a:lnTo>
                <a:lnTo>
                  <a:pt x="0" y="353773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alphaModFix amt="25000"/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3" name="TextBox 13"/>
          <p:cNvSpPr txBox="1"/>
          <p:nvPr/>
        </p:nvSpPr>
        <p:spPr>
          <a:xfrm>
            <a:off x="1983505" y="3808730"/>
            <a:ext cx="7363963" cy="13017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0120"/>
              </a:lnSpc>
            </a:pPr>
            <a:r>
              <a:rPr lang="en-US" sz="9200" spc="-230" dirty="0" err="1">
                <a:solidFill>
                  <a:srgbClr val="FFFFFF"/>
                </a:solidFill>
                <a:latin typeface="Poppins Ultra-Bold"/>
              </a:rPr>
              <a:t>Obrigado</a:t>
            </a:r>
            <a:r>
              <a:rPr lang="en-US" sz="9200" spc="-230" dirty="0">
                <a:solidFill>
                  <a:srgbClr val="89FFDB"/>
                </a:solidFill>
                <a:latin typeface="Poppins Ultra-Bold"/>
              </a:rPr>
              <a:t>.</a:t>
            </a:r>
          </a:p>
        </p:txBody>
      </p:sp>
      <p:grpSp>
        <p:nvGrpSpPr>
          <p:cNvPr id="14" name="Group 14"/>
          <p:cNvGrpSpPr/>
          <p:nvPr/>
        </p:nvGrpSpPr>
        <p:grpSpPr>
          <a:xfrm>
            <a:off x="10464918" y="-2019300"/>
            <a:ext cx="6794146" cy="9030189"/>
            <a:chOff x="-20277" y="-38100"/>
            <a:chExt cx="1885262" cy="2505727"/>
          </a:xfrm>
        </p:grpSpPr>
        <p:sp>
          <p:nvSpPr>
            <p:cNvPr id="15" name="Freeform 15"/>
            <p:cNvSpPr/>
            <p:nvPr/>
          </p:nvSpPr>
          <p:spPr>
            <a:xfrm>
              <a:off x="-20277" y="1196208"/>
              <a:ext cx="1885262" cy="1271419"/>
            </a:xfrm>
            <a:custGeom>
              <a:avLst/>
              <a:gdLst/>
              <a:ahLst/>
              <a:cxnLst/>
              <a:rect l="l" t="t" r="r" b="b"/>
              <a:pathLst>
                <a:path w="1600108" h="1271419">
                  <a:moveTo>
                    <a:pt x="68471" y="0"/>
                  </a:moveTo>
                  <a:lnTo>
                    <a:pt x="1531637" y="0"/>
                  </a:lnTo>
                  <a:cubicBezTo>
                    <a:pt x="1549796" y="0"/>
                    <a:pt x="1567212" y="7214"/>
                    <a:pt x="1580053" y="20055"/>
                  </a:cubicBezTo>
                  <a:cubicBezTo>
                    <a:pt x="1592894" y="32895"/>
                    <a:pt x="1600108" y="50311"/>
                    <a:pt x="1600108" y="68471"/>
                  </a:cubicBezTo>
                  <a:lnTo>
                    <a:pt x="1600108" y="1202948"/>
                  </a:lnTo>
                  <a:cubicBezTo>
                    <a:pt x="1600108" y="1221107"/>
                    <a:pt x="1592894" y="1238523"/>
                    <a:pt x="1580053" y="1251364"/>
                  </a:cubicBezTo>
                  <a:cubicBezTo>
                    <a:pt x="1567212" y="1264205"/>
                    <a:pt x="1549796" y="1271419"/>
                    <a:pt x="1531637" y="1271419"/>
                  </a:cubicBezTo>
                  <a:lnTo>
                    <a:pt x="68471" y="1271419"/>
                  </a:lnTo>
                  <a:cubicBezTo>
                    <a:pt x="50311" y="1271419"/>
                    <a:pt x="32895" y="1264205"/>
                    <a:pt x="20055" y="1251364"/>
                  </a:cubicBezTo>
                  <a:cubicBezTo>
                    <a:pt x="7214" y="1238523"/>
                    <a:pt x="0" y="1221107"/>
                    <a:pt x="0" y="1202948"/>
                  </a:cubicBezTo>
                  <a:lnTo>
                    <a:pt x="0" y="68471"/>
                  </a:lnTo>
                  <a:cubicBezTo>
                    <a:pt x="0" y="50311"/>
                    <a:pt x="7214" y="32895"/>
                    <a:pt x="20055" y="20055"/>
                  </a:cubicBezTo>
                  <a:cubicBezTo>
                    <a:pt x="32895" y="7214"/>
                    <a:pt x="50311" y="0"/>
                    <a:pt x="68471" y="0"/>
                  </a:cubicBezTo>
                  <a:close/>
                </a:path>
              </a:pathLst>
            </a:custGeom>
            <a:solidFill>
              <a:srgbClr val="89FFDB">
                <a:alpha val="6667"/>
              </a:srgbClr>
            </a:solidFill>
          </p:spPr>
          <p:txBody>
            <a:bodyPr/>
            <a:lstStyle/>
            <a:p>
              <a:endParaRPr lang="pt-BR" dirty="0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38100"/>
              <a:ext cx="1600108" cy="130951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1028700" y="9330033"/>
            <a:ext cx="1947019" cy="231158"/>
            <a:chOff x="0" y="0"/>
            <a:chExt cx="2648467" cy="314437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2648467" cy="314436"/>
            </a:xfrm>
            <a:custGeom>
              <a:avLst/>
              <a:gdLst/>
              <a:ahLst/>
              <a:cxnLst/>
              <a:rect l="l" t="t" r="r" b="b"/>
              <a:pathLst>
                <a:path w="2648467" h="314436">
                  <a:moveTo>
                    <a:pt x="0" y="0"/>
                  </a:moveTo>
                  <a:lnTo>
                    <a:pt x="2648467" y="0"/>
                  </a:lnTo>
                  <a:lnTo>
                    <a:pt x="2648467" y="314436"/>
                  </a:lnTo>
                  <a:lnTo>
                    <a:pt x="0" y="314436"/>
                  </a:lnTo>
                  <a:close/>
                </a:path>
              </a:pathLst>
            </a:custGeom>
            <a:solidFill>
              <a:srgbClr val="0EFEC1">
                <a:alpha val="25882"/>
              </a:srgbClr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1040250" y="9308041"/>
            <a:ext cx="1923919" cy="2345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0"/>
              </a:lnSpc>
            </a:pPr>
            <a:r>
              <a:rPr lang="en-US" sz="657" spc="-13">
                <a:solidFill>
                  <a:srgbClr val="050A30">
                    <a:alpha val="25882"/>
                  </a:srgbClr>
                </a:solidFill>
                <a:latin typeface="Arial"/>
              </a:rPr>
              <a:t>PERSPECTIVAS DOS INVESTIMENTOS E OS IMPACTOS DAS ELEIÇÕES MUNICIPAIS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552089" y="9542141"/>
            <a:ext cx="900241" cy="10518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01"/>
              </a:lnSpc>
            </a:pPr>
            <a:r>
              <a:rPr lang="en-US" sz="572">
                <a:solidFill>
                  <a:srgbClr val="FFFFFF">
                    <a:alpha val="25882"/>
                  </a:srgbClr>
                </a:solidFill>
                <a:latin typeface="Arial"/>
              </a:rPr>
              <a:t>Penedo/Itatiaia- RJ</a:t>
            </a:r>
          </a:p>
        </p:txBody>
      </p:sp>
      <p:sp>
        <p:nvSpPr>
          <p:cNvPr id="21" name="Freeform 21"/>
          <p:cNvSpPr/>
          <p:nvPr/>
        </p:nvSpPr>
        <p:spPr>
          <a:xfrm>
            <a:off x="2310318" y="8097520"/>
            <a:ext cx="605089" cy="562445"/>
          </a:xfrm>
          <a:custGeom>
            <a:avLst/>
            <a:gdLst/>
            <a:ahLst/>
            <a:cxnLst/>
            <a:rect l="l" t="t" r="r" b="b"/>
            <a:pathLst>
              <a:path w="605089" h="562445">
                <a:moveTo>
                  <a:pt x="0" y="0"/>
                </a:moveTo>
                <a:lnTo>
                  <a:pt x="605090" y="0"/>
                </a:lnTo>
                <a:lnTo>
                  <a:pt x="605090" y="562445"/>
                </a:lnTo>
                <a:lnTo>
                  <a:pt x="0" y="56244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alphaModFix amt="26000"/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r="-185" b="-7781"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22" name="TextBox 22"/>
          <p:cNvSpPr txBox="1"/>
          <p:nvPr/>
        </p:nvSpPr>
        <p:spPr>
          <a:xfrm>
            <a:off x="1028700" y="8284729"/>
            <a:ext cx="1947019" cy="438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12"/>
              </a:lnSpc>
            </a:pPr>
            <a:r>
              <a:rPr lang="en-US" sz="2509">
                <a:solidFill>
                  <a:srgbClr val="0EFEC1">
                    <a:alpha val="25882"/>
                  </a:srgbClr>
                </a:solidFill>
                <a:latin typeface="Open Sans Extra Bold"/>
              </a:rPr>
              <a:t>SEMINÁ</a:t>
            </a:r>
            <a:r>
              <a:rPr lang="en-US" sz="2509">
                <a:solidFill>
                  <a:srgbClr val="FFFFFF">
                    <a:alpha val="25882"/>
                  </a:srgbClr>
                </a:solidFill>
                <a:latin typeface="Open Sans Extra Bold"/>
              </a:rPr>
              <a:t>R  O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1028700" y="8621865"/>
            <a:ext cx="1947019" cy="3315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97"/>
              </a:lnSpc>
            </a:pPr>
            <a:r>
              <a:rPr lang="en-US" sz="1926">
                <a:solidFill>
                  <a:srgbClr val="0EFEC1">
                    <a:alpha val="25882"/>
                  </a:srgbClr>
                </a:solidFill>
                <a:latin typeface="Open Sans"/>
              </a:rPr>
              <a:t>INVESTIMENTOS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1028700" y="8896275"/>
            <a:ext cx="1947019" cy="4403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23"/>
              </a:lnSpc>
            </a:pPr>
            <a:r>
              <a:rPr lang="en-US" sz="2516">
                <a:solidFill>
                  <a:srgbClr val="FFFFFF">
                    <a:alpha val="25882"/>
                  </a:srgbClr>
                </a:solidFill>
                <a:latin typeface="League Spartan"/>
              </a:rPr>
              <a:t>AEPREMERJ</a:t>
            </a:r>
          </a:p>
        </p:txBody>
      </p:sp>
      <p:sp>
        <p:nvSpPr>
          <p:cNvPr id="25" name="Freeform 25"/>
          <p:cNvSpPr/>
          <p:nvPr/>
        </p:nvSpPr>
        <p:spPr>
          <a:xfrm>
            <a:off x="3148049" y="8258148"/>
            <a:ext cx="1942565" cy="1390553"/>
          </a:xfrm>
          <a:custGeom>
            <a:avLst/>
            <a:gdLst/>
            <a:ahLst/>
            <a:cxnLst/>
            <a:rect l="l" t="t" r="r" b="b"/>
            <a:pathLst>
              <a:path w="1942565" h="1390553">
                <a:moveTo>
                  <a:pt x="0" y="0"/>
                </a:moveTo>
                <a:lnTo>
                  <a:pt x="1942565" y="0"/>
                </a:lnTo>
                <a:lnTo>
                  <a:pt x="1942565" y="1390553"/>
                </a:lnTo>
                <a:lnTo>
                  <a:pt x="0" y="1390553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alphaModFix amt="31000"/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298</Words>
  <Application>Microsoft Office PowerPoint</Application>
  <PresentationFormat>Personalizar</PresentationFormat>
  <Paragraphs>102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7" baseType="lpstr">
      <vt:lpstr>Calibri</vt:lpstr>
      <vt:lpstr>Open Sans Extra Bold</vt:lpstr>
      <vt:lpstr>Open Sans</vt:lpstr>
      <vt:lpstr>League Spartan</vt:lpstr>
      <vt:lpstr>Arial</vt:lpstr>
      <vt:lpstr>Poppins</vt:lpstr>
      <vt:lpstr>Poppins Ultra-Bold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Apresentação Palestrante</dc:title>
  <dc:creator>Rogerio Afonso Almeida</dc:creator>
  <cp:lastModifiedBy>Gabriela Koller Ferreira Pinto</cp:lastModifiedBy>
  <cp:revision>35</cp:revision>
  <dcterms:created xsi:type="dcterms:W3CDTF">2006-08-16T00:00:00Z</dcterms:created>
  <dcterms:modified xsi:type="dcterms:W3CDTF">2024-04-03T20:14:59Z</dcterms:modified>
  <dc:identifier>DAF_blFRh-U</dc:identifier>
</cp:coreProperties>
</file>