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League Spartan" panose="020B0604020202020204" charset="0"/>
      <p:regular r:id="rId24"/>
    </p:embeddedFont>
    <p:embeddedFont>
      <p:font typeface="Open Sans" panose="020B0606030504020204" pitchFamily="34" charset="0"/>
      <p:regular r:id="rId25"/>
    </p:embeddedFont>
    <p:embeddedFont>
      <p:font typeface="Open Sans Extra Bold" panose="020B0604020202020204" charset="0"/>
      <p:regular r:id="rId26"/>
    </p:embeddedFont>
    <p:embeddedFont>
      <p:font typeface="Poppins" panose="00000500000000000000" pitchFamily="2" charset="0"/>
      <p:regular r:id="rId27"/>
    </p:embeddedFont>
    <p:embeddedFont>
      <p:font typeface="Poppins Bold" panose="00000800000000000000" charset="0"/>
      <p:regular r:id="rId28"/>
    </p:embeddedFont>
    <p:embeddedFont>
      <p:font typeface="Poppins Medium" panose="020B0502040204020203" pitchFamily="2" charset="0"/>
      <p:regular r:id="rId29"/>
    </p:embeddedFont>
    <p:embeddedFont>
      <p:font typeface="Poppins Semi-Bold" panose="020B0604020202020204" charset="0"/>
      <p:regular r:id="rId30"/>
    </p:embeddedFont>
    <p:embeddedFont>
      <p:font typeface="Poppins Ultra-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9189279" y="-2673773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1876392" y="7419764"/>
            <a:ext cx="1823236" cy="960487"/>
            <a:chOff x="0" y="0"/>
            <a:chExt cx="2430981" cy="128065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30981" cy="1280650"/>
              <a:chOff x="0" y="0"/>
              <a:chExt cx="480194" cy="2529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0194" cy="252968"/>
              </a:xfrm>
              <a:custGeom>
                <a:avLst/>
                <a:gdLst/>
                <a:ahLst/>
                <a:cxnLst/>
                <a:rect l="l" t="t" r="r" b="b"/>
                <a:pathLst>
                  <a:path w="480194" h="252968">
                    <a:moveTo>
                      <a:pt x="126484" y="0"/>
                    </a:moveTo>
                    <a:lnTo>
                      <a:pt x="353710" y="0"/>
                    </a:lnTo>
                    <a:cubicBezTo>
                      <a:pt x="387256" y="0"/>
                      <a:pt x="419427" y="13326"/>
                      <a:pt x="443148" y="37046"/>
                    </a:cubicBezTo>
                    <a:cubicBezTo>
                      <a:pt x="466868" y="60767"/>
                      <a:pt x="480194" y="92938"/>
                      <a:pt x="480194" y="126484"/>
                    </a:cubicBezTo>
                    <a:lnTo>
                      <a:pt x="480194" y="126484"/>
                    </a:lnTo>
                    <a:cubicBezTo>
                      <a:pt x="480194" y="160030"/>
                      <a:pt x="466868" y="192201"/>
                      <a:pt x="443148" y="215922"/>
                    </a:cubicBezTo>
                    <a:cubicBezTo>
                      <a:pt x="419427" y="239642"/>
                      <a:pt x="387256" y="252968"/>
                      <a:pt x="353710" y="252968"/>
                    </a:cubicBezTo>
                    <a:lnTo>
                      <a:pt x="126484" y="252968"/>
                    </a:lnTo>
                    <a:cubicBezTo>
                      <a:pt x="92938" y="252968"/>
                      <a:pt x="60767" y="239642"/>
                      <a:pt x="37046" y="215922"/>
                    </a:cubicBezTo>
                    <a:cubicBezTo>
                      <a:pt x="13326" y="192201"/>
                      <a:pt x="0" y="160030"/>
                      <a:pt x="0" y="126484"/>
                    </a:cubicBezTo>
                    <a:lnTo>
                      <a:pt x="0" y="126484"/>
                    </a:lnTo>
                    <a:cubicBezTo>
                      <a:pt x="0" y="92938"/>
                      <a:pt x="13326" y="60767"/>
                      <a:pt x="37046" y="37046"/>
                    </a:cubicBezTo>
                    <a:cubicBezTo>
                      <a:pt x="60767" y="13326"/>
                      <a:pt x="92938" y="0"/>
                      <a:pt x="1264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80194" cy="2910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550346" y="344886"/>
              <a:ext cx="1315720" cy="590878"/>
            </a:xfrm>
            <a:custGeom>
              <a:avLst/>
              <a:gdLst/>
              <a:ahLst/>
              <a:cxnLst/>
              <a:rect l="l" t="t" r="r" b="b"/>
              <a:pathLst>
                <a:path w="1315720" h="590878">
                  <a:moveTo>
                    <a:pt x="0" y="0"/>
                  </a:moveTo>
                  <a:lnTo>
                    <a:pt x="1315719" y="0"/>
                  </a:lnTo>
                  <a:lnTo>
                    <a:pt x="1315719" y="590878"/>
                  </a:lnTo>
                  <a:lnTo>
                    <a:pt x="0" y="590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73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028700" y="3335777"/>
            <a:ext cx="7909488" cy="1915854"/>
          </a:xfrm>
          <a:custGeom>
            <a:avLst/>
            <a:gdLst/>
            <a:ahLst/>
            <a:cxnLst/>
            <a:rect l="l" t="t" r="r" b="b"/>
            <a:pathLst>
              <a:path w="7909488" h="1915854">
                <a:moveTo>
                  <a:pt x="0" y="0"/>
                </a:moveTo>
                <a:lnTo>
                  <a:pt x="7909488" y="0"/>
                </a:lnTo>
                <a:lnTo>
                  <a:pt x="7909488" y="1915854"/>
                </a:lnTo>
                <a:lnTo>
                  <a:pt x="0" y="19158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151981" y="6786340"/>
            <a:ext cx="4515644" cy="989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5819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66915" y="3057921"/>
            <a:ext cx="6928415" cy="6063538"/>
          </a:xfrm>
          <a:custGeom>
            <a:avLst/>
            <a:gdLst/>
            <a:ahLst/>
            <a:cxnLst/>
            <a:rect l="l" t="t" r="r" b="b"/>
            <a:pathLst>
              <a:path w="6928415" h="6063538">
                <a:moveTo>
                  <a:pt x="0" y="0"/>
                </a:moveTo>
                <a:lnTo>
                  <a:pt x="6928415" y="0"/>
                </a:lnTo>
                <a:lnTo>
                  <a:pt x="6928415" y="6063538"/>
                </a:lnTo>
                <a:lnTo>
                  <a:pt x="0" y="60635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1028700"/>
            <a:ext cx="15676430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Investindo em Small Caps</a:t>
            </a:r>
            <a:r>
              <a:rPr lang="en-US" sz="9200" spc="-23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916262" y="4264523"/>
            <a:ext cx="5376221" cy="1509266"/>
            <a:chOff x="0" y="0"/>
            <a:chExt cx="1376193" cy="3863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6193" cy="386339"/>
            </a:xfrm>
            <a:custGeom>
              <a:avLst/>
              <a:gdLst/>
              <a:ahLst/>
              <a:cxnLst/>
              <a:rect l="l" t="t" r="r" b="b"/>
              <a:pathLst>
                <a:path w="1376193" h="386339">
                  <a:moveTo>
                    <a:pt x="73442" y="0"/>
                  </a:moveTo>
                  <a:lnTo>
                    <a:pt x="1302752" y="0"/>
                  </a:lnTo>
                  <a:cubicBezTo>
                    <a:pt x="1322230" y="0"/>
                    <a:pt x="1340910" y="7738"/>
                    <a:pt x="1354683" y="21511"/>
                  </a:cubicBezTo>
                  <a:cubicBezTo>
                    <a:pt x="1368456" y="35283"/>
                    <a:pt x="1376193" y="53964"/>
                    <a:pt x="1376193" y="73442"/>
                  </a:cubicBezTo>
                  <a:lnTo>
                    <a:pt x="1376193" y="312897"/>
                  </a:lnTo>
                  <a:cubicBezTo>
                    <a:pt x="1376193" y="332375"/>
                    <a:pt x="1368456" y="351055"/>
                    <a:pt x="1354683" y="364828"/>
                  </a:cubicBezTo>
                  <a:cubicBezTo>
                    <a:pt x="1340910" y="378601"/>
                    <a:pt x="1322230" y="386339"/>
                    <a:pt x="1302752" y="386339"/>
                  </a:cubicBezTo>
                  <a:lnTo>
                    <a:pt x="73442" y="386339"/>
                  </a:lnTo>
                  <a:cubicBezTo>
                    <a:pt x="53964" y="386339"/>
                    <a:pt x="35283" y="378601"/>
                    <a:pt x="21511" y="364828"/>
                  </a:cubicBezTo>
                  <a:cubicBezTo>
                    <a:pt x="7738" y="351055"/>
                    <a:pt x="0" y="332375"/>
                    <a:pt x="0" y="312897"/>
                  </a:cubicBezTo>
                  <a:lnTo>
                    <a:pt x="0" y="73442"/>
                  </a:lnTo>
                  <a:cubicBezTo>
                    <a:pt x="0" y="53964"/>
                    <a:pt x="7738" y="35283"/>
                    <a:pt x="21511" y="21511"/>
                  </a:cubicBezTo>
                  <a:cubicBezTo>
                    <a:pt x="35283" y="7738"/>
                    <a:pt x="53964" y="0"/>
                    <a:pt x="734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89FFDB">
                  <a:alpha val="24706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376193" cy="424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851565" y="4860378"/>
            <a:ext cx="5440919" cy="42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-70">
                <a:solidFill>
                  <a:srgbClr val="FFFFFF"/>
                </a:solidFill>
                <a:latin typeface="Poppins Medium"/>
              </a:rPr>
              <a:t>Valor de Mercado &gt; $ 40 bi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916262" y="5988627"/>
            <a:ext cx="5440919" cy="1509266"/>
            <a:chOff x="0" y="0"/>
            <a:chExt cx="1392754" cy="38633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92754" cy="386339"/>
            </a:xfrm>
            <a:custGeom>
              <a:avLst/>
              <a:gdLst/>
              <a:ahLst/>
              <a:cxnLst/>
              <a:rect l="l" t="t" r="r" b="b"/>
              <a:pathLst>
                <a:path w="1392754" h="386339">
                  <a:moveTo>
                    <a:pt x="72568" y="0"/>
                  </a:moveTo>
                  <a:lnTo>
                    <a:pt x="1320186" y="0"/>
                  </a:lnTo>
                  <a:cubicBezTo>
                    <a:pt x="1360264" y="0"/>
                    <a:pt x="1392754" y="32490"/>
                    <a:pt x="1392754" y="72568"/>
                  </a:cubicBezTo>
                  <a:lnTo>
                    <a:pt x="1392754" y="313770"/>
                  </a:lnTo>
                  <a:cubicBezTo>
                    <a:pt x="1392754" y="353849"/>
                    <a:pt x="1360264" y="386339"/>
                    <a:pt x="1320186" y="386339"/>
                  </a:cubicBezTo>
                  <a:lnTo>
                    <a:pt x="72568" y="386339"/>
                  </a:lnTo>
                  <a:cubicBezTo>
                    <a:pt x="32490" y="386339"/>
                    <a:pt x="0" y="353849"/>
                    <a:pt x="0" y="313770"/>
                  </a:cubicBezTo>
                  <a:lnTo>
                    <a:pt x="0" y="72568"/>
                  </a:lnTo>
                  <a:cubicBezTo>
                    <a:pt x="0" y="32490"/>
                    <a:pt x="32490" y="0"/>
                    <a:pt x="725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89FFDB">
                  <a:alpha val="24706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92754" cy="424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16262" y="6584481"/>
            <a:ext cx="5376221" cy="42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-70">
                <a:solidFill>
                  <a:srgbClr val="FFFFFF"/>
                </a:solidFill>
                <a:latin typeface="Poppins Medium"/>
              </a:rPr>
              <a:t>Valor de Mercado &gt; $ 5 bi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916262" y="7716968"/>
            <a:ext cx="5505616" cy="1509266"/>
            <a:chOff x="0" y="0"/>
            <a:chExt cx="1409315" cy="38633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09315" cy="386339"/>
            </a:xfrm>
            <a:custGeom>
              <a:avLst/>
              <a:gdLst/>
              <a:ahLst/>
              <a:cxnLst/>
              <a:rect l="l" t="t" r="r" b="b"/>
              <a:pathLst>
                <a:path w="1409315" h="386339">
                  <a:moveTo>
                    <a:pt x="71715" y="0"/>
                  </a:moveTo>
                  <a:lnTo>
                    <a:pt x="1337600" y="0"/>
                  </a:lnTo>
                  <a:cubicBezTo>
                    <a:pt x="1377207" y="0"/>
                    <a:pt x="1409315" y="32108"/>
                    <a:pt x="1409315" y="71715"/>
                  </a:cubicBezTo>
                  <a:lnTo>
                    <a:pt x="1409315" y="314623"/>
                  </a:lnTo>
                  <a:cubicBezTo>
                    <a:pt x="1409315" y="333643"/>
                    <a:pt x="1401760" y="351884"/>
                    <a:pt x="1388310" y="365334"/>
                  </a:cubicBezTo>
                  <a:cubicBezTo>
                    <a:pt x="1374861" y="378783"/>
                    <a:pt x="1356620" y="386339"/>
                    <a:pt x="1337600" y="386339"/>
                  </a:cubicBezTo>
                  <a:lnTo>
                    <a:pt x="71715" y="386339"/>
                  </a:lnTo>
                  <a:cubicBezTo>
                    <a:pt x="52695" y="386339"/>
                    <a:pt x="34454" y="378783"/>
                    <a:pt x="21005" y="365334"/>
                  </a:cubicBezTo>
                  <a:cubicBezTo>
                    <a:pt x="7556" y="351884"/>
                    <a:pt x="0" y="333643"/>
                    <a:pt x="0" y="314623"/>
                  </a:cubicBezTo>
                  <a:lnTo>
                    <a:pt x="0" y="71715"/>
                  </a:lnTo>
                  <a:cubicBezTo>
                    <a:pt x="0" y="52695"/>
                    <a:pt x="7556" y="34454"/>
                    <a:pt x="21005" y="21005"/>
                  </a:cubicBezTo>
                  <a:cubicBezTo>
                    <a:pt x="34454" y="7556"/>
                    <a:pt x="52695" y="0"/>
                    <a:pt x="71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89FFDB">
                  <a:alpha val="24706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409315" cy="424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980959" y="8312822"/>
            <a:ext cx="5376221" cy="42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-70">
                <a:solidFill>
                  <a:srgbClr val="FFFFFF"/>
                </a:solidFill>
                <a:latin typeface="Poppins Medium"/>
              </a:rPr>
              <a:t>Total de Empresas Listadas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411621"/>
            <a:ext cx="16230600" cy="5846679"/>
          </a:xfrm>
          <a:custGeom>
            <a:avLst/>
            <a:gdLst/>
            <a:ahLst/>
            <a:cxnLst/>
            <a:rect l="l" t="t" r="r" b="b"/>
            <a:pathLst>
              <a:path w="16230600" h="5846679">
                <a:moveTo>
                  <a:pt x="0" y="0"/>
                </a:moveTo>
                <a:lnTo>
                  <a:pt x="16230600" y="0"/>
                </a:lnTo>
                <a:lnTo>
                  <a:pt x="16230600" y="5846679"/>
                </a:lnTo>
                <a:lnTo>
                  <a:pt x="0" y="5846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75" r="-1544" b="-2520"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2669889" y="2899738"/>
          <a:ext cx="7029017" cy="2447925"/>
        </p:xfrm>
        <a:graphic>
          <a:graphicData uri="http://schemas.openxmlformats.org/drawingml/2006/table">
            <a:tbl>
              <a:tblPr/>
              <a:tblGrid>
                <a:gridCol w="114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107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"/>
                        </a:rPr>
                        <a:t>Retorno Acumulado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"/>
                        </a:rPr>
                        <a:t>Volatilidade Anualizada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"/>
                        </a:rPr>
                        <a:t>Índice de Sharpe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 Bold"/>
                        </a:rPr>
                        <a:t>SMLL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 Bold"/>
                        </a:rPr>
                        <a:t>369,19%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 Bold"/>
                        </a:rPr>
                        <a:t>23,64%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 Bold"/>
                        </a:rPr>
                        <a:t>15,620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"/>
                        </a:rPr>
                        <a:t>IBOV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"/>
                        </a:rPr>
                        <a:t>213,03%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"/>
                        </a:rPr>
                        <a:t>24,24%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"/>
                        </a:rPr>
                        <a:t>8,789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1028700" y="1028700"/>
            <a:ext cx="15676430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Investindo em Small Caps</a:t>
            </a:r>
            <a:r>
              <a:rPr lang="en-US" sz="9200" spc="-23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091219"/>
            <a:ext cx="15676430" cy="6167081"/>
          </a:xfrm>
          <a:custGeom>
            <a:avLst/>
            <a:gdLst/>
            <a:ahLst/>
            <a:cxnLst/>
            <a:rect l="l" t="t" r="r" b="b"/>
            <a:pathLst>
              <a:path w="15676430" h="6167081">
                <a:moveTo>
                  <a:pt x="0" y="0"/>
                </a:moveTo>
                <a:lnTo>
                  <a:pt x="15676430" y="0"/>
                </a:lnTo>
                <a:lnTo>
                  <a:pt x="15676430" y="6167081"/>
                </a:lnTo>
                <a:lnTo>
                  <a:pt x="0" y="61670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1028700"/>
            <a:ext cx="15676430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Complemento a Carteira</a:t>
            </a:r>
            <a:r>
              <a:rPr lang="en-US" sz="9200" spc="-23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2669889" y="2899738"/>
          <a:ext cx="7029017" cy="2447925"/>
        </p:xfrm>
        <a:graphic>
          <a:graphicData uri="http://schemas.openxmlformats.org/drawingml/2006/table">
            <a:tbl>
              <a:tblPr/>
              <a:tblGrid>
                <a:gridCol w="1227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107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"/>
                        </a:rPr>
                        <a:t>Retorno Acumulado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"/>
                        </a:rPr>
                        <a:t>Volatilidade Anualizada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"/>
                        </a:rPr>
                        <a:t>Índice de Sharpe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"/>
                        </a:rPr>
                        <a:t>50/50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"/>
                        </a:rPr>
                        <a:t>384,33%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"/>
                        </a:rPr>
                        <a:t>10,41%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"/>
                        </a:rPr>
                        <a:t>36,919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 Bold"/>
                        </a:rPr>
                        <a:t>25/25/50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 Bold"/>
                        </a:rPr>
                        <a:t>426,96%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 Bold"/>
                        </a:rPr>
                        <a:t>9,92%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ppins Bold"/>
                        </a:rPr>
                        <a:t>43,025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902997"/>
            <a:ext cx="16230600" cy="6355303"/>
          </a:xfrm>
          <a:custGeom>
            <a:avLst/>
            <a:gdLst/>
            <a:ahLst/>
            <a:cxnLst/>
            <a:rect l="l" t="t" r="r" b="b"/>
            <a:pathLst>
              <a:path w="16230600" h="6355303">
                <a:moveTo>
                  <a:pt x="0" y="0"/>
                </a:moveTo>
                <a:lnTo>
                  <a:pt x="16230600" y="0"/>
                </a:lnTo>
                <a:lnTo>
                  <a:pt x="16230600" y="6355303"/>
                </a:lnTo>
                <a:lnTo>
                  <a:pt x="0" y="63553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1028700"/>
            <a:ext cx="15676430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Small Caps e Selic</a:t>
            </a:r>
            <a:r>
              <a:rPr lang="en-US" sz="9200" spc="-23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62518" y="3040388"/>
            <a:ext cx="1968233" cy="45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599" spc="-39">
                <a:solidFill>
                  <a:srgbClr val="FFFFFF"/>
                </a:solidFill>
                <a:latin typeface="Poppins"/>
              </a:rPr>
              <a:t>IBOV: +92,1%</a:t>
            </a:r>
          </a:p>
          <a:p>
            <a:pPr algn="ctr">
              <a:lnSpc>
                <a:spcPts val="1759"/>
              </a:lnSpc>
            </a:pPr>
            <a:r>
              <a:rPr lang="en-US" sz="1599" spc="-39">
                <a:solidFill>
                  <a:srgbClr val="FFFFFF"/>
                </a:solidFill>
                <a:latin typeface="Poppins Bold"/>
              </a:rPr>
              <a:t>SMLL: +102,0%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57415" y="3040388"/>
            <a:ext cx="1968233" cy="45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599" spc="-39">
                <a:solidFill>
                  <a:srgbClr val="FFFFFF"/>
                </a:solidFill>
                <a:latin typeface="Poppins"/>
              </a:rPr>
              <a:t>IBOV: +40,1%</a:t>
            </a:r>
          </a:p>
          <a:p>
            <a:pPr algn="ctr">
              <a:lnSpc>
                <a:spcPts val="1759"/>
              </a:lnSpc>
            </a:pPr>
            <a:r>
              <a:rPr lang="en-US" sz="1599" spc="-39">
                <a:solidFill>
                  <a:srgbClr val="FFFFFF"/>
                </a:solidFill>
                <a:latin typeface="Poppins Bold"/>
              </a:rPr>
              <a:t>SMLL: +61,7%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28597" y="3040388"/>
            <a:ext cx="1968233" cy="45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599" spc="-39">
                <a:solidFill>
                  <a:srgbClr val="FFFFFF"/>
                </a:solidFill>
                <a:latin typeface="Poppins"/>
              </a:rPr>
              <a:t>IBOV: +0,6%</a:t>
            </a:r>
          </a:p>
          <a:p>
            <a:pPr algn="ctr">
              <a:lnSpc>
                <a:spcPts val="1759"/>
              </a:lnSpc>
            </a:pPr>
            <a:r>
              <a:rPr lang="en-US" sz="1599" spc="-39">
                <a:solidFill>
                  <a:srgbClr val="FFFFFF"/>
                </a:solidFill>
                <a:latin typeface="Poppins Bold"/>
              </a:rPr>
              <a:t>SMLL: +14,5%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68373" y="3040388"/>
            <a:ext cx="1968233" cy="45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599" spc="-39">
                <a:solidFill>
                  <a:srgbClr val="FFFFFF"/>
                </a:solidFill>
                <a:latin typeface="Poppins"/>
              </a:rPr>
              <a:t>IBOV: +33,1%</a:t>
            </a:r>
          </a:p>
          <a:p>
            <a:pPr algn="ctr">
              <a:lnSpc>
                <a:spcPts val="1759"/>
              </a:lnSpc>
            </a:pPr>
            <a:r>
              <a:rPr lang="en-US" sz="1599" spc="-39">
                <a:solidFill>
                  <a:srgbClr val="FFFFFF"/>
                </a:solidFill>
                <a:latin typeface="Poppins Bold"/>
              </a:rPr>
              <a:t>SMLL: +43,3%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694213" y="3040388"/>
            <a:ext cx="1968233" cy="45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599" spc="-39">
                <a:solidFill>
                  <a:srgbClr val="FFFFFF"/>
                </a:solidFill>
                <a:latin typeface="Poppins"/>
              </a:rPr>
              <a:t>IBOV: +37,7%</a:t>
            </a:r>
          </a:p>
          <a:p>
            <a:pPr algn="ctr">
              <a:lnSpc>
                <a:spcPts val="1759"/>
              </a:lnSpc>
            </a:pPr>
            <a:r>
              <a:rPr lang="en-US" sz="1599" spc="-39">
                <a:solidFill>
                  <a:srgbClr val="FFFFFF"/>
                </a:solidFill>
                <a:latin typeface="Poppins Bold"/>
              </a:rPr>
              <a:t>SMLL: +43,5%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510748" y="3041342"/>
            <a:ext cx="1968233" cy="45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599" spc="-39">
                <a:solidFill>
                  <a:srgbClr val="FFFFFF"/>
                </a:solidFill>
                <a:latin typeface="Poppins"/>
              </a:rPr>
              <a:t>IBOV: +6,2%</a:t>
            </a:r>
          </a:p>
          <a:p>
            <a:pPr algn="ctr">
              <a:lnSpc>
                <a:spcPts val="1759"/>
              </a:lnSpc>
            </a:pPr>
            <a:r>
              <a:rPr lang="en-US" sz="1599" spc="-39">
                <a:solidFill>
                  <a:srgbClr val="FFFFFF"/>
                </a:solidFill>
                <a:latin typeface="Poppins Bold"/>
              </a:rPr>
              <a:t>SMLL: -3,9%</a:t>
            </a:r>
          </a:p>
        </p:txBody>
      </p:sp>
      <p:sp>
        <p:nvSpPr>
          <p:cNvPr id="10" name="AutoShape 10"/>
          <p:cNvSpPr/>
          <p:nvPr/>
        </p:nvSpPr>
        <p:spPr>
          <a:xfrm>
            <a:off x="2646635" y="4009072"/>
            <a:ext cx="19026" cy="113347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11" name="AutoShape 11"/>
          <p:cNvSpPr/>
          <p:nvPr/>
        </p:nvSpPr>
        <p:spPr>
          <a:xfrm>
            <a:off x="4741532" y="3498858"/>
            <a:ext cx="0" cy="1950653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" name="AutoShape 12"/>
          <p:cNvSpPr/>
          <p:nvPr/>
        </p:nvSpPr>
        <p:spPr>
          <a:xfrm>
            <a:off x="7212714" y="3498858"/>
            <a:ext cx="0" cy="1950653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13" name="AutoShape 13"/>
          <p:cNvSpPr/>
          <p:nvPr/>
        </p:nvSpPr>
        <p:spPr>
          <a:xfrm flipH="1">
            <a:off x="11452489" y="3498858"/>
            <a:ext cx="19050" cy="231130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14" name="AutoShape 14"/>
          <p:cNvSpPr/>
          <p:nvPr/>
        </p:nvSpPr>
        <p:spPr>
          <a:xfrm>
            <a:off x="13678330" y="3498858"/>
            <a:ext cx="0" cy="284168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15" name="AutoShape 15"/>
          <p:cNvSpPr/>
          <p:nvPr/>
        </p:nvSpPr>
        <p:spPr>
          <a:xfrm>
            <a:off x="16494865" y="3499812"/>
            <a:ext cx="0" cy="1643688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7687" y="3754451"/>
            <a:ext cx="4311443" cy="1835569"/>
            <a:chOff x="0" y="0"/>
            <a:chExt cx="1103634" cy="4698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3634" cy="469865"/>
            </a:xfrm>
            <a:custGeom>
              <a:avLst/>
              <a:gdLst/>
              <a:ahLst/>
              <a:cxnLst/>
              <a:rect l="l" t="t" r="r" b="b"/>
              <a:pathLst>
                <a:path w="1103634" h="469865">
                  <a:moveTo>
                    <a:pt x="91579" y="0"/>
                  </a:moveTo>
                  <a:lnTo>
                    <a:pt x="1012055" y="0"/>
                  </a:lnTo>
                  <a:cubicBezTo>
                    <a:pt x="1062632" y="0"/>
                    <a:pt x="1103634" y="41001"/>
                    <a:pt x="1103634" y="91579"/>
                  </a:cubicBezTo>
                  <a:lnTo>
                    <a:pt x="1103634" y="378286"/>
                  </a:lnTo>
                  <a:cubicBezTo>
                    <a:pt x="1103634" y="428864"/>
                    <a:pt x="1062632" y="469865"/>
                    <a:pt x="1012055" y="469865"/>
                  </a:cubicBezTo>
                  <a:lnTo>
                    <a:pt x="91579" y="469865"/>
                  </a:lnTo>
                  <a:cubicBezTo>
                    <a:pt x="67291" y="469865"/>
                    <a:pt x="43997" y="460216"/>
                    <a:pt x="26823" y="443042"/>
                  </a:cubicBezTo>
                  <a:cubicBezTo>
                    <a:pt x="9648" y="425868"/>
                    <a:pt x="0" y="402574"/>
                    <a:pt x="0" y="378286"/>
                  </a:cubicBezTo>
                  <a:lnTo>
                    <a:pt x="0" y="91579"/>
                  </a:lnTo>
                  <a:cubicBezTo>
                    <a:pt x="0" y="67291"/>
                    <a:pt x="9648" y="43997"/>
                    <a:pt x="26823" y="26823"/>
                  </a:cubicBezTo>
                  <a:cubicBezTo>
                    <a:pt x="43997" y="9648"/>
                    <a:pt x="67291" y="0"/>
                    <a:pt x="91579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89FFDB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03634" cy="507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12233" y="3754451"/>
            <a:ext cx="4311443" cy="1835569"/>
            <a:chOff x="0" y="0"/>
            <a:chExt cx="1103634" cy="4698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03634" cy="469865"/>
            </a:xfrm>
            <a:custGeom>
              <a:avLst/>
              <a:gdLst/>
              <a:ahLst/>
              <a:cxnLst/>
              <a:rect l="l" t="t" r="r" b="b"/>
              <a:pathLst>
                <a:path w="1103634" h="469865">
                  <a:moveTo>
                    <a:pt x="91579" y="0"/>
                  </a:moveTo>
                  <a:lnTo>
                    <a:pt x="1012055" y="0"/>
                  </a:lnTo>
                  <a:cubicBezTo>
                    <a:pt x="1062632" y="0"/>
                    <a:pt x="1103634" y="41001"/>
                    <a:pt x="1103634" y="91579"/>
                  </a:cubicBezTo>
                  <a:lnTo>
                    <a:pt x="1103634" y="378286"/>
                  </a:lnTo>
                  <a:cubicBezTo>
                    <a:pt x="1103634" y="428864"/>
                    <a:pt x="1062632" y="469865"/>
                    <a:pt x="1012055" y="469865"/>
                  </a:cubicBezTo>
                  <a:lnTo>
                    <a:pt x="91579" y="469865"/>
                  </a:lnTo>
                  <a:cubicBezTo>
                    <a:pt x="67291" y="469865"/>
                    <a:pt x="43997" y="460216"/>
                    <a:pt x="26823" y="443042"/>
                  </a:cubicBezTo>
                  <a:cubicBezTo>
                    <a:pt x="9648" y="425868"/>
                    <a:pt x="0" y="402574"/>
                    <a:pt x="0" y="378286"/>
                  </a:cubicBezTo>
                  <a:lnTo>
                    <a:pt x="0" y="91579"/>
                  </a:lnTo>
                  <a:cubicBezTo>
                    <a:pt x="0" y="67291"/>
                    <a:pt x="9648" y="43997"/>
                    <a:pt x="26823" y="26823"/>
                  </a:cubicBezTo>
                  <a:cubicBezTo>
                    <a:pt x="43997" y="9648"/>
                    <a:pt x="67291" y="0"/>
                    <a:pt x="91579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89FFDB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03634" cy="507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746529" y="3518418"/>
            <a:ext cx="2453758" cy="2445026"/>
          </a:xfrm>
          <a:custGeom>
            <a:avLst/>
            <a:gdLst/>
            <a:ahLst/>
            <a:cxnLst/>
            <a:rect l="l" t="t" r="r" b="b"/>
            <a:pathLst>
              <a:path w="2453758" h="2445026">
                <a:moveTo>
                  <a:pt x="0" y="0"/>
                </a:moveTo>
                <a:lnTo>
                  <a:pt x="2453758" y="0"/>
                </a:lnTo>
                <a:lnTo>
                  <a:pt x="2453758" y="2445026"/>
                </a:lnTo>
                <a:lnTo>
                  <a:pt x="0" y="2445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6712233" y="6475845"/>
            <a:ext cx="4311443" cy="1835569"/>
            <a:chOff x="0" y="0"/>
            <a:chExt cx="1103634" cy="4698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03634" cy="469865"/>
            </a:xfrm>
            <a:custGeom>
              <a:avLst/>
              <a:gdLst/>
              <a:ahLst/>
              <a:cxnLst/>
              <a:rect l="l" t="t" r="r" b="b"/>
              <a:pathLst>
                <a:path w="1103634" h="469865">
                  <a:moveTo>
                    <a:pt x="91579" y="0"/>
                  </a:moveTo>
                  <a:lnTo>
                    <a:pt x="1012055" y="0"/>
                  </a:lnTo>
                  <a:cubicBezTo>
                    <a:pt x="1062632" y="0"/>
                    <a:pt x="1103634" y="41001"/>
                    <a:pt x="1103634" y="91579"/>
                  </a:cubicBezTo>
                  <a:lnTo>
                    <a:pt x="1103634" y="378286"/>
                  </a:lnTo>
                  <a:cubicBezTo>
                    <a:pt x="1103634" y="428864"/>
                    <a:pt x="1062632" y="469865"/>
                    <a:pt x="1012055" y="469865"/>
                  </a:cubicBezTo>
                  <a:lnTo>
                    <a:pt x="91579" y="469865"/>
                  </a:lnTo>
                  <a:cubicBezTo>
                    <a:pt x="67291" y="469865"/>
                    <a:pt x="43997" y="460216"/>
                    <a:pt x="26823" y="443042"/>
                  </a:cubicBezTo>
                  <a:cubicBezTo>
                    <a:pt x="9648" y="425868"/>
                    <a:pt x="0" y="402574"/>
                    <a:pt x="0" y="378286"/>
                  </a:cubicBezTo>
                  <a:lnTo>
                    <a:pt x="0" y="91579"/>
                  </a:lnTo>
                  <a:cubicBezTo>
                    <a:pt x="0" y="67291"/>
                    <a:pt x="9648" y="43997"/>
                    <a:pt x="26823" y="26823"/>
                  </a:cubicBezTo>
                  <a:cubicBezTo>
                    <a:pt x="43997" y="9648"/>
                    <a:pt x="67291" y="0"/>
                    <a:pt x="91579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89FFDB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03634" cy="507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604701" y="3754451"/>
            <a:ext cx="4311443" cy="1835569"/>
            <a:chOff x="0" y="0"/>
            <a:chExt cx="1103634" cy="4698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03634" cy="469865"/>
            </a:xfrm>
            <a:custGeom>
              <a:avLst/>
              <a:gdLst/>
              <a:ahLst/>
              <a:cxnLst/>
              <a:rect l="l" t="t" r="r" b="b"/>
              <a:pathLst>
                <a:path w="1103634" h="469865">
                  <a:moveTo>
                    <a:pt x="91579" y="0"/>
                  </a:moveTo>
                  <a:lnTo>
                    <a:pt x="1012055" y="0"/>
                  </a:lnTo>
                  <a:cubicBezTo>
                    <a:pt x="1062632" y="0"/>
                    <a:pt x="1103634" y="41001"/>
                    <a:pt x="1103634" y="91579"/>
                  </a:cubicBezTo>
                  <a:lnTo>
                    <a:pt x="1103634" y="378286"/>
                  </a:lnTo>
                  <a:cubicBezTo>
                    <a:pt x="1103634" y="428864"/>
                    <a:pt x="1062632" y="469865"/>
                    <a:pt x="1012055" y="469865"/>
                  </a:cubicBezTo>
                  <a:lnTo>
                    <a:pt x="91579" y="469865"/>
                  </a:lnTo>
                  <a:cubicBezTo>
                    <a:pt x="67291" y="469865"/>
                    <a:pt x="43997" y="460216"/>
                    <a:pt x="26823" y="443042"/>
                  </a:cubicBezTo>
                  <a:cubicBezTo>
                    <a:pt x="9648" y="425868"/>
                    <a:pt x="0" y="402574"/>
                    <a:pt x="0" y="378286"/>
                  </a:cubicBezTo>
                  <a:lnTo>
                    <a:pt x="0" y="91579"/>
                  </a:lnTo>
                  <a:cubicBezTo>
                    <a:pt x="0" y="67291"/>
                    <a:pt x="9648" y="43997"/>
                    <a:pt x="26823" y="26823"/>
                  </a:cubicBezTo>
                  <a:cubicBezTo>
                    <a:pt x="43997" y="9648"/>
                    <a:pt x="67291" y="0"/>
                    <a:pt x="91579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89FFDB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03634" cy="507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604701" y="6475845"/>
            <a:ext cx="4311443" cy="1835569"/>
            <a:chOff x="0" y="0"/>
            <a:chExt cx="1103634" cy="4698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03634" cy="469865"/>
            </a:xfrm>
            <a:custGeom>
              <a:avLst/>
              <a:gdLst/>
              <a:ahLst/>
              <a:cxnLst/>
              <a:rect l="l" t="t" r="r" b="b"/>
              <a:pathLst>
                <a:path w="1103634" h="469865">
                  <a:moveTo>
                    <a:pt x="91579" y="0"/>
                  </a:moveTo>
                  <a:lnTo>
                    <a:pt x="1012055" y="0"/>
                  </a:lnTo>
                  <a:cubicBezTo>
                    <a:pt x="1062632" y="0"/>
                    <a:pt x="1103634" y="41001"/>
                    <a:pt x="1103634" y="91579"/>
                  </a:cubicBezTo>
                  <a:lnTo>
                    <a:pt x="1103634" y="378286"/>
                  </a:lnTo>
                  <a:cubicBezTo>
                    <a:pt x="1103634" y="428864"/>
                    <a:pt x="1062632" y="469865"/>
                    <a:pt x="1012055" y="469865"/>
                  </a:cubicBezTo>
                  <a:lnTo>
                    <a:pt x="91579" y="469865"/>
                  </a:lnTo>
                  <a:cubicBezTo>
                    <a:pt x="67291" y="469865"/>
                    <a:pt x="43997" y="460216"/>
                    <a:pt x="26823" y="443042"/>
                  </a:cubicBezTo>
                  <a:cubicBezTo>
                    <a:pt x="9648" y="425868"/>
                    <a:pt x="0" y="402574"/>
                    <a:pt x="0" y="378286"/>
                  </a:cubicBezTo>
                  <a:lnTo>
                    <a:pt x="0" y="91579"/>
                  </a:lnTo>
                  <a:cubicBezTo>
                    <a:pt x="0" y="67291"/>
                    <a:pt x="9648" y="43997"/>
                    <a:pt x="26823" y="26823"/>
                  </a:cubicBezTo>
                  <a:cubicBezTo>
                    <a:pt x="43997" y="9648"/>
                    <a:pt x="67291" y="0"/>
                    <a:pt x="91579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89FFDB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103634" cy="507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817687" y="6615400"/>
            <a:ext cx="4311443" cy="1835569"/>
            <a:chOff x="0" y="0"/>
            <a:chExt cx="1103634" cy="4698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03634" cy="469865"/>
            </a:xfrm>
            <a:custGeom>
              <a:avLst/>
              <a:gdLst/>
              <a:ahLst/>
              <a:cxnLst/>
              <a:rect l="l" t="t" r="r" b="b"/>
              <a:pathLst>
                <a:path w="1103634" h="469865">
                  <a:moveTo>
                    <a:pt x="91579" y="0"/>
                  </a:moveTo>
                  <a:lnTo>
                    <a:pt x="1012055" y="0"/>
                  </a:lnTo>
                  <a:cubicBezTo>
                    <a:pt x="1062632" y="0"/>
                    <a:pt x="1103634" y="41001"/>
                    <a:pt x="1103634" y="91579"/>
                  </a:cubicBezTo>
                  <a:lnTo>
                    <a:pt x="1103634" y="378286"/>
                  </a:lnTo>
                  <a:cubicBezTo>
                    <a:pt x="1103634" y="428864"/>
                    <a:pt x="1062632" y="469865"/>
                    <a:pt x="1012055" y="469865"/>
                  </a:cubicBezTo>
                  <a:lnTo>
                    <a:pt x="91579" y="469865"/>
                  </a:lnTo>
                  <a:cubicBezTo>
                    <a:pt x="67291" y="469865"/>
                    <a:pt x="43997" y="460216"/>
                    <a:pt x="26823" y="443042"/>
                  </a:cubicBezTo>
                  <a:cubicBezTo>
                    <a:pt x="9648" y="425868"/>
                    <a:pt x="0" y="402574"/>
                    <a:pt x="0" y="378286"/>
                  </a:cubicBezTo>
                  <a:lnTo>
                    <a:pt x="0" y="91579"/>
                  </a:lnTo>
                  <a:cubicBezTo>
                    <a:pt x="0" y="67291"/>
                    <a:pt x="9648" y="43997"/>
                    <a:pt x="26823" y="26823"/>
                  </a:cubicBezTo>
                  <a:cubicBezTo>
                    <a:pt x="43997" y="9648"/>
                    <a:pt x="67291" y="0"/>
                    <a:pt x="91579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89FFDB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103634" cy="507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2399118" y="6852281"/>
            <a:ext cx="3148580" cy="1361809"/>
          </a:xfrm>
          <a:custGeom>
            <a:avLst/>
            <a:gdLst/>
            <a:ahLst/>
            <a:cxnLst/>
            <a:rect l="l" t="t" r="r" b="b"/>
            <a:pathLst>
              <a:path w="3148580" h="1361809">
                <a:moveTo>
                  <a:pt x="0" y="0"/>
                </a:moveTo>
                <a:lnTo>
                  <a:pt x="3148580" y="0"/>
                </a:lnTo>
                <a:lnTo>
                  <a:pt x="3148580" y="1361809"/>
                </a:lnTo>
                <a:lnTo>
                  <a:pt x="0" y="13618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>
            <a:off x="7420573" y="3978582"/>
            <a:ext cx="2892684" cy="1561537"/>
          </a:xfrm>
          <a:custGeom>
            <a:avLst/>
            <a:gdLst/>
            <a:ahLst/>
            <a:cxnLst/>
            <a:rect l="l" t="t" r="r" b="b"/>
            <a:pathLst>
              <a:path w="2892684" h="1561537">
                <a:moveTo>
                  <a:pt x="0" y="0"/>
                </a:moveTo>
                <a:lnTo>
                  <a:pt x="2892684" y="0"/>
                </a:lnTo>
                <a:lnTo>
                  <a:pt x="2892684" y="1561537"/>
                </a:lnTo>
                <a:lnTo>
                  <a:pt x="0" y="15615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/>
          <p:nvPr/>
        </p:nvSpPr>
        <p:spPr>
          <a:xfrm>
            <a:off x="12825196" y="3865209"/>
            <a:ext cx="1870452" cy="1618982"/>
          </a:xfrm>
          <a:custGeom>
            <a:avLst/>
            <a:gdLst/>
            <a:ahLst/>
            <a:cxnLst/>
            <a:rect l="l" t="t" r="r" b="b"/>
            <a:pathLst>
              <a:path w="1870452" h="1618982">
                <a:moveTo>
                  <a:pt x="0" y="0"/>
                </a:moveTo>
                <a:lnTo>
                  <a:pt x="1870453" y="0"/>
                </a:lnTo>
                <a:lnTo>
                  <a:pt x="1870453" y="1618982"/>
                </a:lnTo>
                <a:lnTo>
                  <a:pt x="0" y="16189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199" b="-143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>
            <a:off x="11854008" y="6927510"/>
            <a:ext cx="3812828" cy="947567"/>
          </a:xfrm>
          <a:custGeom>
            <a:avLst/>
            <a:gdLst/>
            <a:ahLst/>
            <a:cxnLst/>
            <a:rect l="l" t="t" r="r" b="b"/>
            <a:pathLst>
              <a:path w="3812828" h="947567">
                <a:moveTo>
                  <a:pt x="0" y="0"/>
                </a:moveTo>
                <a:lnTo>
                  <a:pt x="3812828" y="0"/>
                </a:lnTo>
                <a:lnTo>
                  <a:pt x="3812828" y="947567"/>
                </a:lnTo>
                <a:lnTo>
                  <a:pt x="0" y="9475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/>
          <p:nvPr/>
        </p:nvSpPr>
        <p:spPr>
          <a:xfrm>
            <a:off x="7466609" y="7096810"/>
            <a:ext cx="2800613" cy="872749"/>
          </a:xfrm>
          <a:custGeom>
            <a:avLst/>
            <a:gdLst/>
            <a:ahLst/>
            <a:cxnLst/>
            <a:rect l="l" t="t" r="r" b="b"/>
            <a:pathLst>
              <a:path w="2800613" h="872749">
                <a:moveTo>
                  <a:pt x="0" y="0"/>
                </a:moveTo>
                <a:lnTo>
                  <a:pt x="2800613" y="0"/>
                </a:lnTo>
                <a:lnTo>
                  <a:pt x="2800613" y="872750"/>
                </a:lnTo>
                <a:lnTo>
                  <a:pt x="0" y="8727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26"/>
          <p:cNvSpPr txBox="1"/>
          <p:nvPr/>
        </p:nvSpPr>
        <p:spPr>
          <a:xfrm>
            <a:off x="1028700" y="1028700"/>
            <a:ext cx="15676430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Grandes Valorizações</a:t>
            </a:r>
            <a:r>
              <a:rPr lang="en-US" sz="9200" spc="-23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134864" y="5781388"/>
            <a:ext cx="167708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420" spc="-60">
                <a:solidFill>
                  <a:srgbClr val="B6FF89"/>
                </a:solidFill>
                <a:latin typeface="Poppins Medium"/>
              </a:rPr>
              <a:t>+93.776%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34864" y="8641470"/>
            <a:ext cx="167708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420" spc="-60">
                <a:solidFill>
                  <a:srgbClr val="B6FF89"/>
                </a:solidFill>
                <a:latin typeface="Poppins Medium"/>
              </a:rPr>
              <a:t>+14.000%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028371" y="8641470"/>
            <a:ext cx="167708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420" spc="-60">
                <a:solidFill>
                  <a:srgbClr val="B6FF89"/>
                </a:solidFill>
                <a:latin typeface="Poppins Medium"/>
              </a:rPr>
              <a:t>+1.070%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028371" y="5781388"/>
            <a:ext cx="167708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420" spc="-60">
                <a:solidFill>
                  <a:srgbClr val="B6FF89"/>
                </a:solidFill>
                <a:latin typeface="Poppins Medium"/>
              </a:rPr>
              <a:t>+1.040%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921878" y="5781388"/>
            <a:ext cx="167708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420" spc="-60">
                <a:solidFill>
                  <a:srgbClr val="B6FF89"/>
                </a:solidFill>
                <a:latin typeface="Poppins Medium"/>
              </a:rPr>
              <a:t>+61.366%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921878" y="8641470"/>
            <a:ext cx="167708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420" spc="-60">
                <a:solidFill>
                  <a:srgbClr val="B6FF89"/>
                </a:solidFill>
                <a:latin typeface="Poppins Medium"/>
              </a:rPr>
              <a:t>+1.861%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7687" y="3754451"/>
            <a:ext cx="4311443" cy="1835569"/>
            <a:chOff x="0" y="0"/>
            <a:chExt cx="1103634" cy="4698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3634" cy="469865"/>
            </a:xfrm>
            <a:custGeom>
              <a:avLst/>
              <a:gdLst/>
              <a:ahLst/>
              <a:cxnLst/>
              <a:rect l="l" t="t" r="r" b="b"/>
              <a:pathLst>
                <a:path w="1103634" h="469865">
                  <a:moveTo>
                    <a:pt x="91579" y="0"/>
                  </a:moveTo>
                  <a:lnTo>
                    <a:pt x="1012055" y="0"/>
                  </a:lnTo>
                  <a:cubicBezTo>
                    <a:pt x="1062632" y="0"/>
                    <a:pt x="1103634" y="41001"/>
                    <a:pt x="1103634" y="91579"/>
                  </a:cubicBezTo>
                  <a:lnTo>
                    <a:pt x="1103634" y="378286"/>
                  </a:lnTo>
                  <a:cubicBezTo>
                    <a:pt x="1103634" y="428864"/>
                    <a:pt x="1062632" y="469865"/>
                    <a:pt x="1012055" y="469865"/>
                  </a:cubicBezTo>
                  <a:lnTo>
                    <a:pt x="91579" y="469865"/>
                  </a:lnTo>
                  <a:cubicBezTo>
                    <a:pt x="67291" y="469865"/>
                    <a:pt x="43997" y="460216"/>
                    <a:pt x="26823" y="443042"/>
                  </a:cubicBezTo>
                  <a:cubicBezTo>
                    <a:pt x="9648" y="425868"/>
                    <a:pt x="0" y="402574"/>
                    <a:pt x="0" y="378286"/>
                  </a:cubicBezTo>
                  <a:lnTo>
                    <a:pt x="0" y="91579"/>
                  </a:lnTo>
                  <a:cubicBezTo>
                    <a:pt x="0" y="67291"/>
                    <a:pt x="9648" y="43997"/>
                    <a:pt x="26823" y="26823"/>
                  </a:cubicBezTo>
                  <a:cubicBezTo>
                    <a:pt x="43997" y="9648"/>
                    <a:pt x="67291" y="0"/>
                    <a:pt x="91579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89FFDB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03634" cy="507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12233" y="3754451"/>
            <a:ext cx="4311443" cy="1835569"/>
            <a:chOff x="0" y="0"/>
            <a:chExt cx="1103634" cy="4698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03634" cy="469865"/>
            </a:xfrm>
            <a:custGeom>
              <a:avLst/>
              <a:gdLst/>
              <a:ahLst/>
              <a:cxnLst/>
              <a:rect l="l" t="t" r="r" b="b"/>
              <a:pathLst>
                <a:path w="1103634" h="469865">
                  <a:moveTo>
                    <a:pt x="91579" y="0"/>
                  </a:moveTo>
                  <a:lnTo>
                    <a:pt x="1012055" y="0"/>
                  </a:lnTo>
                  <a:cubicBezTo>
                    <a:pt x="1062632" y="0"/>
                    <a:pt x="1103634" y="41001"/>
                    <a:pt x="1103634" y="91579"/>
                  </a:cubicBezTo>
                  <a:lnTo>
                    <a:pt x="1103634" y="378286"/>
                  </a:lnTo>
                  <a:cubicBezTo>
                    <a:pt x="1103634" y="428864"/>
                    <a:pt x="1062632" y="469865"/>
                    <a:pt x="1012055" y="469865"/>
                  </a:cubicBezTo>
                  <a:lnTo>
                    <a:pt x="91579" y="469865"/>
                  </a:lnTo>
                  <a:cubicBezTo>
                    <a:pt x="67291" y="469865"/>
                    <a:pt x="43997" y="460216"/>
                    <a:pt x="26823" y="443042"/>
                  </a:cubicBezTo>
                  <a:cubicBezTo>
                    <a:pt x="9648" y="425868"/>
                    <a:pt x="0" y="402574"/>
                    <a:pt x="0" y="378286"/>
                  </a:cubicBezTo>
                  <a:lnTo>
                    <a:pt x="0" y="91579"/>
                  </a:lnTo>
                  <a:cubicBezTo>
                    <a:pt x="0" y="67291"/>
                    <a:pt x="9648" y="43997"/>
                    <a:pt x="26823" y="26823"/>
                  </a:cubicBezTo>
                  <a:cubicBezTo>
                    <a:pt x="43997" y="9648"/>
                    <a:pt x="67291" y="0"/>
                    <a:pt x="91579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89FFDB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03634" cy="507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12233" y="6475845"/>
            <a:ext cx="4311443" cy="1835569"/>
            <a:chOff x="0" y="0"/>
            <a:chExt cx="1103634" cy="4698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03634" cy="469865"/>
            </a:xfrm>
            <a:custGeom>
              <a:avLst/>
              <a:gdLst/>
              <a:ahLst/>
              <a:cxnLst/>
              <a:rect l="l" t="t" r="r" b="b"/>
              <a:pathLst>
                <a:path w="1103634" h="469865">
                  <a:moveTo>
                    <a:pt x="91579" y="0"/>
                  </a:moveTo>
                  <a:lnTo>
                    <a:pt x="1012055" y="0"/>
                  </a:lnTo>
                  <a:cubicBezTo>
                    <a:pt x="1062632" y="0"/>
                    <a:pt x="1103634" y="41001"/>
                    <a:pt x="1103634" y="91579"/>
                  </a:cubicBezTo>
                  <a:lnTo>
                    <a:pt x="1103634" y="378286"/>
                  </a:lnTo>
                  <a:cubicBezTo>
                    <a:pt x="1103634" y="428864"/>
                    <a:pt x="1062632" y="469865"/>
                    <a:pt x="1012055" y="469865"/>
                  </a:cubicBezTo>
                  <a:lnTo>
                    <a:pt x="91579" y="469865"/>
                  </a:lnTo>
                  <a:cubicBezTo>
                    <a:pt x="67291" y="469865"/>
                    <a:pt x="43997" y="460216"/>
                    <a:pt x="26823" y="443042"/>
                  </a:cubicBezTo>
                  <a:cubicBezTo>
                    <a:pt x="9648" y="425868"/>
                    <a:pt x="0" y="402574"/>
                    <a:pt x="0" y="378286"/>
                  </a:cubicBezTo>
                  <a:lnTo>
                    <a:pt x="0" y="91579"/>
                  </a:lnTo>
                  <a:cubicBezTo>
                    <a:pt x="0" y="67291"/>
                    <a:pt x="9648" y="43997"/>
                    <a:pt x="26823" y="26823"/>
                  </a:cubicBezTo>
                  <a:cubicBezTo>
                    <a:pt x="43997" y="9648"/>
                    <a:pt x="67291" y="0"/>
                    <a:pt x="91579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89FFDB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103634" cy="507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04701" y="3754451"/>
            <a:ext cx="4311443" cy="1835569"/>
            <a:chOff x="0" y="0"/>
            <a:chExt cx="1103634" cy="4698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03634" cy="469865"/>
            </a:xfrm>
            <a:custGeom>
              <a:avLst/>
              <a:gdLst/>
              <a:ahLst/>
              <a:cxnLst/>
              <a:rect l="l" t="t" r="r" b="b"/>
              <a:pathLst>
                <a:path w="1103634" h="469865">
                  <a:moveTo>
                    <a:pt x="91579" y="0"/>
                  </a:moveTo>
                  <a:lnTo>
                    <a:pt x="1012055" y="0"/>
                  </a:lnTo>
                  <a:cubicBezTo>
                    <a:pt x="1062632" y="0"/>
                    <a:pt x="1103634" y="41001"/>
                    <a:pt x="1103634" y="91579"/>
                  </a:cubicBezTo>
                  <a:lnTo>
                    <a:pt x="1103634" y="378286"/>
                  </a:lnTo>
                  <a:cubicBezTo>
                    <a:pt x="1103634" y="428864"/>
                    <a:pt x="1062632" y="469865"/>
                    <a:pt x="1012055" y="469865"/>
                  </a:cubicBezTo>
                  <a:lnTo>
                    <a:pt x="91579" y="469865"/>
                  </a:lnTo>
                  <a:cubicBezTo>
                    <a:pt x="67291" y="469865"/>
                    <a:pt x="43997" y="460216"/>
                    <a:pt x="26823" y="443042"/>
                  </a:cubicBezTo>
                  <a:cubicBezTo>
                    <a:pt x="9648" y="425868"/>
                    <a:pt x="0" y="402574"/>
                    <a:pt x="0" y="378286"/>
                  </a:cubicBezTo>
                  <a:lnTo>
                    <a:pt x="0" y="91579"/>
                  </a:lnTo>
                  <a:cubicBezTo>
                    <a:pt x="0" y="67291"/>
                    <a:pt x="9648" y="43997"/>
                    <a:pt x="26823" y="26823"/>
                  </a:cubicBezTo>
                  <a:cubicBezTo>
                    <a:pt x="43997" y="9648"/>
                    <a:pt x="67291" y="0"/>
                    <a:pt x="91579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89FFDB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103634" cy="507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604701" y="6475845"/>
            <a:ext cx="4311443" cy="1835569"/>
            <a:chOff x="0" y="0"/>
            <a:chExt cx="1103634" cy="4698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03634" cy="469865"/>
            </a:xfrm>
            <a:custGeom>
              <a:avLst/>
              <a:gdLst/>
              <a:ahLst/>
              <a:cxnLst/>
              <a:rect l="l" t="t" r="r" b="b"/>
              <a:pathLst>
                <a:path w="1103634" h="469865">
                  <a:moveTo>
                    <a:pt x="91579" y="0"/>
                  </a:moveTo>
                  <a:lnTo>
                    <a:pt x="1012055" y="0"/>
                  </a:lnTo>
                  <a:cubicBezTo>
                    <a:pt x="1062632" y="0"/>
                    <a:pt x="1103634" y="41001"/>
                    <a:pt x="1103634" y="91579"/>
                  </a:cubicBezTo>
                  <a:lnTo>
                    <a:pt x="1103634" y="378286"/>
                  </a:lnTo>
                  <a:cubicBezTo>
                    <a:pt x="1103634" y="428864"/>
                    <a:pt x="1062632" y="469865"/>
                    <a:pt x="1012055" y="469865"/>
                  </a:cubicBezTo>
                  <a:lnTo>
                    <a:pt x="91579" y="469865"/>
                  </a:lnTo>
                  <a:cubicBezTo>
                    <a:pt x="67291" y="469865"/>
                    <a:pt x="43997" y="460216"/>
                    <a:pt x="26823" y="443042"/>
                  </a:cubicBezTo>
                  <a:cubicBezTo>
                    <a:pt x="9648" y="425868"/>
                    <a:pt x="0" y="402574"/>
                    <a:pt x="0" y="378286"/>
                  </a:cubicBezTo>
                  <a:lnTo>
                    <a:pt x="0" y="91579"/>
                  </a:lnTo>
                  <a:cubicBezTo>
                    <a:pt x="0" y="67291"/>
                    <a:pt x="9648" y="43997"/>
                    <a:pt x="26823" y="26823"/>
                  </a:cubicBezTo>
                  <a:cubicBezTo>
                    <a:pt x="43997" y="9648"/>
                    <a:pt x="67291" y="0"/>
                    <a:pt x="91579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89FFDB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103634" cy="507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817687" y="6615400"/>
            <a:ext cx="4311443" cy="1835569"/>
            <a:chOff x="0" y="0"/>
            <a:chExt cx="1103634" cy="46986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03634" cy="469865"/>
            </a:xfrm>
            <a:custGeom>
              <a:avLst/>
              <a:gdLst/>
              <a:ahLst/>
              <a:cxnLst/>
              <a:rect l="l" t="t" r="r" b="b"/>
              <a:pathLst>
                <a:path w="1103634" h="469865">
                  <a:moveTo>
                    <a:pt x="91579" y="0"/>
                  </a:moveTo>
                  <a:lnTo>
                    <a:pt x="1012055" y="0"/>
                  </a:lnTo>
                  <a:cubicBezTo>
                    <a:pt x="1062632" y="0"/>
                    <a:pt x="1103634" y="41001"/>
                    <a:pt x="1103634" y="91579"/>
                  </a:cubicBezTo>
                  <a:lnTo>
                    <a:pt x="1103634" y="378286"/>
                  </a:lnTo>
                  <a:cubicBezTo>
                    <a:pt x="1103634" y="428864"/>
                    <a:pt x="1062632" y="469865"/>
                    <a:pt x="1012055" y="469865"/>
                  </a:cubicBezTo>
                  <a:lnTo>
                    <a:pt x="91579" y="469865"/>
                  </a:lnTo>
                  <a:cubicBezTo>
                    <a:pt x="67291" y="469865"/>
                    <a:pt x="43997" y="460216"/>
                    <a:pt x="26823" y="443042"/>
                  </a:cubicBezTo>
                  <a:cubicBezTo>
                    <a:pt x="9648" y="425868"/>
                    <a:pt x="0" y="402574"/>
                    <a:pt x="0" y="378286"/>
                  </a:cubicBezTo>
                  <a:lnTo>
                    <a:pt x="0" y="91579"/>
                  </a:lnTo>
                  <a:cubicBezTo>
                    <a:pt x="0" y="67291"/>
                    <a:pt x="9648" y="43997"/>
                    <a:pt x="26823" y="26823"/>
                  </a:cubicBezTo>
                  <a:cubicBezTo>
                    <a:pt x="43997" y="9648"/>
                    <a:pt x="67291" y="0"/>
                    <a:pt x="91579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89FFDB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103634" cy="507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2916697" y="3878748"/>
            <a:ext cx="2113422" cy="1586974"/>
          </a:xfrm>
          <a:custGeom>
            <a:avLst/>
            <a:gdLst/>
            <a:ahLst/>
            <a:cxnLst/>
            <a:rect l="l" t="t" r="r" b="b"/>
            <a:pathLst>
              <a:path w="2113422" h="1586974">
                <a:moveTo>
                  <a:pt x="0" y="0"/>
                </a:moveTo>
                <a:lnTo>
                  <a:pt x="2113422" y="0"/>
                </a:lnTo>
                <a:lnTo>
                  <a:pt x="2113422" y="1586974"/>
                </a:lnTo>
                <a:lnTo>
                  <a:pt x="0" y="15869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1"/>
          <p:cNvSpPr/>
          <p:nvPr/>
        </p:nvSpPr>
        <p:spPr>
          <a:xfrm>
            <a:off x="7578052" y="3995351"/>
            <a:ext cx="2577725" cy="1353769"/>
          </a:xfrm>
          <a:custGeom>
            <a:avLst/>
            <a:gdLst/>
            <a:ahLst/>
            <a:cxnLst/>
            <a:rect l="l" t="t" r="r" b="b"/>
            <a:pathLst>
              <a:path w="2577725" h="1353769">
                <a:moveTo>
                  <a:pt x="0" y="0"/>
                </a:moveTo>
                <a:lnTo>
                  <a:pt x="2577726" y="0"/>
                </a:lnTo>
                <a:lnTo>
                  <a:pt x="2577726" y="1353769"/>
                </a:lnTo>
                <a:lnTo>
                  <a:pt x="0" y="135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>
            <a:off x="2599068" y="6880621"/>
            <a:ext cx="2748680" cy="1305129"/>
          </a:xfrm>
          <a:custGeom>
            <a:avLst/>
            <a:gdLst/>
            <a:ahLst/>
            <a:cxnLst/>
            <a:rect l="l" t="t" r="r" b="b"/>
            <a:pathLst>
              <a:path w="2748680" h="1305129">
                <a:moveTo>
                  <a:pt x="0" y="0"/>
                </a:moveTo>
                <a:lnTo>
                  <a:pt x="2748680" y="0"/>
                </a:lnTo>
                <a:lnTo>
                  <a:pt x="2748680" y="1305128"/>
                </a:lnTo>
                <a:lnTo>
                  <a:pt x="0" y="13051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409" t="-53453" r="-10778" b="-538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/>
          <p:nvPr/>
        </p:nvSpPr>
        <p:spPr>
          <a:xfrm>
            <a:off x="8217338" y="6748905"/>
            <a:ext cx="1299154" cy="1289160"/>
          </a:xfrm>
          <a:custGeom>
            <a:avLst/>
            <a:gdLst/>
            <a:ahLst/>
            <a:cxnLst/>
            <a:rect l="l" t="t" r="r" b="b"/>
            <a:pathLst>
              <a:path w="1299154" h="1289160">
                <a:moveTo>
                  <a:pt x="0" y="0"/>
                </a:moveTo>
                <a:lnTo>
                  <a:pt x="1299154" y="0"/>
                </a:lnTo>
                <a:lnTo>
                  <a:pt x="1299154" y="1289160"/>
                </a:lnTo>
                <a:lnTo>
                  <a:pt x="0" y="12891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>
            <a:off x="12331009" y="7239376"/>
            <a:ext cx="2858827" cy="308507"/>
          </a:xfrm>
          <a:custGeom>
            <a:avLst/>
            <a:gdLst/>
            <a:ahLst/>
            <a:cxnLst/>
            <a:rect l="l" t="t" r="r" b="b"/>
            <a:pathLst>
              <a:path w="2858827" h="308507">
                <a:moveTo>
                  <a:pt x="0" y="0"/>
                </a:moveTo>
                <a:lnTo>
                  <a:pt x="2858827" y="0"/>
                </a:lnTo>
                <a:lnTo>
                  <a:pt x="2858827" y="308507"/>
                </a:lnTo>
                <a:lnTo>
                  <a:pt x="0" y="3085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/>
          <p:nvPr/>
        </p:nvSpPr>
        <p:spPr>
          <a:xfrm>
            <a:off x="12185839" y="3888273"/>
            <a:ext cx="3149167" cy="1609135"/>
          </a:xfrm>
          <a:custGeom>
            <a:avLst/>
            <a:gdLst/>
            <a:ahLst/>
            <a:cxnLst/>
            <a:rect l="l" t="t" r="r" b="b"/>
            <a:pathLst>
              <a:path w="3149167" h="1609135">
                <a:moveTo>
                  <a:pt x="0" y="0"/>
                </a:moveTo>
                <a:lnTo>
                  <a:pt x="3149167" y="0"/>
                </a:lnTo>
                <a:lnTo>
                  <a:pt x="3149167" y="1609136"/>
                </a:lnTo>
                <a:lnTo>
                  <a:pt x="0" y="16091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26"/>
          <p:cNvSpPr txBox="1"/>
          <p:nvPr/>
        </p:nvSpPr>
        <p:spPr>
          <a:xfrm>
            <a:off x="1028700" y="1028700"/>
            <a:ext cx="15676430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IPOs Recentes</a:t>
            </a:r>
            <a:r>
              <a:rPr lang="en-US" sz="9200" spc="-23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134864" y="5781388"/>
            <a:ext cx="167708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420" spc="-60">
                <a:solidFill>
                  <a:srgbClr val="FF5757"/>
                </a:solidFill>
                <a:latin typeface="Poppins Medium"/>
              </a:rPr>
              <a:t>-81,89%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34864" y="8641470"/>
            <a:ext cx="167708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420" spc="-60">
                <a:solidFill>
                  <a:srgbClr val="FF5757"/>
                </a:solidFill>
                <a:latin typeface="Poppins Medium"/>
              </a:rPr>
              <a:t>-72,64%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028371" y="8641470"/>
            <a:ext cx="167708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420" spc="-60">
                <a:solidFill>
                  <a:srgbClr val="FF5757"/>
                </a:solidFill>
                <a:latin typeface="Poppins Medium"/>
              </a:rPr>
              <a:t>-94,17%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028371" y="5781388"/>
            <a:ext cx="167708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420" spc="-60">
                <a:solidFill>
                  <a:srgbClr val="FF5757"/>
                </a:solidFill>
                <a:latin typeface="Poppins Medium"/>
              </a:rPr>
              <a:t>-79,21%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921878" y="5781388"/>
            <a:ext cx="167708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420" spc="-60">
                <a:solidFill>
                  <a:srgbClr val="FF5757"/>
                </a:solidFill>
                <a:latin typeface="Poppins Medium"/>
              </a:rPr>
              <a:t>-47,53%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921878" y="8641470"/>
            <a:ext cx="167708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2420" spc="-60">
                <a:solidFill>
                  <a:srgbClr val="FF5757"/>
                </a:solidFill>
                <a:latin typeface="Poppins Medium"/>
              </a:rPr>
              <a:t>-81,20%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18515" y="4297128"/>
            <a:ext cx="2097577" cy="168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40"/>
              </a:lnSpc>
            </a:pPr>
            <a:r>
              <a:rPr lang="en-US" sz="11037" spc="-275">
                <a:solidFill>
                  <a:srgbClr val="89FFDB"/>
                </a:solidFill>
                <a:latin typeface="Poppins Ultra-Bold"/>
              </a:rPr>
              <a:t>03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92299" y="9021163"/>
            <a:ext cx="1887160" cy="224051"/>
            <a:chOff x="0" y="0"/>
            <a:chExt cx="2648467" cy="3144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03494" y="9008494"/>
            <a:ext cx="1864770" cy="218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2"/>
              </a:lnSpc>
            </a:pPr>
            <a:r>
              <a:rPr lang="en-US" sz="637" spc="-12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9597" y="9235689"/>
            <a:ext cx="872563" cy="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"/>
              </a:lnSpc>
            </a:pPr>
            <a:r>
              <a:rPr lang="en-US" sz="554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7" name="Freeform 7"/>
          <p:cNvSpPr/>
          <p:nvPr/>
        </p:nvSpPr>
        <p:spPr>
          <a:xfrm>
            <a:off x="2034515" y="7826543"/>
            <a:ext cx="586486" cy="545153"/>
          </a:xfrm>
          <a:custGeom>
            <a:avLst/>
            <a:gdLst/>
            <a:ahLst/>
            <a:cxnLst/>
            <a:rect l="l" t="t" r="r" b="b"/>
            <a:pathLst>
              <a:path w="586486" h="545153">
                <a:moveTo>
                  <a:pt x="0" y="0"/>
                </a:moveTo>
                <a:lnTo>
                  <a:pt x="586486" y="0"/>
                </a:lnTo>
                <a:lnTo>
                  <a:pt x="586486" y="545153"/>
                </a:lnTo>
                <a:lnTo>
                  <a:pt x="0" y="54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792299" y="8015765"/>
            <a:ext cx="1887160" cy="417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4"/>
              </a:lnSpc>
            </a:pPr>
            <a:r>
              <a:rPr lang="en-US" sz="2431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2431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2299" y="8324071"/>
            <a:ext cx="1887160" cy="332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4"/>
              </a:lnSpc>
            </a:pPr>
            <a:r>
              <a:rPr lang="en-US" sz="1867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2299" y="8598984"/>
            <a:ext cx="1887160" cy="42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5"/>
              </a:lnSpc>
            </a:pPr>
            <a:r>
              <a:rPr lang="en-US" sz="2439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16092" y="4628830"/>
            <a:ext cx="11698555" cy="102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80"/>
              </a:lnSpc>
            </a:pPr>
            <a:r>
              <a:rPr lang="en-US" sz="6800" spc="-170">
                <a:solidFill>
                  <a:srgbClr val="FFFFFF"/>
                </a:solidFill>
                <a:latin typeface="Poppins Bold"/>
              </a:rPr>
              <a:t>Cuidados ao Investir</a:t>
            </a:r>
            <a:r>
              <a:rPr lang="en-US" sz="6800" spc="-170">
                <a:solidFill>
                  <a:srgbClr val="89FFDB"/>
                </a:solidFill>
                <a:latin typeface="Poppins Bold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28700"/>
            <a:ext cx="15676430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Principais Riscos</a:t>
            </a:r>
            <a:r>
              <a:rPr lang="en-US" sz="9200" spc="-23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49606" y="4087555"/>
            <a:ext cx="5440919" cy="42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spc="-70">
                <a:solidFill>
                  <a:srgbClr val="89FFDB"/>
                </a:solidFill>
                <a:latin typeface="Poppins Medium"/>
              </a:rPr>
              <a:t>1</a:t>
            </a:r>
            <a:r>
              <a:rPr lang="en-US" sz="2800" spc="-70">
                <a:solidFill>
                  <a:srgbClr val="FFFFFF"/>
                </a:solidFill>
                <a:latin typeface="Poppins Medium"/>
              </a:rPr>
              <a:t>          Liquidez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49606" y="5813777"/>
            <a:ext cx="5376221" cy="42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spc="-70">
                <a:solidFill>
                  <a:srgbClr val="89FFDB"/>
                </a:solidFill>
                <a:latin typeface="Poppins Medium"/>
              </a:rPr>
              <a:t>2</a:t>
            </a:r>
            <a:r>
              <a:rPr lang="en-US" sz="2800" spc="-70">
                <a:solidFill>
                  <a:srgbClr val="FFFFFF"/>
                </a:solidFill>
                <a:latin typeface="Poppins Medium"/>
              </a:rPr>
              <a:t>          Recessões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49606" y="7535262"/>
            <a:ext cx="5376221" cy="42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spc="-70">
                <a:solidFill>
                  <a:srgbClr val="89FFDB"/>
                </a:solidFill>
                <a:latin typeface="Poppins Medium"/>
              </a:rPr>
              <a:t>3</a:t>
            </a:r>
            <a:r>
              <a:rPr lang="en-US" sz="2800" spc="-70">
                <a:solidFill>
                  <a:srgbClr val="FFFFFF"/>
                </a:solidFill>
                <a:latin typeface="Poppins Medium"/>
              </a:rPr>
              <a:t>          Crédito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2911507" y="3772625"/>
            <a:ext cx="0" cy="105594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2911507" y="5498847"/>
            <a:ext cx="0" cy="105594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flipV="1">
            <a:off x="2911507" y="7220332"/>
            <a:ext cx="0" cy="105594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>
            <a:off x="6808094" y="4319647"/>
            <a:ext cx="3675729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0"/>
          <p:cNvSpPr/>
          <p:nvPr/>
        </p:nvSpPr>
        <p:spPr>
          <a:xfrm>
            <a:off x="6808094" y="6026820"/>
            <a:ext cx="3675729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11" name="AutoShape 11"/>
          <p:cNvSpPr/>
          <p:nvPr/>
        </p:nvSpPr>
        <p:spPr>
          <a:xfrm>
            <a:off x="6808094" y="7729255"/>
            <a:ext cx="3675729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12" name="Group 12"/>
          <p:cNvGrpSpPr/>
          <p:nvPr/>
        </p:nvGrpSpPr>
        <p:grpSpPr>
          <a:xfrm>
            <a:off x="11619485" y="3545964"/>
            <a:ext cx="5376221" cy="1509266"/>
            <a:chOff x="0" y="0"/>
            <a:chExt cx="1376193" cy="38633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76193" cy="386339"/>
            </a:xfrm>
            <a:custGeom>
              <a:avLst/>
              <a:gdLst/>
              <a:ahLst/>
              <a:cxnLst/>
              <a:rect l="l" t="t" r="r" b="b"/>
              <a:pathLst>
                <a:path w="1376193" h="386339">
                  <a:moveTo>
                    <a:pt x="73442" y="0"/>
                  </a:moveTo>
                  <a:lnTo>
                    <a:pt x="1302752" y="0"/>
                  </a:lnTo>
                  <a:cubicBezTo>
                    <a:pt x="1322230" y="0"/>
                    <a:pt x="1340910" y="7738"/>
                    <a:pt x="1354683" y="21511"/>
                  </a:cubicBezTo>
                  <a:cubicBezTo>
                    <a:pt x="1368456" y="35283"/>
                    <a:pt x="1376193" y="53964"/>
                    <a:pt x="1376193" y="73442"/>
                  </a:cubicBezTo>
                  <a:lnTo>
                    <a:pt x="1376193" y="312897"/>
                  </a:lnTo>
                  <a:cubicBezTo>
                    <a:pt x="1376193" y="332375"/>
                    <a:pt x="1368456" y="351055"/>
                    <a:pt x="1354683" y="364828"/>
                  </a:cubicBezTo>
                  <a:cubicBezTo>
                    <a:pt x="1340910" y="378601"/>
                    <a:pt x="1322230" y="386339"/>
                    <a:pt x="1302752" y="386339"/>
                  </a:cubicBezTo>
                  <a:lnTo>
                    <a:pt x="73442" y="386339"/>
                  </a:lnTo>
                  <a:cubicBezTo>
                    <a:pt x="53964" y="386339"/>
                    <a:pt x="35283" y="378601"/>
                    <a:pt x="21511" y="364828"/>
                  </a:cubicBezTo>
                  <a:cubicBezTo>
                    <a:pt x="7738" y="351055"/>
                    <a:pt x="0" y="332375"/>
                    <a:pt x="0" y="312897"/>
                  </a:cubicBezTo>
                  <a:lnTo>
                    <a:pt x="0" y="73442"/>
                  </a:lnTo>
                  <a:cubicBezTo>
                    <a:pt x="0" y="53964"/>
                    <a:pt x="7738" y="35283"/>
                    <a:pt x="21511" y="21511"/>
                  </a:cubicBezTo>
                  <a:cubicBezTo>
                    <a:pt x="35283" y="7738"/>
                    <a:pt x="53964" y="0"/>
                    <a:pt x="734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89FFDB">
                  <a:alpha val="24706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376193" cy="424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995621" y="4000877"/>
            <a:ext cx="4623950" cy="63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0"/>
              </a:lnSpc>
            </a:pPr>
            <a:r>
              <a:rPr lang="en-US" sz="2200" spc="-55">
                <a:solidFill>
                  <a:srgbClr val="FFFFFF"/>
                </a:solidFill>
                <a:latin typeface="Poppins Medium"/>
              </a:rPr>
              <a:t>Possuem muito menos volume de negociação.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684183" y="5272186"/>
            <a:ext cx="5376221" cy="1509266"/>
            <a:chOff x="0" y="0"/>
            <a:chExt cx="1376193" cy="38633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76193" cy="386339"/>
            </a:xfrm>
            <a:custGeom>
              <a:avLst/>
              <a:gdLst/>
              <a:ahLst/>
              <a:cxnLst/>
              <a:rect l="l" t="t" r="r" b="b"/>
              <a:pathLst>
                <a:path w="1376193" h="386339">
                  <a:moveTo>
                    <a:pt x="73442" y="0"/>
                  </a:moveTo>
                  <a:lnTo>
                    <a:pt x="1302752" y="0"/>
                  </a:lnTo>
                  <a:cubicBezTo>
                    <a:pt x="1322230" y="0"/>
                    <a:pt x="1340910" y="7738"/>
                    <a:pt x="1354683" y="21511"/>
                  </a:cubicBezTo>
                  <a:cubicBezTo>
                    <a:pt x="1368456" y="35283"/>
                    <a:pt x="1376193" y="53964"/>
                    <a:pt x="1376193" y="73442"/>
                  </a:cubicBezTo>
                  <a:lnTo>
                    <a:pt x="1376193" y="312897"/>
                  </a:lnTo>
                  <a:cubicBezTo>
                    <a:pt x="1376193" y="332375"/>
                    <a:pt x="1368456" y="351055"/>
                    <a:pt x="1354683" y="364828"/>
                  </a:cubicBezTo>
                  <a:cubicBezTo>
                    <a:pt x="1340910" y="378601"/>
                    <a:pt x="1322230" y="386339"/>
                    <a:pt x="1302752" y="386339"/>
                  </a:cubicBezTo>
                  <a:lnTo>
                    <a:pt x="73442" y="386339"/>
                  </a:lnTo>
                  <a:cubicBezTo>
                    <a:pt x="53964" y="386339"/>
                    <a:pt x="35283" y="378601"/>
                    <a:pt x="21511" y="364828"/>
                  </a:cubicBezTo>
                  <a:cubicBezTo>
                    <a:pt x="7738" y="351055"/>
                    <a:pt x="0" y="332375"/>
                    <a:pt x="0" y="312897"/>
                  </a:cubicBezTo>
                  <a:lnTo>
                    <a:pt x="0" y="73442"/>
                  </a:lnTo>
                  <a:cubicBezTo>
                    <a:pt x="0" y="53964"/>
                    <a:pt x="7738" y="35283"/>
                    <a:pt x="21511" y="21511"/>
                  </a:cubicBezTo>
                  <a:cubicBezTo>
                    <a:pt x="35283" y="7738"/>
                    <a:pt x="53964" y="0"/>
                    <a:pt x="734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89FFDB">
                  <a:alpha val="24706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376193" cy="424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684183" y="6974621"/>
            <a:ext cx="5376221" cy="1509266"/>
            <a:chOff x="0" y="0"/>
            <a:chExt cx="1376193" cy="38633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76193" cy="386339"/>
            </a:xfrm>
            <a:custGeom>
              <a:avLst/>
              <a:gdLst/>
              <a:ahLst/>
              <a:cxnLst/>
              <a:rect l="l" t="t" r="r" b="b"/>
              <a:pathLst>
                <a:path w="1376193" h="386339">
                  <a:moveTo>
                    <a:pt x="73442" y="0"/>
                  </a:moveTo>
                  <a:lnTo>
                    <a:pt x="1302752" y="0"/>
                  </a:lnTo>
                  <a:cubicBezTo>
                    <a:pt x="1322230" y="0"/>
                    <a:pt x="1340910" y="7738"/>
                    <a:pt x="1354683" y="21511"/>
                  </a:cubicBezTo>
                  <a:cubicBezTo>
                    <a:pt x="1368456" y="35283"/>
                    <a:pt x="1376193" y="53964"/>
                    <a:pt x="1376193" y="73442"/>
                  </a:cubicBezTo>
                  <a:lnTo>
                    <a:pt x="1376193" y="312897"/>
                  </a:lnTo>
                  <a:cubicBezTo>
                    <a:pt x="1376193" y="332375"/>
                    <a:pt x="1368456" y="351055"/>
                    <a:pt x="1354683" y="364828"/>
                  </a:cubicBezTo>
                  <a:cubicBezTo>
                    <a:pt x="1340910" y="378601"/>
                    <a:pt x="1322230" y="386339"/>
                    <a:pt x="1302752" y="386339"/>
                  </a:cubicBezTo>
                  <a:lnTo>
                    <a:pt x="73442" y="386339"/>
                  </a:lnTo>
                  <a:cubicBezTo>
                    <a:pt x="53964" y="386339"/>
                    <a:pt x="35283" y="378601"/>
                    <a:pt x="21511" y="364828"/>
                  </a:cubicBezTo>
                  <a:cubicBezTo>
                    <a:pt x="7738" y="351055"/>
                    <a:pt x="0" y="332375"/>
                    <a:pt x="0" y="312897"/>
                  </a:cubicBezTo>
                  <a:lnTo>
                    <a:pt x="0" y="73442"/>
                  </a:lnTo>
                  <a:cubicBezTo>
                    <a:pt x="0" y="53964"/>
                    <a:pt x="7738" y="35283"/>
                    <a:pt x="21511" y="21511"/>
                  </a:cubicBezTo>
                  <a:cubicBezTo>
                    <a:pt x="35283" y="7738"/>
                    <a:pt x="53964" y="0"/>
                    <a:pt x="734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89FFDB">
                  <a:alpha val="24706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376193" cy="424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995621" y="5696156"/>
            <a:ext cx="4623950" cy="63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0"/>
              </a:lnSpc>
            </a:pPr>
            <a:r>
              <a:rPr lang="en-US" sz="2200" spc="-55">
                <a:solidFill>
                  <a:srgbClr val="FFFFFF"/>
                </a:solidFill>
                <a:latin typeface="Poppins Medium"/>
              </a:rPr>
              <a:t>Sofrem mais em períodos de recessão econômica.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995621" y="7277134"/>
            <a:ext cx="4623950" cy="942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0"/>
              </a:lnSpc>
            </a:pPr>
            <a:r>
              <a:rPr lang="en-US" sz="2200" spc="-55">
                <a:solidFill>
                  <a:srgbClr val="FFFFFF"/>
                </a:solidFill>
                <a:latin typeface="Poppins Medium"/>
              </a:rPr>
              <a:t>Possuem um custo de capital mais alto e podem ser mais endividadas.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28700"/>
            <a:ext cx="15676430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O que procuramos</a:t>
            </a:r>
            <a:r>
              <a:rPr lang="en-US" sz="9200" spc="-23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19175" y="4266304"/>
            <a:ext cx="5440919" cy="42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spc="-70">
                <a:solidFill>
                  <a:srgbClr val="89FFDB"/>
                </a:solidFill>
                <a:latin typeface="Poppins Medium"/>
              </a:rPr>
              <a:t>1</a:t>
            </a:r>
            <a:r>
              <a:rPr lang="en-US" sz="2800" spc="-70">
                <a:solidFill>
                  <a:srgbClr val="FFFFFF"/>
                </a:solidFill>
                <a:latin typeface="Poppins Medium"/>
              </a:rPr>
              <a:t>        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9175" y="5477311"/>
            <a:ext cx="5376221" cy="42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spc="-70">
                <a:solidFill>
                  <a:srgbClr val="89FFDB"/>
                </a:solidFill>
                <a:latin typeface="Poppins Medium"/>
              </a:rPr>
              <a:t>2</a:t>
            </a:r>
            <a:r>
              <a:rPr lang="en-US" sz="2800" spc="-70">
                <a:solidFill>
                  <a:srgbClr val="FFFFFF"/>
                </a:solidFill>
                <a:latin typeface="Poppins Medium"/>
              </a:rPr>
              <a:t>       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19175" y="6685656"/>
            <a:ext cx="5376221" cy="42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spc="-70">
                <a:solidFill>
                  <a:srgbClr val="89FFDB"/>
                </a:solidFill>
                <a:latin typeface="Poppins Medium"/>
              </a:rPr>
              <a:t>3</a:t>
            </a:r>
            <a:r>
              <a:rPr lang="en-US" sz="2800" spc="-70">
                <a:solidFill>
                  <a:srgbClr val="FFFFFF"/>
                </a:solidFill>
                <a:latin typeface="Poppins Medium"/>
              </a:rPr>
              <a:t>          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1881076" y="3951374"/>
            <a:ext cx="0" cy="105594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1881076" y="5162381"/>
            <a:ext cx="0" cy="105594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flipV="1">
            <a:off x="1881076" y="6370726"/>
            <a:ext cx="0" cy="105594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2360331" y="4160576"/>
            <a:ext cx="4623950" cy="63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0"/>
              </a:lnSpc>
            </a:pPr>
            <a:r>
              <a:rPr lang="en-US" sz="2200" spc="-55">
                <a:solidFill>
                  <a:srgbClr val="FFFFFF"/>
                </a:solidFill>
                <a:latin typeface="Poppins"/>
              </a:rPr>
              <a:t>Setores com </a:t>
            </a:r>
            <a:r>
              <a:rPr lang="en-US" sz="2200" spc="-55">
                <a:solidFill>
                  <a:srgbClr val="FFFFFF"/>
                </a:solidFill>
                <a:latin typeface="Poppins Bold"/>
              </a:rPr>
              <a:t>tendências positivas</a:t>
            </a:r>
            <a:r>
              <a:rPr lang="en-US" sz="2200" spc="-55">
                <a:solidFill>
                  <a:srgbClr val="FFFFFF"/>
                </a:solidFill>
                <a:latin typeface="Poppins"/>
              </a:rPr>
              <a:t> e teses com dinâmica própria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60331" y="5371583"/>
            <a:ext cx="4623950" cy="63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0"/>
              </a:lnSpc>
            </a:pPr>
            <a:r>
              <a:rPr lang="en-US" sz="2200" spc="-55">
                <a:solidFill>
                  <a:srgbClr val="FFFFFF"/>
                </a:solidFill>
                <a:latin typeface="Poppins"/>
              </a:rPr>
              <a:t>Fortes diferenciais ou </a:t>
            </a:r>
            <a:r>
              <a:rPr lang="en-US" sz="2200" spc="-55">
                <a:solidFill>
                  <a:srgbClr val="FFFFFF"/>
                </a:solidFill>
                <a:latin typeface="Poppins Bold"/>
              </a:rPr>
              <a:t>vantagens competitivas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60331" y="6579928"/>
            <a:ext cx="4623950" cy="63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0"/>
              </a:lnSpc>
            </a:pPr>
            <a:r>
              <a:rPr lang="en-US" sz="2200" spc="-55">
                <a:solidFill>
                  <a:srgbClr val="FFFFFF"/>
                </a:solidFill>
                <a:latin typeface="Poppins Bold"/>
              </a:rPr>
              <a:t>Equipe de gestão</a:t>
            </a:r>
            <a:r>
              <a:rPr lang="en-US" sz="2200" spc="-55">
                <a:solidFill>
                  <a:srgbClr val="FFFFFF"/>
                </a:solidFill>
                <a:latin typeface="Poppins"/>
              </a:rPr>
              <a:t> de altíssima qualidade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19175" y="7894001"/>
            <a:ext cx="5376221" cy="42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spc="-70">
                <a:solidFill>
                  <a:srgbClr val="89FFDB"/>
                </a:solidFill>
                <a:latin typeface="Poppins Medium"/>
              </a:rPr>
              <a:t>4</a:t>
            </a:r>
            <a:r>
              <a:rPr lang="en-US" sz="2800" spc="-70">
                <a:solidFill>
                  <a:srgbClr val="FFFFFF"/>
                </a:solidFill>
                <a:latin typeface="Poppins Medium"/>
              </a:rPr>
              <a:t>          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881076" y="7579071"/>
            <a:ext cx="0" cy="105594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Box 14"/>
          <p:cNvSpPr txBox="1"/>
          <p:nvPr/>
        </p:nvSpPr>
        <p:spPr>
          <a:xfrm>
            <a:off x="2360331" y="7940673"/>
            <a:ext cx="4623950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0"/>
              </a:lnSpc>
            </a:pPr>
            <a:r>
              <a:rPr lang="en-US" sz="2200" spc="-55">
                <a:solidFill>
                  <a:srgbClr val="FFFFFF"/>
                </a:solidFill>
                <a:latin typeface="Poppins"/>
              </a:rPr>
              <a:t>Boa</a:t>
            </a:r>
            <a:r>
              <a:rPr lang="en-US" sz="2200" spc="-55">
                <a:solidFill>
                  <a:srgbClr val="FFFFFF"/>
                </a:solidFill>
                <a:latin typeface="Poppins Bold"/>
              </a:rPr>
              <a:t> governaça corporativa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89701" y="4453055"/>
            <a:ext cx="5440919" cy="42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spc="-70">
                <a:solidFill>
                  <a:srgbClr val="89FFDB"/>
                </a:solidFill>
                <a:latin typeface="Poppins Medium"/>
              </a:rPr>
              <a:t>1</a:t>
            </a:r>
            <a:r>
              <a:rPr lang="en-US" sz="2800" spc="-70">
                <a:solidFill>
                  <a:srgbClr val="FFFFFF"/>
                </a:solidFill>
                <a:latin typeface="Poppins Medium"/>
              </a:rPr>
              <a:t>         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89701" y="5664062"/>
            <a:ext cx="5376221" cy="42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spc="-70">
                <a:solidFill>
                  <a:srgbClr val="89FFDB"/>
                </a:solidFill>
                <a:latin typeface="Poppins Medium"/>
              </a:rPr>
              <a:t>2</a:t>
            </a:r>
            <a:r>
              <a:rPr lang="en-US" sz="2800" spc="-70">
                <a:solidFill>
                  <a:srgbClr val="FFFFFF"/>
                </a:solidFill>
                <a:latin typeface="Poppins Medium"/>
              </a:rPr>
              <a:t>        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89701" y="6872407"/>
            <a:ext cx="5376221" cy="42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spc="-70">
                <a:solidFill>
                  <a:srgbClr val="89FFDB"/>
                </a:solidFill>
                <a:latin typeface="Poppins Medium"/>
              </a:rPr>
              <a:t>3</a:t>
            </a:r>
            <a:r>
              <a:rPr lang="en-US" sz="2800" spc="-70">
                <a:solidFill>
                  <a:srgbClr val="FFFFFF"/>
                </a:solidFill>
                <a:latin typeface="Poppins Medium"/>
              </a:rPr>
              <a:t>          </a:t>
            </a:r>
          </a:p>
        </p:txBody>
      </p:sp>
      <p:sp>
        <p:nvSpPr>
          <p:cNvPr id="18" name="AutoShape 18"/>
          <p:cNvSpPr/>
          <p:nvPr/>
        </p:nvSpPr>
        <p:spPr>
          <a:xfrm flipV="1">
            <a:off x="10951601" y="4138125"/>
            <a:ext cx="0" cy="105594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9" name="AutoShape 19"/>
          <p:cNvSpPr/>
          <p:nvPr/>
        </p:nvSpPr>
        <p:spPr>
          <a:xfrm flipV="1">
            <a:off x="10951601" y="5349131"/>
            <a:ext cx="0" cy="105594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0" name="AutoShape 20"/>
          <p:cNvSpPr/>
          <p:nvPr/>
        </p:nvSpPr>
        <p:spPr>
          <a:xfrm flipV="1">
            <a:off x="10951601" y="6557477"/>
            <a:ext cx="0" cy="105594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TextBox 21"/>
          <p:cNvSpPr txBox="1"/>
          <p:nvPr/>
        </p:nvSpPr>
        <p:spPr>
          <a:xfrm>
            <a:off x="11430856" y="4498396"/>
            <a:ext cx="4623950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0"/>
              </a:lnSpc>
            </a:pPr>
            <a:r>
              <a:rPr lang="en-US" sz="2200" spc="-55">
                <a:solidFill>
                  <a:srgbClr val="FFFFFF"/>
                </a:solidFill>
                <a:latin typeface="Poppins"/>
              </a:rPr>
              <a:t>Diversificação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430856" y="5710734"/>
            <a:ext cx="4623950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0"/>
              </a:lnSpc>
            </a:pPr>
            <a:r>
              <a:rPr lang="en-US" sz="2200" spc="-55">
                <a:solidFill>
                  <a:srgbClr val="FFFFFF"/>
                </a:solidFill>
                <a:latin typeface="Poppins"/>
              </a:rPr>
              <a:t>Avaliação Sistemática dos Riscos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430856" y="6919079"/>
            <a:ext cx="4623950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0"/>
              </a:lnSpc>
            </a:pPr>
            <a:r>
              <a:rPr lang="en-US" sz="2200" spc="-55">
                <a:solidFill>
                  <a:srgbClr val="FFFFFF"/>
                </a:solidFill>
                <a:latin typeface="Poppins"/>
              </a:rPr>
              <a:t>Monitoramento de Hipóteses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19175" y="3018558"/>
            <a:ext cx="6152423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0"/>
              </a:lnSpc>
            </a:pPr>
            <a:r>
              <a:rPr lang="en-US" sz="2200" spc="-55">
                <a:solidFill>
                  <a:srgbClr val="FFFFFF"/>
                </a:solidFill>
                <a:latin typeface="Poppins"/>
              </a:rPr>
              <a:t>O que procuramos em Small Caps: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389701" y="3018558"/>
            <a:ext cx="6152423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0"/>
              </a:lnSpc>
            </a:pPr>
            <a:r>
              <a:rPr lang="en-US" sz="2200" spc="-55">
                <a:solidFill>
                  <a:srgbClr val="FFFFFF"/>
                </a:solidFill>
                <a:latin typeface="Poppins"/>
              </a:rPr>
              <a:t>Como mitigamos risco: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18515" y="4297128"/>
            <a:ext cx="2097577" cy="168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40"/>
              </a:lnSpc>
            </a:pPr>
            <a:r>
              <a:rPr lang="en-US" sz="11037" spc="-275">
                <a:solidFill>
                  <a:srgbClr val="89FFDB"/>
                </a:solidFill>
                <a:latin typeface="Poppins Ultra-Bold"/>
              </a:rPr>
              <a:t>04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92299" y="9021163"/>
            <a:ext cx="1887160" cy="224051"/>
            <a:chOff x="0" y="0"/>
            <a:chExt cx="2648467" cy="3144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03494" y="9008494"/>
            <a:ext cx="1864770" cy="218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2"/>
              </a:lnSpc>
            </a:pPr>
            <a:r>
              <a:rPr lang="en-US" sz="637" spc="-12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9597" y="9235689"/>
            <a:ext cx="872563" cy="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"/>
              </a:lnSpc>
            </a:pPr>
            <a:r>
              <a:rPr lang="en-US" sz="554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7" name="Freeform 7"/>
          <p:cNvSpPr/>
          <p:nvPr/>
        </p:nvSpPr>
        <p:spPr>
          <a:xfrm>
            <a:off x="2034515" y="7826543"/>
            <a:ext cx="586486" cy="545153"/>
          </a:xfrm>
          <a:custGeom>
            <a:avLst/>
            <a:gdLst/>
            <a:ahLst/>
            <a:cxnLst/>
            <a:rect l="l" t="t" r="r" b="b"/>
            <a:pathLst>
              <a:path w="586486" h="545153">
                <a:moveTo>
                  <a:pt x="0" y="0"/>
                </a:moveTo>
                <a:lnTo>
                  <a:pt x="586486" y="0"/>
                </a:lnTo>
                <a:lnTo>
                  <a:pt x="586486" y="545153"/>
                </a:lnTo>
                <a:lnTo>
                  <a:pt x="0" y="54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792299" y="8015765"/>
            <a:ext cx="1887160" cy="417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4"/>
              </a:lnSpc>
            </a:pPr>
            <a:r>
              <a:rPr lang="en-US" sz="2431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2431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2299" y="8324071"/>
            <a:ext cx="1887160" cy="332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4"/>
              </a:lnSpc>
            </a:pPr>
            <a:r>
              <a:rPr lang="en-US" sz="1867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2299" y="8598984"/>
            <a:ext cx="1887160" cy="42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5"/>
              </a:lnSpc>
            </a:pPr>
            <a:r>
              <a:rPr lang="en-US" sz="2439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16092" y="4628830"/>
            <a:ext cx="11698555" cy="102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80"/>
              </a:lnSpc>
            </a:pPr>
            <a:r>
              <a:rPr lang="en-US" sz="6800" spc="-170">
                <a:solidFill>
                  <a:srgbClr val="FFFFFF"/>
                </a:solidFill>
                <a:latin typeface="Poppins Bold"/>
              </a:rPr>
              <a:t>Cenário Atual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9189279" y="-2673773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1876392" y="7419764"/>
            <a:ext cx="1823236" cy="960487"/>
            <a:chOff x="0" y="0"/>
            <a:chExt cx="2430981" cy="128065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30981" cy="1280650"/>
              <a:chOff x="0" y="0"/>
              <a:chExt cx="480194" cy="2529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0194" cy="252968"/>
              </a:xfrm>
              <a:custGeom>
                <a:avLst/>
                <a:gdLst/>
                <a:ahLst/>
                <a:cxnLst/>
                <a:rect l="l" t="t" r="r" b="b"/>
                <a:pathLst>
                  <a:path w="480194" h="252968">
                    <a:moveTo>
                      <a:pt x="126484" y="0"/>
                    </a:moveTo>
                    <a:lnTo>
                      <a:pt x="353710" y="0"/>
                    </a:lnTo>
                    <a:cubicBezTo>
                      <a:pt x="387256" y="0"/>
                      <a:pt x="419427" y="13326"/>
                      <a:pt x="443148" y="37046"/>
                    </a:cubicBezTo>
                    <a:cubicBezTo>
                      <a:pt x="466868" y="60767"/>
                      <a:pt x="480194" y="92938"/>
                      <a:pt x="480194" y="126484"/>
                    </a:cubicBezTo>
                    <a:lnTo>
                      <a:pt x="480194" y="126484"/>
                    </a:lnTo>
                    <a:cubicBezTo>
                      <a:pt x="480194" y="160030"/>
                      <a:pt x="466868" y="192201"/>
                      <a:pt x="443148" y="215922"/>
                    </a:cubicBezTo>
                    <a:cubicBezTo>
                      <a:pt x="419427" y="239642"/>
                      <a:pt x="387256" y="252968"/>
                      <a:pt x="353710" y="252968"/>
                    </a:cubicBezTo>
                    <a:lnTo>
                      <a:pt x="126484" y="252968"/>
                    </a:lnTo>
                    <a:cubicBezTo>
                      <a:pt x="92938" y="252968"/>
                      <a:pt x="60767" y="239642"/>
                      <a:pt x="37046" y="215922"/>
                    </a:cubicBezTo>
                    <a:cubicBezTo>
                      <a:pt x="13326" y="192201"/>
                      <a:pt x="0" y="160030"/>
                      <a:pt x="0" y="126484"/>
                    </a:cubicBezTo>
                    <a:lnTo>
                      <a:pt x="0" y="126484"/>
                    </a:lnTo>
                    <a:cubicBezTo>
                      <a:pt x="0" y="92938"/>
                      <a:pt x="13326" y="60767"/>
                      <a:pt x="37046" y="37046"/>
                    </a:cubicBezTo>
                    <a:cubicBezTo>
                      <a:pt x="60767" y="13326"/>
                      <a:pt x="92938" y="0"/>
                      <a:pt x="1264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80194" cy="2910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550346" y="344886"/>
              <a:ext cx="1315720" cy="590878"/>
            </a:xfrm>
            <a:custGeom>
              <a:avLst/>
              <a:gdLst/>
              <a:ahLst/>
              <a:cxnLst/>
              <a:rect l="l" t="t" r="r" b="b"/>
              <a:pathLst>
                <a:path w="1315720" h="590878">
                  <a:moveTo>
                    <a:pt x="0" y="0"/>
                  </a:moveTo>
                  <a:lnTo>
                    <a:pt x="1315719" y="0"/>
                  </a:lnTo>
                  <a:lnTo>
                    <a:pt x="1315719" y="590878"/>
                  </a:lnTo>
                  <a:lnTo>
                    <a:pt x="0" y="590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6" name="Freeform 16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73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3151981" y="6786340"/>
            <a:ext cx="4515644" cy="989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5819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76392" y="2616658"/>
            <a:ext cx="7312888" cy="3945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investindo em small caps</a:t>
            </a:r>
            <a:r>
              <a:rPr lang="en-US" sz="9200" spc="-23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76392" y="1906749"/>
            <a:ext cx="4697936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spc="375">
                <a:solidFill>
                  <a:srgbClr val="89FFDB"/>
                </a:solidFill>
                <a:latin typeface="Poppins"/>
              </a:rPr>
              <a:t>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225360" y="7892987"/>
            <a:ext cx="4697936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spc="375">
                <a:solidFill>
                  <a:srgbClr val="FFFFFF"/>
                </a:solidFill>
                <a:latin typeface="Poppins"/>
              </a:rPr>
              <a:t>TEMA DA PALESTRA</a:t>
            </a:r>
          </a:p>
        </p:txBody>
      </p:sp>
      <p:sp>
        <p:nvSpPr>
          <p:cNvPr id="23" name="Freeform 23"/>
          <p:cNvSpPr/>
          <p:nvPr/>
        </p:nvSpPr>
        <p:spPr>
          <a:xfrm rot="-5546149">
            <a:off x="5739215" y="7176062"/>
            <a:ext cx="986790" cy="443158"/>
          </a:xfrm>
          <a:custGeom>
            <a:avLst/>
            <a:gdLst/>
            <a:ahLst/>
            <a:cxnLst/>
            <a:rect l="l" t="t" r="r" b="b"/>
            <a:pathLst>
              <a:path w="986790" h="443158">
                <a:moveTo>
                  <a:pt x="0" y="0"/>
                </a:moveTo>
                <a:lnTo>
                  <a:pt x="986790" y="0"/>
                </a:lnTo>
                <a:lnTo>
                  <a:pt x="986790" y="443158"/>
                </a:lnTo>
                <a:lnTo>
                  <a:pt x="0" y="4431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959653"/>
            <a:ext cx="11679354" cy="2444223"/>
          </a:xfrm>
          <a:custGeom>
            <a:avLst/>
            <a:gdLst/>
            <a:ahLst/>
            <a:cxnLst/>
            <a:rect l="l" t="t" r="r" b="b"/>
            <a:pathLst>
              <a:path w="11679354" h="2444223">
                <a:moveTo>
                  <a:pt x="0" y="0"/>
                </a:moveTo>
                <a:lnTo>
                  <a:pt x="11679354" y="0"/>
                </a:lnTo>
                <a:lnTo>
                  <a:pt x="11679354" y="2444223"/>
                </a:lnTo>
                <a:lnTo>
                  <a:pt x="0" y="244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1028700"/>
            <a:ext cx="15676430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Cenário Atual</a:t>
            </a:r>
            <a:r>
              <a:rPr lang="en-US" sz="9200" spc="-23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959653"/>
            <a:ext cx="11679354" cy="2444223"/>
          </a:xfrm>
          <a:custGeom>
            <a:avLst/>
            <a:gdLst/>
            <a:ahLst/>
            <a:cxnLst/>
            <a:rect l="l" t="t" r="r" b="b"/>
            <a:pathLst>
              <a:path w="11679354" h="2444223">
                <a:moveTo>
                  <a:pt x="0" y="0"/>
                </a:moveTo>
                <a:lnTo>
                  <a:pt x="11679354" y="0"/>
                </a:lnTo>
                <a:lnTo>
                  <a:pt x="11679354" y="2444223"/>
                </a:lnTo>
                <a:lnTo>
                  <a:pt x="0" y="244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839727" y="3984332"/>
            <a:ext cx="8218280" cy="3645692"/>
          </a:xfrm>
          <a:custGeom>
            <a:avLst/>
            <a:gdLst/>
            <a:ahLst/>
            <a:cxnLst/>
            <a:rect l="l" t="t" r="r" b="b"/>
            <a:pathLst>
              <a:path w="8218280" h="3645692">
                <a:moveTo>
                  <a:pt x="0" y="0"/>
                </a:moveTo>
                <a:lnTo>
                  <a:pt x="8218281" y="0"/>
                </a:lnTo>
                <a:lnTo>
                  <a:pt x="8218281" y="3645692"/>
                </a:lnTo>
                <a:lnTo>
                  <a:pt x="0" y="36456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17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028700" y="1028700"/>
            <a:ext cx="15676430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Cenário Atual</a:t>
            </a:r>
            <a:r>
              <a:rPr lang="en-US" sz="9200" spc="-23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28700"/>
            <a:ext cx="15676430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Cenário Atual</a:t>
            </a:r>
            <a:r>
              <a:rPr lang="en-US" sz="9200" spc="-23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2959653"/>
            <a:ext cx="11679354" cy="2444223"/>
          </a:xfrm>
          <a:custGeom>
            <a:avLst/>
            <a:gdLst/>
            <a:ahLst/>
            <a:cxnLst/>
            <a:rect l="l" t="t" r="r" b="b"/>
            <a:pathLst>
              <a:path w="11679354" h="2444223">
                <a:moveTo>
                  <a:pt x="0" y="0"/>
                </a:moveTo>
                <a:lnTo>
                  <a:pt x="11679354" y="0"/>
                </a:lnTo>
                <a:lnTo>
                  <a:pt x="11679354" y="2444223"/>
                </a:lnTo>
                <a:lnTo>
                  <a:pt x="0" y="2444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5839727" y="3984332"/>
            <a:ext cx="8218280" cy="3645692"/>
          </a:xfrm>
          <a:custGeom>
            <a:avLst/>
            <a:gdLst/>
            <a:ahLst/>
            <a:cxnLst/>
            <a:rect l="l" t="t" r="r" b="b"/>
            <a:pathLst>
              <a:path w="8218280" h="3645692">
                <a:moveTo>
                  <a:pt x="0" y="0"/>
                </a:moveTo>
                <a:lnTo>
                  <a:pt x="8218281" y="0"/>
                </a:lnTo>
                <a:lnTo>
                  <a:pt x="8218281" y="3645692"/>
                </a:lnTo>
                <a:lnTo>
                  <a:pt x="0" y="36456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17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788977" y="4181765"/>
            <a:ext cx="9399432" cy="5494623"/>
          </a:xfrm>
          <a:custGeom>
            <a:avLst/>
            <a:gdLst/>
            <a:ahLst/>
            <a:cxnLst/>
            <a:rect l="l" t="t" r="r" b="b"/>
            <a:pathLst>
              <a:path w="9399432" h="5494623">
                <a:moveTo>
                  <a:pt x="0" y="0"/>
                </a:moveTo>
                <a:lnTo>
                  <a:pt x="9399432" y="0"/>
                </a:lnTo>
                <a:lnTo>
                  <a:pt x="9399432" y="5494623"/>
                </a:lnTo>
                <a:lnTo>
                  <a:pt x="0" y="5494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1196509" y="340986"/>
            <a:ext cx="14351417" cy="14351417"/>
          </a:xfrm>
          <a:custGeom>
            <a:avLst/>
            <a:gdLst/>
            <a:ahLst/>
            <a:cxnLst/>
            <a:rect l="l" t="t" r="r" b="b"/>
            <a:pathLst>
              <a:path w="14351417" h="14351417">
                <a:moveTo>
                  <a:pt x="0" y="0"/>
                </a:moveTo>
                <a:lnTo>
                  <a:pt x="14351416" y="0"/>
                </a:lnTo>
                <a:lnTo>
                  <a:pt x="14351416" y="14351417"/>
                </a:lnTo>
                <a:lnTo>
                  <a:pt x="0" y="14351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5400000">
            <a:off x="7109010" y="-3608525"/>
            <a:ext cx="8162790" cy="8162790"/>
          </a:xfrm>
          <a:custGeom>
            <a:avLst/>
            <a:gdLst/>
            <a:ahLst/>
            <a:cxnLst/>
            <a:rect l="l" t="t" r="r" b="b"/>
            <a:pathLst>
              <a:path w="8162790" h="8162790">
                <a:moveTo>
                  <a:pt x="0" y="0"/>
                </a:moveTo>
                <a:lnTo>
                  <a:pt x="8162790" y="0"/>
                </a:lnTo>
                <a:lnTo>
                  <a:pt x="8162790" y="8162789"/>
                </a:lnTo>
                <a:lnTo>
                  <a:pt x="0" y="816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028700" y="340986"/>
            <a:ext cx="5145874" cy="5145874"/>
          </a:xfrm>
          <a:custGeom>
            <a:avLst/>
            <a:gdLst/>
            <a:ahLst/>
            <a:cxnLst/>
            <a:rect l="l" t="t" r="r" b="b"/>
            <a:pathLst>
              <a:path w="5145874" h="5145874">
                <a:moveTo>
                  <a:pt x="0" y="0"/>
                </a:moveTo>
                <a:lnTo>
                  <a:pt x="5145874" y="0"/>
                </a:lnTo>
                <a:lnTo>
                  <a:pt x="5145874" y="5145875"/>
                </a:lnTo>
                <a:lnTo>
                  <a:pt x="0" y="5145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1427347" y="739643"/>
            <a:ext cx="4348579" cy="434856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263" b="-3207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271800" y="2042004"/>
            <a:ext cx="2478786" cy="294291"/>
            <a:chOff x="0" y="0"/>
            <a:chExt cx="2648467" cy="3144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51765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6903451" y="472870"/>
            <a:ext cx="770350" cy="716059"/>
          </a:xfrm>
          <a:custGeom>
            <a:avLst/>
            <a:gdLst/>
            <a:ahLst/>
            <a:cxnLst/>
            <a:rect l="l" t="t" r="r" b="b"/>
            <a:pathLst>
              <a:path w="770350" h="716059">
                <a:moveTo>
                  <a:pt x="0" y="0"/>
                </a:moveTo>
                <a:lnTo>
                  <a:pt x="770350" y="0"/>
                </a:lnTo>
                <a:lnTo>
                  <a:pt x="770350" y="716059"/>
                </a:lnTo>
                <a:lnTo>
                  <a:pt x="0" y="7160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6839129" y="5859189"/>
            <a:ext cx="10245120" cy="1994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51"/>
              </a:lnSpc>
            </a:pPr>
            <a:r>
              <a:rPr lang="en-US" sz="2865" spc="-71">
                <a:solidFill>
                  <a:srgbClr val="FFFFFF"/>
                </a:solidFill>
                <a:latin typeface="Poppins"/>
              </a:rPr>
              <a:t>Formado em economia pela Universidade Federal de Pernambuco (UFPE), foi da equipe de M&amp;A da Deloitte. Atua como gestor da estratégia de Small Caps e de Venture Capital na Multinvest. É membro do conselho de administração do Zro Bank.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25591" y="1646444"/>
            <a:ext cx="6528285" cy="1050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55"/>
              </a:lnSpc>
            </a:pPr>
            <a:r>
              <a:rPr lang="en-US" sz="6959" spc="-173">
                <a:solidFill>
                  <a:srgbClr val="FFFFFF"/>
                </a:solidFill>
                <a:latin typeface="Poppins Semi-Bold"/>
              </a:rPr>
              <a:t>Thiago Kramer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25591" y="2733879"/>
            <a:ext cx="5612228" cy="59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2"/>
              </a:lnSpc>
            </a:pPr>
            <a:r>
              <a:rPr lang="en-US" sz="3108" spc="388">
                <a:solidFill>
                  <a:srgbClr val="FFFFFF">
                    <a:alpha val="74902"/>
                  </a:srgbClr>
                </a:solidFill>
                <a:latin typeface="Poppins"/>
              </a:rPr>
              <a:t>PORTFOLIO MANAGER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286504" y="2021810"/>
            <a:ext cx="2449376" cy="290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2"/>
              </a:lnSpc>
            </a:pPr>
            <a:r>
              <a:rPr lang="en-US" sz="837" spc="-16">
                <a:solidFill>
                  <a:srgbClr val="050A30">
                    <a:alpha val="51765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938136" y="2307720"/>
            <a:ext cx="1146113" cy="13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0"/>
              </a:lnSpc>
            </a:pPr>
            <a:r>
              <a:rPr lang="en-US" sz="728">
                <a:solidFill>
                  <a:srgbClr val="FFFFFF">
                    <a:alpha val="51765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271800" y="726818"/>
            <a:ext cx="2478786" cy="542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</a:pPr>
            <a:r>
              <a:rPr lang="en-US" sz="3194">
                <a:solidFill>
                  <a:srgbClr val="0EFEC1">
                    <a:alpha val="51765"/>
                  </a:srgbClr>
                </a:solidFill>
                <a:latin typeface="Open Sans Extra Bold"/>
              </a:rPr>
              <a:t>SEMINÁ</a:t>
            </a:r>
            <a:r>
              <a:rPr lang="en-US" sz="3194">
                <a:solidFill>
                  <a:srgbClr val="FFFFFF">
                    <a:alpha val="51765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271800" y="1150829"/>
            <a:ext cx="2478786" cy="411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4"/>
              </a:lnSpc>
            </a:pPr>
            <a:r>
              <a:rPr lang="en-US" sz="2453">
                <a:solidFill>
                  <a:srgbClr val="0EFEC1">
                    <a:alpha val="51765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271800" y="1505387"/>
            <a:ext cx="2478786" cy="544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3204">
                <a:solidFill>
                  <a:srgbClr val="FFFFFF">
                    <a:alpha val="51765"/>
                  </a:srgbClr>
                </a:solidFill>
                <a:latin typeface="League Spartan"/>
              </a:rPr>
              <a:t>AEPREMERJ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5143500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28700" y="1232482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028700" y="-2491638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6235972" y="2254693"/>
            <a:ext cx="5058354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Índice</a:t>
            </a:r>
            <a:r>
              <a:rPr lang="en-US" sz="9200" spc="-23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35972" y="4590158"/>
            <a:ext cx="7444960" cy="2773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2799" spc="349">
                <a:solidFill>
                  <a:srgbClr val="FFFFFF"/>
                </a:solidFill>
                <a:latin typeface="Poppins"/>
              </a:rPr>
              <a:t>3. SOBRE A MULTINVEST</a:t>
            </a:r>
          </a:p>
          <a:p>
            <a:pPr>
              <a:lnSpc>
                <a:spcPts val="5599"/>
              </a:lnSpc>
            </a:pPr>
            <a:r>
              <a:rPr lang="en-US" sz="2799" spc="349">
                <a:solidFill>
                  <a:srgbClr val="FFFFFF"/>
                </a:solidFill>
                <a:latin typeface="Poppins"/>
              </a:rPr>
              <a:t>4. INVESTINDO EM SMALL CAPS</a:t>
            </a:r>
          </a:p>
          <a:p>
            <a:pPr>
              <a:lnSpc>
                <a:spcPts val="5599"/>
              </a:lnSpc>
            </a:pPr>
            <a:r>
              <a:rPr lang="en-US" sz="2799" spc="349">
                <a:solidFill>
                  <a:srgbClr val="FFFFFF"/>
                </a:solidFill>
                <a:latin typeface="Poppins"/>
              </a:rPr>
              <a:t>5. CUIDADOS AO INVESTIR</a:t>
            </a:r>
          </a:p>
          <a:p>
            <a:pPr>
              <a:lnSpc>
                <a:spcPts val="5599"/>
              </a:lnSpc>
            </a:pPr>
            <a:r>
              <a:rPr lang="en-US" sz="2799" spc="349">
                <a:solidFill>
                  <a:srgbClr val="FFFFFF"/>
                </a:solidFill>
                <a:latin typeface="Poppins"/>
              </a:rPr>
              <a:t>6. CENÁRIO ATUAL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46199" y="9436048"/>
            <a:ext cx="1988599" cy="236094"/>
            <a:chOff x="0" y="0"/>
            <a:chExt cx="2648467" cy="3144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57996" y="9423721"/>
            <a:ext cx="1965006" cy="229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"/>
              </a:lnSpc>
            </a:pPr>
            <a:r>
              <a:rPr lang="en-US" sz="671" spc="-13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0766" y="9653092"/>
            <a:ext cx="919466" cy="107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"/>
              </a:lnSpc>
            </a:pPr>
            <a:r>
              <a:rPr lang="en-US" sz="584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1" name="Freeform 11"/>
          <p:cNvSpPr/>
          <p:nvPr/>
        </p:nvSpPr>
        <p:spPr>
          <a:xfrm>
            <a:off x="2155187" y="8177214"/>
            <a:ext cx="618011" cy="574457"/>
          </a:xfrm>
          <a:custGeom>
            <a:avLst/>
            <a:gdLst/>
            <a:ahLst/>
            <a:cxnLst/>
            <a:rect l="l" t="t" r="r" b="b"/>
            <a:pathLst>
              <a:path w="618011" h="574457">
                <a:moveTo>
                  <a:pt x="0" y="0"/>
                </a:moveTo>
                <a:lnTo>
                  <a:pt x="618011" y="0"/>
                </a:lnTo>
                <a:lnTo>
                  <a:pt x="618011" y="574456"/>
                </a:lnTo>
                <a:lnTo>
                  <a:pt x="0" y="5744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846199" y="8379166"/>
            <a:ext cx="1988599" cy="437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7"/>
              </a:lnSpc>
            </a:pPr>
            <a:r>
              <a:rPr lang="en-US" sz="2562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2562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6199" y="8713570"/>
            <a:ext cx="1988599" cy="337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5"/>
              </a:lnSpc>
            </a:pPr>
            <a:r>
              <a:rPr lang="en-US" sz="1968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6199" y="9003771"/>
            <a:ext cx="1988599" cy="43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8"/>
              </a:lnSpc>
            </a:pPr>
            <a:r>
              <a:rPr lang="en-US" sz="2570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16092" y="4628830"/>
            <a:ext cx="10049865" cy="102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80"/>
              </a:lnSpc>
            </a:pPr>
            <a:r>
              <a:rPr lang="en-US" sz="6800" spc="-170">
                <a:solidFill>
                  <a:srgbClr val="FFFFFF"/>
                </a:solidFill>
                <a:latin typeface="Poppins Ultra-Bold"/>
              </a:rPr>
              <a:t>Sobre a Multinvest</a:t>
            </a:r>
            <a:r>
              <a:rPr lang="en-US" sz="6800" spc="-17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92299" y="9021163"/>
            <a:ext cx="1887160" cy="224051"/>
            <a:chOff x="0" y="0"/>
            <a:chExt cx="2648467" cy="3144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03494" y="9008494"/>
            <a:ext cx="1864770" cy="218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2"/>
              </a:lnSpc>
            </a:pPr>
            <a:r>
              <a:rPr lang="en-US" sz="637" spc="-12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9597" y="9235689"/>
            <a:ext cx="872563" cy="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"/>
              </a:lnSpc>
            </a:pPr>
            <a:r>
              <a:rPr lang="en-US" sz="554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7" name="Freeform 7"/>
          <p:cNvSpPr/>
          <p:nvPr/>
        </p:nvSpPr>
        <p:spPr>
          <a:xfrm>
            <a:off x="2034515" y="7826543"/>
            <a:ext cx="586486" cy="545153"/>
          </a:xfrm>
          <a:custGeom>
            <a:avLst/>
            <a:gdLst/>
            <a:ahLst/>
            <a:cxnLst/>
            <a:rect l="l" t="t" r="r" b="b"/>
            <a:pathLst>
              <a:path w="586486" h="545153">
                <a:moveTo>
                  <a:pt x="0" y="0"/>
                </a:moveTo>
                <a:lnTo>
                  <a:pt x="586486" y="0"/>
                </a:lnTo>
                <a:lnTo>
                  <a:pt x="586486" y="545153"/>
                </a:lnTo>
                <a:lnTo>
                  <a:pt x="0" y="54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792299" y="8015765"/>
            <a:ext cx="1887160" cy="417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4"/>
              </a:lnSpc>
            </a:pPr>
            <a:r>
              <a:rPr lang="en-US" sz="2431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2431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2299" y="8324071"/>
            <a:ext cx="1887160" cy="332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4"/>
              </a:lnSpc>
            </a:pPr>
            <a:r>
              <a:rPr lang="en-US" sz="1867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2299" y="8598984"/>
            <a:ext cx="1887160" cy="42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5"/>
              </a:lnSpc>
            </a:pPr>
            <a:r>
              <a:rPr lang="en-US" sz="2439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18515" y="4297128"/>
            <a:ext cx="2097577" cy="168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40"/>
              </a:lnSpc>
            </a:pPr>
            <a:r>
              <a:rPr lang="en-US" sz="11037" spc="-275">
                <a:solidFill>
                  <a:srgbClr val="89FFDB"/>
                </a:solidFill>
                <a:latin typeface="Poppins Ultra-Bold"/>
              </a:rPr>
              <a:t>01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938662" y="-1071754"/>
            <a:ext cx="12080440" cy="12080440"/>
          </a:xfrm>
          <a:custGeom>
            <a:avLst/>
            <a:gdLst/>
            <a:ahLst/>
            <a:cxnLst/>
            <a:rect l="l" t="t" r="r" b="b"/>
            <a:pathLst>
              <a:path w="12080440" h="12080440">
                <a:moveTo>
                  <a:pt x="0" y="0"/>
                </a:moveTo>
                <a:lnTo>
                  <a:pt x="12080439" y="0"/>
                </a:lnTo>
                <a:lnTo>
                  <a:pt x="12080439" y="12080440"/>
                </a:lnTo>
                <a:lnTo>
                  <a:pt x="0" y="12080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1028700"/>
            <a:ext cx="12739703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Multinvest Capital</a:t>
            </a:r>
            <a:r>
              <a:rPr lang="en-US" sz="9200" spc="-23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69302" y="3609450"/>
            <a:ext cx="10338566" cy="956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0"/>
              </a:lnSpc>
            </a:pPr>
            <a:r>
              <a:rPr lang="en-US" sz="3300" spc="-82">
                <a:solidFill>
                  <a:srgbClr val="89FFDB"/>
                </a:solidFill>
                <a:latin typeface="Poppins"/>
              </a:rPr>
              <a:t>Somos uma gestora de recursos independente com mais de 10 anos de mercado.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69302" y="5568425"/>
            <a:ext cx="10338566" cy="956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0"/>
              </a:lnSpc>
            </a:pPr>
            <a:r>
              <a:rPr lang="en-US" sz="3300" spc="-82">
                <a:solidFill>
                  <a:srgbClr val="EEFFFF"/>
                </a:solidFill>
                <a:latin typeface="Poppins"/>
              </a:rPr>
              <a:t>Especialista em gestão de investimentos para investidores sofisticados.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5738449"/>
            <a:ext cx="4841398" cy="1521378"/>
          </a:xfrm>
          <a:custGeom>
            <a:avLst/>
            <a:gdLst/>
            <a:ahLst/>
            <a:cxnLst/>
            <a:rect l="l" t="t" r="r" b="b"/>
            <a:pathLst>
              <a:path w="4841398" h="1521378">
                <a:moveTo>
                  <a:pt x="0" y="0"/>
                </a:moveTo>
                <a:lnTo>
                  <a:pt x="4841398" y="0"/>
                </a:lnTo>
                <a:lnTo>
                  <a:pt x="4841398" y="1521378"/>
                </a:lnTo>
                <a:lnTo>
                  <a:pt x="0" y="15213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5362" r="-437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2682348" y="4157859"/>
            <a:ext cx="1534103" cy="1580591"/>
          </a:xfrm>
          <a:custGeom>
            <a:avLst/>
            <a:gdLst/>
            <a:ahLst/>
            <a:cxnLst/>
            <a:rect l="l" t="t" r="r" b="b"/>
            <a:pathLst>
              <a:path w="1534103" h="1580591">
                <a:moveTo>
                  <a:pt x="0" y="0"/>
                </a:moveTo>
                <a:lnTo>
                  <a:pt x="1534102" y="0"/>
                </a:lnTo>
                <a:lnTo>
                  <a:pt x="1534102" y="1580590"/>
                </a:lnTo>
                <a:lnTo>
                  <a:pt x="0" y="15805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4906" t="-30878" r="-562902" b="-331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7269302" y="7527400"/>
            <a:ext cx="10338566" cy="956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0"/>
              </a:lnSpc>
            </a:pPr>
            <a:r>
              <a:rPr lang="en-US" sz="3300" spc="-82">
                <a:solidFill>
                  <a:srgbClr val="89FFDB"/>
                </a:solidFill>
                <a:latin typeface="Poppins"/>
              </a:rPr>
              <a:t>Vasta experiência investindo em ações e renda variável no Brasil.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27005" y="5581920"/>
            <a:ext cx="9682760" cy="9682760"/>
          </a:xfrm>
          <a:custGeom>
            <a:avLst/>
            <a:gdLst/>
            <a:ahLst/>
            <a:cxnLst/>
            <a:rect l="l" t="t" r="r" b="b"/>
            <a:pathLst>
              <a:path w="9682760" h="9682760">
                <a:moveTo>
                  <a:pt x="0" y="0"/>
                </a:moveTo>
                <a:lnTo>
                  <a:pt x="9682759" y="0"/>
                </a:lnTo>
                <a:lnTo>
                  <a:pt x="9682759" y="9682760"/>
                </a:lnTo>
                <a:lnTo>
                  <a:pt x="0" y="9682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28700" y="-1352220"/>
            <a:ext cx="3537731" cy="3537731"/>
          </a:xfrm>
          <a:custGeom>
            <a:avLst/>
            <a:gdLst/>
            <a:ahLst/>
            <a:cxnLst/>
            <a:rect l="l" t="t" r="r" b="b"/>
            <a:pathLst>
              <a:path w="3537731" h="3537731">
                <a:moveTo>
                  <a:pt x="0" y="0"/>
                </a:moveTo>
                <a:lnTo>
                  <a:pt x="3537731" y="0"/>
                </a:lnTo>
                <a:lnTo>
                  <a:pt x="3537731" y="3537731"/>
                </a:lnTo>
                <a:lnTo>
                  <a:pt x="0" y="3537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028700" y="9330033"/>
            <a:ext cx="1947019" cy="231158"/>
            <a:chOff x="0" y="0"/>
            <a:chExt cx="2648467" cy="3144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25882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Freeform 6"/>
          <p:cNvSpPr/>
          <p:nvPr/>
        </p:nvSpPr>
        <p:spPr>
          <a:xfrm>
            <a:off x="2310318" y="8097520"/>
            <a:ext cx="605089" cy="562445"/>
          </a:xfrm>
          <a:custGeom>
            <a:avLst/>
            <a:gdLst/>
            <a:ahLst/>
            <a:cxnLst/>
            <a:rect l="l" t="t" r="r" b="b"/>
            <a:pathLst>
              <a:path w="605089" h="562445">
                <a:moveTo>
                  <a:pt x="0" y="0"/>
                </a:moveTo>
                <a:lnTo>
                  <a:pt x="605090" y="0"/>
                </a:lnTo>
                <a:lnTo>
                  <a:pt x="605090" y="562445"/>
                </a:lnTo>
                <a:lnTo>
                  <a:pt x="0" y="5624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9956873" y="3004491"/>
            <a:ext cx="5711512" cy="5718968"/>
          </a:xfrm>
          <a:custGeom>
            <a:avLst/>
            <a:gdLst/>
            <a:ahLst/>
            <a:cxnLst/>
            <a:rect l="l" t="t" r="r" b="b"/>
            <a:pathLst>
              <a:path w="5711512" h="5718968">
                <a:moveTo>
                  <a:pt x="0" y="0"/>
                </a:moveTo>
                <a:lnTo>
                  <a:pt x="5711512" y="0"/>
                </a:lnTo>
                <a:lnTo>
                  <a:pt x="5711512" y="5718968"/>
                </a:lnTo>
                <a:lnTo>
                  <a:pt x="0" y="57189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040250" y="9308041"/>
            <a:ext cx="1923919" cy="234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"/>
              </a:lnSpc>
            </a:pPr>
            <a:r>
              <a:rPr lang="en-US" sz="657" spc="-13">
                <a:solidFill>
                  <a:srgbClr val="050A30">
                    <a:alpha val="25882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52089" y="9542141"/>
            <a:ext cx="900241" cy="105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1"/>
              </a:lnSpc>
            </a:pPr>
            <a:r>
              <a:rPr lang="en-US" sz="572">
                <a:solidFill>
                  <a:srgbClr val="FFFFFF">
                    <a:alpha val="25882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284729"/>
            <a:ext cx="1947019" cy="43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2"/>
              </a:lnSpc>
            </a:pPr>
            <a:r>
              <a:rPr lang="en-US" sz="2509">
                <a:solidFill>
                  <a:srgbClr val="0EFEC1">
                    <a:alpha val="25882"/>
                  </a:srgbClr>
                </a:solidFill>
                <a:latin typeface="Open Sans Extra Bold"/>
              </a:rPr>
              <a:t>SEMINÁ</a:t>
            </a:r>
            <a:r>
              <a:rPr lang="en-US" sz="2509">
                <a:solidFill>
                  <a:srgbClr val="FFFFFF">
                    <a:alpha val="25882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621865"/>
            <a:ext cx="1947019" cy="33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7"/>
              </a:lnSpc>
            </a:pPr>
            <a:r>
              <a:rPr lang="en-US" sz="1926">
                <a:solidFill>
                  <a:srgbClr val="0EFEC1">
                    <a:alpha val="25882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8896275"/>
            <a:ext cx="1947019" cy="44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3"/>
              </a:lnSpc>
            </a:pPr>
            <a:r>
              <a:rPr lang="en-US" sz="2516">
                <a:solidFill>
                  <a:srgbClr val="FFFFFF">
                    <a:alpha val="25882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1028700"/>
            <a:ext cx="12739703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Multinvest Capital</a:t>
            </a:r>
            <a:r>
              <a:rPr lang="en-US" sz="9200" spc="-23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0233" y="4470202"/>
            <a:ext cx="6972398" cy="1260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7"/>
              </a:lnSpc>
            </a:pPr>
            <a:r>
              <a:rPr lang="en-US" sz="2258">
                <a:solidFill>
                  <a:srgbClr val="FFFFFF"/>
                </a:solidFill>
                <a:latin typeface="Poppins"/>
              </a:rPr>
              <a:t>Maior gestora independente do Nordeste</a:t>
            </a:r>
          </a:p>
          <a:p>
            <a:pPr>
              <a:lnSpc>
                <a:spcPts val="3387"/>
              </a:lnSpc>
            </a:pPr>
            <a:r>
              <a:rPr lang="en-US" sz="2258">
                <a:solidFill>
                  <a:srgbClr val="FFFFFF"/>
                </a:solidFill>
                <a:latin typeface="Poppins"/>
              </a:rPr>
              <a:t>Atuação em 6 estados</a:t>
            </a:r>
          </a:p>
          <a:p>
            <a:pPr>
              <a:lnSpc>
                <a:spcPts val="3387"/>
              </a:lnSpc>
            </a:pPr>
            <a:r>
              <a:rPr lang="en-US" sz="2258">
                <a:solidFill>
                  <a:srgbClr val="FFFFFF"/>
                </a:solidFill>
                <a:latin typeface="Poppins"/>
              </a:rPr>
              <a:t>+ de 50 de investidores institucionais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18515" y="4297128"/>
            <a:ext cx="2097577" cy="168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40"/>
              </a:lnSpc>
            </a:pPr>
            <a:r>
              <a:rPr lang="en-US" sz="11037" spc="-275">
                <a:solidFill>
                  <a:srgbClr val="89FFDB"/>
                </a:solidFill>
                <a:latin typeface="Poppins Ultra-Bold"/>
              </a:rPr>
              <a:t>02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92299" y="9021163"/>
            <a:ext cx="1887160" cy="224051"/>
            <a:chOff x="0" y="0"/>
            <a:chExt cx="2648467" cy="3144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03494" y="9008494"/>
            <a:ext cx="1864770" cy="218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2"/>
              </a:lnSpc>
            </a:pPr>
            <a:r>
              <a:rPr lang="en-US" sz="637" spc="-12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9597" y="9235689"/>
            <a:ext cx="872563" cy="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"/>
              </a:lnSpc>
            </a:pPr>
            <a:r>
              <a:rPr lang="en-US" sz="554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7" name="Freeform 7"/>
          <p:cNvSpPr/>
          <p:nvPr/>
        </p:nvSpPr>
        <p:spPr>
          <a:xfrm>
            <a:off x="2034515" y="7826543"/>
            <a:ext cx="586486" cy="545153"/>
          </a:xfrm>
          <a:custGeom>
            <a:avLst/>
            <a:gdLst/>
            <a:ahLst/>
            <a:cxnLst/>
            <a:rect l="l" t="t" r="r" b="b"/>
            <a:pathLst>
              <a:path w="586486" h="545153">
                <a:moveTo>
                  <a:pt x="0" y="0"/>
                </a:moveTo>
                <a:lnTo>
                  <a:pt x="586486" y="0"/>
                </a:lnTo>
                <a:lnTo>
                  <a:pt x="586486" y="545153"/>
                </a:lnTo>
                <a:lnTo>
                  <a:pt x="0" y="54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792299" y="8015765"/>
            <a:ext cx="1887160" cy="417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4"/>
              </a:lnSpc>
            </a:pPr>
            <a:r>
              <a:rPr lang="en-US" sz="2431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2431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2299" y="8324071"/>
            <a:ext cx="1887160" cy="332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4"/>
              </a:lnSpc>
            </a:pPr>
            <a:r>
              <a:rPr lang="en-US" sz="1867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2299" y="8598984"/>
            <a:ext cx="1887160" cy="42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5"/>
              </a:lnSpc>
            </a:pPr>
            <a:r>
              <a:rPr lang="en-US" sz="2439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16092" y="4628830"/>
            <a:ext cx="11698555" cy="102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80"/>
              </a:lnSpc>
            </a:pPr>
            <a:r>
              <a:rPr lang="en-US" sz="6800" spc="-170">
                <a:solidFill>
                  <a:srgbClr val="FFFFFF"/>
                </a:solidFill>
                <a:latin typeface="Poppins Ultra-Bold"/>
              </a:rPr>
              <a:t>Investindo em Small Caps</a:t>
            </a:r>
            <a:r>
              <a:rPr lang="en-US" sz="6800" spc="-17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800120"/>
            <a:ext cx="16366474" cy="5980398"/>
          </a:xfrm>
          <a:custGeom>
            <a:avLst/>
            <a:gdLst/>
            <a:ahLst/>
            <a:cxnLst/>
            <a:rect l="l" t="t" r="r" b="b"/>
            <a:pathLst>
              <a:path w="16366474" h="5980398">
                <a:moveTo>
                  <a:pt x="0" y="0"/>
                </a:moveTo>
                <a:lnTo>
                  <a:pt x="16366474" y="0"/>
                </a:lnTo>
                <a:lnTo>
                  <a:pt x="16366474" y="5980398"/>
                </a:lnTo>
                <a:lnTo>
                  <a:pt x="0" y="5980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1028700"/>
            <a:ext cx="15676430" cy="139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Investindo em Small Caps</a:t>
            </a:r>
            <a:r>
              <a:rPr lang="en-US" sz="9200" spc="-23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9161518"/>
            <a:ext cx="1623060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spc="-62">
                <a:solidFill>
                  <a:srgbClr val="89FFDB"/>
                </a:solidFill>
                <a:latin typeface="Poppins"/>
              </a:rPr>
              <a:t>Grandes companhias e dos setores mais variados compõem o Índice Small Cap, permitindo que o universo de investimento tenha uma representação mais próxima da dinâmica econômica brasileira.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618</Words>
  <Application>Microsoft Office PowerPoint</Application>
  <PresentationFormat>Personalizar</PresentationFormat>
  <Paragraphs>156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3" baseType="lpstr">
      <vt:lpstr>League Spartan</vt:lpstr>
      <vt:lpstr>Poppins Bold</vt:lpstr>
      <vt:lpstr>Open Sans</vt:lpstr>
      <vt:lpstr>Poppins Medium</vt:lpstr>
      <vt:lpstr>Poppins Ultra-Bold</vt:lpstr>
      <vt:lpstr>Arial</vt:lpstr>
      <vt:lpstr>Open Sans Extra Bold</vt:lpstr>
      <vt:lpstr>Poppins Semi-Bold</vt:lpstr>
      <vt:lpstr>Calibri</vt:lpstr>
      <vt:lpstr>Poppins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- Aepremerj</dc:title>
  <dc:creator>Sandra Martins Paes Leme</dc:creator>
  <cp:lastModifiedBy>Sandra Martins Paes Leme</cp:lastModifiedBy>
  <cp:revision>1</cp:revision>
  <dcterms:created xsi:type="dcterms:W3CDTF">2006-08-16T00:00:00Z</dcterms:created>
  <dcterms:modified xsi:type="dcterms:W3CDTF">2024-04-08T19:15:51Z</dcterms:modified>
  <dc:identifier>DAGBTN80dhE</dc:identifier>
</cp:coreProperties>
</file>