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260" r:id="rId7"/>
    <p:sldId id="258" r:id="rId8"/>
    <p:sldId id="259" r:id="rId9"/>
    <p:sldId id="28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18288000" cy="10287000"/>
  <p:notesSz cx="6858000" cy="9144000"/>
  <p:embeddedFontLst>
    <p:embeddedFont>
      <p:font typeface="Abhaya Libre Bold" panose="02000803000000000000" pitchFamily="2" charset="0"/>
      <p:regular r:id="rId40"/>
    </p:embeddedFont>
    <p:embeddedFont>
      <p:font typeface="Abhaya Libre Semi-Bold" panose="02000703000000000000" pitchFamily="2" charset="0"/>
      <p:regular r:id="rId41"/>
    </p:embeddedFont>
    <p:embeddedFont>
      <p:font typeface="League Spartan" pitchFamily="2" charset="0"/>
      <p:regular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Open Sans Extra Bold" panose="020B0906030804020204" pitchFamily="34" charset="0"/>
      <p:regular r:id="rId47"/>
    </p:embeddedFont>
    <p:embeddedFont>
      <p:font typeface="Overpass" pitchFamily="2" charset="0"/>
      <p:regular r:id="rId48"/>
    </p:embeddedFont>
    <p:embeddedFont>
      <p:font typeface="Overpass Light" pitchFamily="2" charset="0"/>
      <p:regular r:id="rId49"/>
    </p:embeddedFont>
    <p:embeddedFont>
      <p:font typeface="Overpass Light Bold" pitchFamily="2" charset="0"/>
      <p:regular r:id="rId50"/>
    </p:embeddedFont>
    <p:embeddedFont>
      <p:font typeface="Overpass Ultra-Bold" pitchFamily="2" charset="0"/>
      <p:regular r:id="rId51"/>
    </p:embeddedFont>
    <p:embeddedFont>
      <p:font typeface="Poppins Light" pitchFamily="2" charset="0"/>
      <p:regular r:id="rId52"/>
      <p:italic r:id="rId53"/>
    </p:embeddedFont>
    <p:embeddedFont>
      <p:font typeface="Poppins Semi-Bold" pitchFamily="2" charset="0"/>
      <p:regular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notesMaster" Target="notesMasters/notesMaster1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font" Target="fonts/font3.fntdata" /><Relationship Id="rId47" Type="http://schemas.openxmlformats.org/officeDocument/2006/relationships/font" Target="fonts/font8.fntdata" /><Relationship Id="rId50" Type="http://schemas.openxmlformats.org/officeDocument/2006/relationships/font" Target="fonts/font11.fntdata" /><Relationship Id="rId55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font" Target="fonts/font7.fntdata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font" Target="fonts/font2.fntdata" /><Relationship Id="rId54" Type="http://schemas.openxmlformats.org/officeDocument/2006/relationships/font" Target="fonts/font15.fnt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font" Target="fonts/font1.fntdata" /><Relationship Id="rId45" Type="http://schemas.openxmlformats.org/officeDocument/2006/relationships/font" Target="fonts/font6.fntdata" /><Relationship Id="rId53" Type="http://schemas.openxmlformats.org/officeDocument/2006/relationships/font" Target="fonts/font14.fntdata" /><Relationship Id="rId58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font" Target="fonts/font10.fntdata" /><Relationship Id="rId57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font" Target="fonts/font5.fntdata" /><Relationship Id="rId52" Type="http://schemas.openxmlformats.org/officeDocument/2006/relationships/font" Target="fonts/font13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font" Target="fonts/font4.fntdata" /><Relationship Id="rId48" Type="http://schemas.openxmlformats.org/officeDocument/2006/relationships/font" Target="fonts/font9.fntdata" /><Relationship Id="rId56" Type="http://schemas.openxmlformats.org/officeDocument/2006/relationships/viewProps" Target="viewProps.xml" /><Relationship Id="rId8" Type="http://schemas.openxmlformats.org/officeDocument/2006/relationships/slide" Target="slides/slide4.xml" /><Relationship Id="rId51" Type="http://schemas.openxmlformats.org/officeDocument/2006/relationships/font" Target="fonts/font12.fntdata" /><Relationship Id="rId3" Type="http://schemas.openxmlformats.org/officeDocument/2006/relationships/customXml" Target="../customXml/item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22A0C-4839-4085-B225-7FCEBC5B95B1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4DB19-ADE5-4B98-A702-8D2F28EF61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56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4DB19-ADE5-4B98-A702-8D2F28EF610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43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4DB19-ADE5-4B98-A702-8D2F28EF610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66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4DB19-ADE5-4B98-A702-8D2F28EF610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06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4DB19-ADE5-4B98-A702-8D2F28EF610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286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4DB19-ADE5-4B98-A702-8D2F28EF610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811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4DB19-ADE5-4B98-A702-8D2F28EF610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223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4DB19-ADE5-4B98-A702-8D2F28EF610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081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4DB19-ADE5-4B98-A702-8D2F28EF610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98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 /><Relationship Id="rId3" Type="http://schemas.openxmlformats.org/officeDocument/2006/relationships/image" Target="../media/image1.png" /><Relationship Id="rId7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svg" /><Relationship Id="rId11" Type="http://schemas.openxmlformats.org/officeDocument/2006/relationships/image" Target="../media/image9.svg" /><Relationship Id="rId5" Type="http://schemas.openxmlformats.org/officeDocument/2006/relationships/image" Target="../media/image3.png" /><Relationship Id="rId10" Type="http://schemas.openxmlformats.org/officeDocument/2006/relationships/image" Target="../media/image8.png" /><Relationship Id="rId4" Type="http://schemas.openxmlformats.org/officeDocument/2006/relationships/image" Target="../media/image2.svg" /><Relationship Id="rId9" Type="http://schemas.openxmlformats.org/officeDocument/2006/relationships/image" Target="../media/image7.sv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4.gif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 /><Relationship Id="rId3" Type="http://schemas.openxmlformats.org/officeDocument/2006/relationships/image" Target="../media/image17.svg" /><Relationship Id="rId7" Type="http://schemas.openxmlformats.org/officeDocument/2006/relationships/image" Target="../media/image21.svg" /><Relationship Id="rId12" Type="http://schemas.openxmlformats.org/officeDocument/2006/relationships/image" Target="../media/image5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0.png" /><Relationship Id="rId11" Type="http://schemas.openxmlformats.org/officeDocument/2006/relationships/image" Target="../media/image25.svg" /><Relationship Id="rId5" Type="http://schemas.openxmlformats.org/officeDocument/2006/relationships/image" Target="../media/image19.svg" /><Relationship Id="rId10" Type="http://schemas.openxmlformats.org/officeDocument/2006/relationships/image" Target="../media/image24.png" /><Relationship Id="rId4" Type="http://schemas.openxmlformats.org/officeDocument/2006/relationships/image" Target="../media/image18.png" /><Relationship Id="rId9" Type="http://schemas.openxmlformats.org/officeDocument/2006/relationships/image" Target="../media/image23.svg" 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 /><Relationship Id="rId3" Type="http://schemas.openxmlformats.org/officeDocument/2006/relationships/image" Target="../media/image17.svg" /><Relationship Id="rId7" Type="http://schemas.openxmlformats.org/officeDocument/2006/relationships/image" Target="../media/image27.sv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png" /><Relationship Id="rId5" Type="http://schemas.openxmlformats.org/officeDocument/2006/relationships/image" Target="../media/image19.svg" /><Relationship Id="rId10" Type="http://schemas.openxmlformats.org/officeDocument/2006/relationships/image" Target="../media/image5.png" /><Relationship Id="rId4" Type="http://schemas.openxmlformats.org/officeDocument/2006/relationships/image" Target="../media/image18.png" /><Relationship Id="rId9" Type="http://schemas.openxmlformats.org/officeDocument/2006/relationships/image" Target="../media/image29.svg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86566" y="2605138"/>
            <a:ext cx="14314868" cy="4257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84"/>
              </a:lnSpc>
            </a:pPr>
            <a:r>
              <a:rPr lang="en-US" sz="7989" dirty="0" err="1">
                <a:solidFill>
                  <a:srgbClr val="FFFFFF"/>
                </a:solidFill>
                <a:latin typeface="League Spartan"/>
              </a:rPr>
              <a:t>Prever</a:t>
            </a:r>
            <a:r>
              <a:rPr lang="en-US" sz="7989" dirty="0">
                <a:solidFill>
                  <a:srgbClr val="FFFFFF"/>
                </a:solidFill>
                <a:latin typeface="League Spartan"/>
              </a:rPr>
              <a:t> o </a:t>
            </a:r>
            <a:r>
              <a:rPr lang="en-US" sz="7989" dirty="0" err="1">
                <a:solidFill>
                  <a:srgbClr val="FFFFFF"/>
                </a:solidFill>
                <a:latin typeface="League Spartan"/>
              </a:rPr>
              <a:t>futuro</a:t>
            </a:r>
            <a:r>
              <a:rPr lang="en-US" sz="7989" dirty="0">
                <a:solidFill>
                  <a:srgbClr val="FFFFFF"/>
                </a:solidFill>
                <a:latin typeface="League Spartan"/>
              </a:rPr>
              <a:t>:</a:t>
            </a:r>
          </a:p>
          <a:p>
            <a:pPr algn="ctr">
              <a:lnSpc>
                <a:spcPts val="11184"/>
              </a:lnSpc>
              <a:spcBef>
                <a:spcPct val="0"/>
              </a:spcBef>
            </a:pPr>
            <a:r>
              <a:rPr lang="en-US" sz="7989" dirty="0">
                <a:solidFill>
                  <a:srgbClr val="FFFFFF"/>
                </a:solidFill>
                <a:latin typeface="League Spartan"/>
              </a:rPr>
              <a:t>É </a:t>
            </a:r>
            <a:r>
              <a:rPr lang="en-US" sz="7989" dirty="0" err="1">
                <a:solidFill>
                  <a:srgbClr val="FFFFFF"/>
                </a:solidFill>
                <a:latin typeface="League Spartan"/>
              </a:rPr>
              <a:t>suficiente</a:t>
            </a:r>
            <a:r>
              <a:rPr lang="en-US" sz="7989" dirty="0">
                <a:solidFill>
                  <a:srgbClr val="FFFFFF"/>
                </a:solidFill>
                <a:latin typeface="League Spartan"/>
              </a:rPr>
              <a:t> para o </a:t>
            </a:r>
            <a:r>
              <a:rPr lang="en-US" sz="7989" dirty="0" err="1">
                <a:solidFill>
                  <a:srgbClr val="FFFFFF"/>
                </a:solidFill>
                <a:latin typeface="League Spartan"/>
              </a:rPr>
              <a:t>sucesso</a:t>
            </a:r>
            <a:r>
              <a:rPr lang="en-US" sz="7989" dirty="0">
                <a:solidFill>
                  <a:srgbClr val="FFFFFF"/>
                </a:solidFill>
                <a:latin typeface="League Spartan"/>
              </a:rPr>
              <a:t> </a:t>
            </a:r>
            <a:r>
              <a:rPr lang="en-US" sz="7989" dirty="0" err="1">
                <a:solidFill>
                  <a:srgbClr val="FFFFFF"/>
                </a:solidFill>
                <a:latin typeface="League Spartan"/>
              </a:rPr>
              <a:t>na</a:t>
            </a:r>
            <a:r>
              <a:rPr lang="en-US" sz="7989" dirty="0">
                <a:solidFill>
                  <a:srgbClr val="FFFFFF"/>
                </a:solidFill>
                <a:latin typeface="League Spartan"/>
              </a:rPr>
              <a:t> </a:t>
            </a:r>
            <a:r>
              <a:rPr lang="en-US" sz="7989" dirty="0" err="1">
                <a:solidFill>
                  <a:srgbClr val="FFFFFF"/>
                </a:solidFill>
                <a:latin typeface="League Spartan"/>
              </a:rPr>
              <a:t>gestão</a:t>
            </a:r>
            <a:r>
              <a:rPr lang="en-US" sz="7989" dirty="0">
                <a:solidFill>
                  <a:srgbClr val="FFFFFF"/>
                </a:solidFill>
                <a:latin typeface="League Spartan"/>
              </a:rPr>
              <a:t> de </a:t>
            </a:r>
            <a:r>
              <a:rPr lang="en-US" sz="7989" dirty="0" err="1">
                <a:solidFill>
                  <a:srgbClr val="FFFFFF"/>
                </a:solidFill>
                <a:latin typeface="League Spartan"/>
              </a:rPr>
              <a:t>fundos</a:t>
            </a:r>
            <a:r>
              <a:rPr lang="en-US" sz="7989" dirty="0">
                <a:solidFill>
                  <a:srgbClr val="FFFFFF"/>
                </a:solidFill>
                <a:latin typeface="League Spartan"/>
              </a:rPr>
              <a:t>?</a:t>
            </a: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7699188" y="965254"/>
            <a:ext cx="4917601" cy="18258577"/>
            <a:chOff x="0" y="0"/>
            <a:chExt cx="1017401" cy="37775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7401" cy="3777512"/>
            </a:xfrm>
            <a:custGeom>
              <a:avLst/>
              <a:gdLst/>
              <a:ahLst/>
              <a:cxnLst/>
              <a:rect l="l" t="t" r="r" b="b"/>
              <a:pathLst>
                <a:path w="1017401" h="3777512">
                  <a:moveTo>
                    <a:pt x="339317" y="19070"/>
                  </a:moveTo>
                  <a:cubicBezTo>
                    <a:pt x="391308" y="7556"/>
                    <a:pt x="450775" y="0"/>
                    <a:pt x="508975" y="0"/>
                  </a:cubicBezTo>
                  <a:cubicBezTo>
                    <a:pt x="567176" y="0"/>
                    <a:pt x="623180" y="6476"/>
                    <a:pt x="674789" y="17990"/>
                  </a:cubicBezTo>
                  <a:cubicBezTo>
                    <a:pt x="675889" y="18350"/>
                    <a:pt x="676987" y="18350"/>
                    <a:pt x="678084" y="18710"/>
                  </a:cubicBezTo>
                  <a:cubicBezTo>
                    <a:pt x="871901" y="64765"/>
                    <a:pt x="1014656" y="186379"/>
                    <a:pt x="1017401" y="394357"/>
                  </a:cubicBezTo>
                  <a:lnTo>
                    <a:pt x="1017401" y="3777512"/>
                  </a:lnTo>
                  <a:lnTo>
                    <a:pt x="0" y="3777512"/>
                  </a:lnTo>
                  <a:lnTo>
                    <a:pt x="0" y="396867"/>
                  </a:lnTo>
                  <a:cubicBezTo>
                    <a:pt x="2745" y="185660"/>
                    <a:pt x="143304" y="64045"/>
                    <a:pt x="339317" y="19070"/>
                  </a:cubicBezTo>
                  <a:close/>
                </a:path>
              </a:pathLst>
            </a:custGeom>
            <a:solidFill>
              <a:srgbClr val="D3121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8900"/>
              <a:ext cx="1017401" cy="36886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028700" y="8006182"/>
            <a:ext cx="17997950" cy="17997950"/>
          </a:xfrm>
          <a:custGeom>
            <a:avLst/>
            <a:gdLst/>
            <a:ahLst/>
            <a:cxnLst/>
            <a:rect l="l" t="t" r="r" b="b"/>
            <a:pathLst>
              <a:path w="17997950" h="17997950">
                <a:moveTo>
                  <a:pt x="17997950" y="0"/>
                </a:moveTo>
                <a:lnTo>
                  <a:pt x="0" y="0"/>
                </a:lnTo>
                <a:lnTo>
                  <a:pt x="0" y="17997951"/>
                </a:lnTo>
                <a:lnTo>
                  <a:pt x="17997950" y="17997951"/>
                </a:lnTo>
                <a:lnTo>
                  <a:pt x="1799795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rot="-5400000" flipH="1">
            <a:off x="15112406" y="-6697271"/>
            <a:ext cx="9086181" cy="9086181"/>
          </a:xfrm>
          <a:custGeom>
            <a:avLst/>
            <a:gdLst/>
            <a:ahLst/>
            <a:cxnLst/>
            <a:rect l="l" t="t" r="r" b="b"/>
            <a:pathLst>
              <a:path w="9086181" h="9086181">
                <a:moveTo>
                  <a:pt x="9086180" y="0"/>
                </a:moveTo>
                <a:lnTo>
                  <a:pt x="0" y="0"/>
                </a:lnTo>
                <a:lnTo>
                  <a:pt x="0" y="9086181"/>
                </a:lnTo>
                <a:lnTo>
                  <a:pt x="9086180" y="9086181"/>
                </a:lnTo>
                <a:lnTo>
                  <a:pt x="908618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1817663" y="8195276"/>
            <a:ext cx="3845110" cy="2162875"/>
          </a:xfrm>
          <a:custGeom>
            <a:avLst/>
            <a:gdLst/>
            <a:ahLst/>
            <a:cxnLst/>
            <a:rect l="l" t="t" r="r" b="b"/>
            <a:pathLst>
              <a:path w="3845110" h="2162875">
                <a:moveTo>
                  <a:pt x="0" y="0"/>
                </a:moveTo>
                <a:lnTo>
                  <a:pt x="3845111" y="0"/>
                </a:lnTo>
                <a:lnTo>
                  <a:pt x="3845111" y="2162874"/>
                </a:lnTo>
                <a:lnTo>
                  <a:pt x="0" y="21628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 rot="-6236793">
            <a:off x="-4649247" y="-4159123"/>
            <a:ext cx="8711831" cy="7601072"/>
          </a:xfrm>
          <a:custGeom>
            <a:avLst/>
            <a:gdLst/>
            <a:ahLst/>
            <a:cxnLst/>
            <a:rect l="l" t="t" r="r" b="b"/>
            <a:pathLst>
              <a:path w="8711831" h="7601072">
                <a:moveTo>
                  <a:pt x="0" y="0"/>
                </a:moveTo>
                <a:lnTo>
                  <a:pt x="8711831" y="0"/>
                </a:lnTo>
                <a:lnTo>
                  <a:pt x="8711831" y="7601072"/>
                </a:lnTo>
                <a:lnTo>
                  <a:pt x="0" y="76010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7181942" y="8436092"/>
            <a:ext cx="717243" cy="666695"/>
          </a:xfrm>
          <a:custGeom>
            <a:avLst/>
            <a:gdLst/>
            <a:ahLst/>
            <a:cxnLst/>
            <a:rect l="l" t="t" r="r" b="b"/>
            <a:pathLst>
              <a:path w="717243" h="666695">
                <a:moveTo>
                  <a:pt x="0" y="0"/>
                </a:moveTo>
                <a:lnTo>
                  <a:pt x="717243" y="0"/>
                </a:lnTo>
                <a:lnTo>
                  <a:pt x="717243" y="666695"/>
                </a:lnTo>
                <a:lnTo>
                  <a:pt x="0" y="6666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185" b="-778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15662774" y="8668593"/>
            <a:ext cx="2307902" cy="507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3"/>
              </a:lnSpc>
            </a:pPr>
            <a:r>
              <a:rPr lang="en-US" sz="2974" dirty="0">
                <a:solidFill>
                  <a:srgbClr val="FFFFFF"/>
                </a:solidFill>
                <a:latin typeface="Open Sans Extra Bold"/>
              </a:rPr>
              <a:t>SEMINÁR  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662774" y="9064687"/>
            <a:ext cx="2307902" cy="380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7"/>
              </a:lnSpc>
            </a:pPr>
            <a:r>
              <a:rPr lang="en-US" sz="2284" dirty="0">
                <a:solidFill>
                  <a:srgbClr val="FFFFFF"/>
                </a:solidFill>
                <a:latin typeface="Open Sans"/>
              </a:rPr>
              <a:t>INVESTIMENTOS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62774" y="9393489"/>
            <a:ext cx="2307902" cy="511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6"/>
              </a:lnSpc>
            </a:pPr>
            <a:r>
              <a:rPr lang="en-US" sz="2983" dirty="0">
                <a:solidFill>
                  <a:srgbClr val="FFFFFF"/>
                </a:solidFill>
                <a:latin typeface="League Spartan"/>
              </a:rPr>
              <a:t>AEPREMERJ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147412" y="-16555208"/>
            <a:ext cx="1831683" cy="38472516"/>
            <a:chOff x="0" y="0"/>
            <a:chExt cx="2354580" cy="494553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49455391"/>
            </a:xfrm>
            <a:custGeom>
              <a:avLst/>
              <a:gdLst/>
              <a:ahLst/>
              <a:cxnLst/>
              <a:rect l="l" t="t" r="r" b="b"/>
              <a:pathLst>
                <a:path w="2353310" h="49455391">
                  <a:moveTo>
                    <a:pt x="784860" y="49388080"/>
                  </a:moveTo>
                  <a:cubicBezTo>
                    <a:pt x="905510" y="49428722"/>
                    <a:pt x="1042670" y="49455391"/>
                    <a:pt x="1177290" y="49455391"/>
                  </a:cubicBezTo>
                  <a:cubicBezTo>
                    <a:pt x="1311910" y="49455391"/>
                    <a:pt x="1441450" y="49432530"/>
                    <a:pt x="1560830" y="49391891"/>
                  </a:cubicBezTo>
                  <a:cubicBezTo>
                    <a:pt x="1563370" y="49390622"/>
                    <a:pt x="1565910" y="49390622"/>
                    <a:pt x="1568450" y="49389351"/>
                  </a:cubicBezTo>
                  <a:cubicBezTo>
                    <a:pt x="2016760" y="49226791"/>
                    <a:pt x="2346960" y="48797530"/>
                    <a:pt x="2353310" y="4815254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8115432"/>
                  </a:lnTo>
                  <a:cubicBezTo>
                    <a:pt x="6350" y="48800072"/>
                    <a:pt x="331470" y="49229330"/>
                    <a:pt x="784860" y="49388080"/>
                  </a:cubicBezTo>
                  <a:close/>
                </a:path>
              </a:pathLst>
            </a:custGeom>
            <a:solidFill>
              <a:srgbClr val="D31216">
                <a:alpha val="3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09907" y="1976204"/>
            <a:ext cx="14428934" cy="1323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86"/>
              </a:lnSpc>
              <a:spcBef>
                <a:spcPct val="0"/>
              </a:spcBef>
            </a:pPr>
            <a:r>
              <a:rPr lang="en-US" sz="3776" spc="1038">
                <a:solidFill>
                  <a:srgbClr val="720B0B"/>
                </a:solidFill>
                <a:latin typeface="Questrial Bold"/>
              </a:rPr>
              <a:t>Prever o futuro seria suficiente para obter o sucesso na gestão de fundos?</a:t>
            </a:r>
          </a:p>
        </p:txBody>
      </p:sp>
      <p:grpSp>
        <p:nvGrpSpPr>
          <p:cNvPr id="5" name="Group 5"/>
          <p:cNvGrpSpPr/>
          <p:nvPr/>
        </p:nvGrpSpPr>
        <p:grpSpPr>
          <a:xfrm rot="-5400000">
            <a:off x="-3081548" y="-14659960"/>
            <a:ext cx="1752321" cy="39319868"/>
            <a:chOff x="0" y="0"/>
            <a:chExt cx="2354580" cy="52833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310" cy="52833805"/>
            </a:xfrm>
            <a:custGeom>
              <a:avLst/>
              <a:gdLst/>
              <a:ahLst/>
              <a:cxnLst/>
              <a:rect l="l" t="t" r="r" b="b"/>
              <a:pathLst>
                <a:path w="2353310" h="52833805">
                  <a:moveTo>
                    <a:pt x="784860" y="52766491"/>
                  </a:moveTo>
                  <a:cubicBezTo>
                    <a:pt x="905510" y="52807133"/>
                    <a:pt x="1042670" y="52833805"/>
                    <a:pt x="1177290" y="52833805"/>
                  </a:cubicBezTo>
                  <a:cubicBezTo>
                    <a:pt x="1311910" y="52833805"/>
                    <a:pt x="1441450" y="52810941"/>
                    <a:pt x="1560830" y="52770305"/>
                  </a:cubicBezTo>
                  <a:cubicBezTo>
                    <a:pt x="1563370" y="52769033"/>
                    <a:pt x="1565910" y="52769033"/>
                    <a:pt x="1568450" y="52767762"/>
                  </a:cubicBezTo>
                  <a:cubicBezTo>
                    <a:pt x="2016760" y="52605205"/>
                    <a:pt x="2346960" y="52175941"/>
                    <a:pt x="2353310" y="5152055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51480848"/>
                  </a:lnTo>
                  <a:cubicBezTo>
                    <a:pt x="6350" y="52178483"/>
                    <a:pt x="331470" y="52607741"/>
                    <a:pt x="784860" y="52766491"/>
                  </a:cubicBezTo>
                  <a:close/>
                </a:path>
              </a:pathLst>
            </a:custGeom>
            <a:solidFill>
              <a:srgbClr val="D31216">
                <a:alpha val="3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09907" y="4366907"/>
            <a:ext cx="15936227" cy="118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77"/>
              </a:lnSpc>
              <a:spcBef>
                <a:spcPct val="0"/>
              </a:spcBef>
            </a:pPr>
            <a:r>
              <a:rPr lang="en-US" sz="3412" spc="938">
                <a:solidFill>
                  <a:srgbClr val="720B0B"/>
                </a:solidFill>
                <a:latin typeface="Questrial Bold"/>
              </a:rPr>
              <a:t>E se alguém pudesse prever consistentemente as melhores ações para os próximos 5 anos?</a:t>
            </a:r>
          </a:p>
        </p:txBody>
      </p:sp>
      <p:sp>
        <p:nvSpPr>
          <p:cNvPr id="8" name="Freeform 8"/>
          <p:cNvSpPr/>
          <p:nvPr/>
        </p:nvSpPr>
        <p:spPr>
          <a:xfrm>
            <a:off x="17259300" y="8841331"/>
            <a:ext cx="896978" cy="1273252"/>
          </a:xfrm>
          <a:custGeom>
            <a:avLst/>
            <a:gdLst/>
            <a:ahLst/>
            <a:cxnLst/>
            <a:rect l="l" t="t" r="r" b="b"/>
            <a:pathLst>
              <a:path w="896978" h="1273252">
                <a:moveTo>
                  <a:pt x="0" y="0"/>
                </a:moveTo>
                <a:lnTo>
                  <a:pt x="896978" y="0"/>
                </a:lnTo>
                <a:lnTo>
                  <a:pt x="896978" y="1273252"/>
                </a:lnTo>
                <a:lnTo>
                  <a:pt x="0" y="1273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>
            <a:off x="1005281" y="7100975"/>
            <a:ext cx="66413" cy="1285942"/>
          </a:xfrm>
          <a:prstGeom prst="rect">
            <a:avLst/>
          </a:prstGeom>
          <a:solidFill>
            <a:srgbClr val="820808"/>
          </a:solid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1284009" y="7038908"/>
            <a:ext cx="15436589" cy="1467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64"/>
              </a:lnSpc>
            </a:pPr>
            <a:r>
              <a:rPr lang="en-US" sz="3764" dirty="0">
                <a:solidFill>
                  <a:srgbClr val="820808"/>
                </a:solidFill>
                <a:latin typeface="Abhaya Libre Bold"/>
              </a:rPr>
              <a:t>Na </a:t>
            </a: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sua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 </a:t>
            </a: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cabeça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 </a:t>
            </a: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deves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 </a:t>
            </a: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estar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 </a:t>
            </a: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pensando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: </a:t>
            </a:r>
          </a:p>
          <a:p>
            <a:pPr algn="just">
              <a:lnSpc>
                <a:spcPts val="3764"/>
              </a:lnSpc>
            </a:pP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Hummm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... </a:t>
            </a: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Preciso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 de um gestor que </a:t>
            </a: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tenha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 </a:t>
            </a: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essa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 </a:t>
            </a: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competência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, pois </a:t>
            </a: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ficarei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 </a:t>
            </a: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tranquilo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(a) com </a:t>
            </a: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os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 </a:t>
            </a: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investimentos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 do RPPS </a:t>
            </a: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por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 </a:t>
            </a:r>
            <a:r>
              <a:rPr lang="en-US" sz="3764" dirty="0" err="1">
                <a:solidFill>
                  <a:srgbClr val="820808"/>
                </a:solidFill>
                <a:latin typeface="Abhaya Libre Bold"/>
              </a:rPr>
              <a:t>muito</a:t>
            </a:r>
            <a:r>
              <a:rPr lang="en-US" sz="3764" dirty="0">
                <a:solidFill>
                  <a:srgbClr val="820808"/>
                </a:solidFill>
                <a:latin typeface="Abhaya Libre Bold"/>
              </a:rPr>
              <a:t> tempo.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46094" y="6544147"/>
            <a:ext cx="4063091" cy="958298"/>
            <a:chOff x="0" y="0"/>
            <a:chExt cx="5903893" cy="1392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03894" cy="1392460"/>
            </a:xfrm>
            <a:custGeom>
              <a:avLst/>
              <a:gdLst/>
              <a:ahLst/>
              <a:cxnLst/>
              <a:rect l="l" t="t" r="r" b="b"/>
              <a:pathLst>
                <a:path w="5903894" h="1392460">
                  <a:moveTo>
                    <a:pt x="5779433" y="1392459"/>
                  </a:moveTo>
                  <a:lnTo>
                    <a:pt x="124460" y="1392459"/>
                  </a:lnTo>
                  <a:cubicBezTo>
                    <a:pt x="55880" y="1392459"/>
                    <a:pt x="0" y="1336579"/>
                    <a:pt x="0" y="12679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779434" y="0"/>
                  </a:lnTo>
                  <a:cubicBezTo>
                    <a:pt x="5848014" y="0"/>
                    <a:pt x="5903894" y="55880"/>
                    <a:pt x="5903894" y="124460"/>
                  </a:cubicBezTo>
                  <a:lnTo>
                    <a:pt x="5903894" y="1268000"/>
                  </a:lnTo>
                  <a:cubicBezTo>
                    <a:pt x="5903894" y="1336579"/>
                    <a:pt x="5848014" y="1392460"/>
                    <a:pt x="5779434" y="1392460"/>
                  </a:cubicBezTo>
                  <a:close/>
                </a:path>
              </a:pathLst>
            </a:custGeom>
            <a:solidFill>
              <a:srgbClr val="820808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412776" y="3614800"/>
            <a:ext cx="2888564" cy="958298"/>
            <a:chOff x="0" y="0"/>
            <a:chExt cx="4197241" cy="13924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197241" cy="1392460"/>
            </a:xfrm>
            <a:custGeom>
              <a:avLst/>
              <a:gdLst/>
              <a:ahLst/>
              <a:cxnLst/>
              <a:rect l="l" t="t" r="r" b="b"/>
              <a:pathLst>
                <a:path w="4197241" h="1392460">
                  <a:moveTo>
                    <a:pt x="4072781" y="1392459"/>
                  </a:moveTo>
                  <a:lnTo>
                    <a:pt x="124460" y="1392459"/>
                  </a:lnTo>
                  <a:cubicBezTo>
                    <a:pt x="55880" y="1392459"/>
                    <a:pt x="0" y="1336579"/>
                    <a:pt x="0" y="12679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072782" y="0"/>
                  </a:lnTo>
                  <a:cubicBezTo>
                    <a:pt x="4141362" y="0"/>
                    <a:pt x="4197241" y="55880"/>
                    <a:pt x="4197241" y="124460"/>
                  </a:cubicBezTo>
                  <a:lnTo>
                    <a:pt x="4197241" y="1268000"/>
                  </a:lnTo>
                  <a:cubicBezTo>
                    <a:pt x="4197241" y="1336579"/>
                    <a:pt x="4141362" y="1392460"/>
                    <a:pt x="4072782" y="1392460"/>
                  </a:cubicBezTo>
                  <a:close/>
                </a:path>
              </a:pathLst>
            </a:custGeom>
            <a:solidFill>
              <a:srgbClr val="82080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62262" y="2536905"/>
            <a:ext cx="13363476" cy="4965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08"/>
              </a:lnSpc>
            </a:pP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Você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já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parou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para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pensar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se,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por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algum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milagre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,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alguém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pudesse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prever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com 100% de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precisão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as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ações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que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vão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performar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melhor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nos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próximos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cinco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anos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? </a:t>
            </a:r>
          </a:p>
        </p:txBody>
      </p:sp>
      <p:sp>
        <p:nvSpPr>
          <p:cNvPr id="7" name="Freeform 7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82151" y="4601047"/>
            <a:ext cx="2393516" cy="958298"/>
            <a:chOff x="0" y="0"/>
            <a:chExt cx="3477910" cy="1392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77910" cy="1392460"/>
            </a:xfrm>
            <a:custGeom>
              <a:avLst/>
              <a:gdLst/>
              <a:ahLst/>
              <a:cxnLst/>
              <a:rect l="l" t="t" r="r" b="b"/>
              <a:pathLst>
                <a:path w="3477910" h="1392460">
                  <a:moveTo>
                    <a:pt x="3353450" y="1392459"/>
                  </a:moveTo>
                  <a:lnTo>
                    <a:pt x="124460" y="1392459"/>
                  </a:lnTo>
                  <a:cubicBezTo>
                    <a:pt x="55880" y="1392459"/>
                    <a:pt x="0" y="1336579"/>
                    <a:pt x="0" y="12679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53450" y="0"/>
                  </a:lnTo>
                  <a:cubicBezTo>
                    <a:pt x="3422030" y="0"/>
                    <a:pt x="3477910" y="55880"/>
                    <a:pt x="3477910" y="124460"/>
                  </a:cubicBezTo>
                  <a:lnTo>
                    <a:pt x="3477910" y="1268000"/>
                  </a:lnTo>
                  <a:cubicBezTo>
                    <a:pt x="3477910" y="1336579"/>
                    <a:pt x="3422030" y="1392460"/>
                    <a:pt x="3353450" y="1392460"/>
                  </a:cubicBezTo>
                  <a:close/>
                </a:path>
              </a:pathLst>
            </a:custGeom>
            <a:solidFill>
              <a:srgbClr val="82080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902861" y="4573183"/>
            <a:ext cx="16482278" cy="107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8"/>
              </a:lnSpc>
            </a:pP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Seria um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sonho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para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qualquer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investidor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43517" y="4664351"/>
            <a:ext cx="3705393" cy="958298"/>
            <a:chOff x="0" y="0"/>
            <a:chExt cx="5384139" cy="1392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84139" cy="1392460"/>
            </a:xfrm>
            <a:custGeom>
              <a:avLst/>
              <a:gdLst/>
              <a:ahLst/>
              <a:cxnLst/>
              <a:rect l="l" t="t" r="r" b="b"/>
              <a:pathLst>
                <a:path w="5384139" h="1392460">
                  <a:moveTo>
                    <a:pt x="5259679" y="1392459"/>
                  </a:moveTo>
                  <a:lnTo>
                    <a:pt x="124460" y="1392459"/>
                  </a:lnTo>
                  <a:cubicBezTo>
                    <a:pt x="55880" y="1392459"/>
                    <a:pt x="0" y="1336579"/>
                    <a:pt x="0" y="12679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59679" y="0"/>
                  </a:lnTo>
                  <a:cubicBezTo>
                    <a:pt x="5328259" y="0"/>
                    <a:pt x="5384139" y="55880"/>
                    <a:pt x="5384139" y="124460"/>
                  </a:cubicBezTo>
                  <a:lnTo>
                    <a:pt x="5384139" y="1268000"/>
                  </a:lnTo>
                  <a:cubicBezTo>
                    <a:pt x="5384139" y="1336579"/>
                    <a:pt x="5328259" y="1392460"/>
                    <a:pt x="5259679" y="1392460"/>
                  </a:cubicBezTo>
                  <a:close/>
                </a:path>
              </a:pathLst>
            </a:custGeom>
            <a:solidFill>
              <a:srgbClr val="82080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Freeform 5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7CBCC7E-017E-1712-8627-BDE3DA3537A1}"/>
              </a:ext>
            </a:extLst>
          </p:cNvPr>
          <p:cNvSpPr txBox="1"/>
          <p:nvPr/>
        </p:nvSpPr>
        <p:spPr>
          <a:xfrm>
            <a:off x="902861" y="3632279"/>
            <a:ext cx="16482278" cy="302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08"/>
              </a:lnSpc>
            </a:pP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No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entanto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,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você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ficaria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surpreso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ao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saber que,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em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teoria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,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levaria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à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demissão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desta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pessoa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pelos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cotistas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43517" y="4664351"/>
            <a:ext cx="3705393" cy="958298"/>
            <a:chOff x="0" y="0"/>
            <a:chExt cx="5384139" cy="1392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84139" cy="1392460"/>
            </a:xfrm>
            <a:custGeom>
              <a:avLst/>
              <a:gdLst/>
              <a:ahLst/>
              <a:cxnLst/>
              <a:rect l="l" t="t" r="r" b="b"/>
              <a:pathLst>
                <a:path w="5384139" h="1392460">
                  <a:moveTo>
                    <a:pt x="5259679" y="1392459"/>
                  </a:moveTo>
                  <a:lnTo>
                    <a:pt x="124460" y="1392459"/>
                  </a:lnTo>
                  <a:cubicBezTo>
                    <a:pt x="55880" y="1392459"/>
                    <a:pt x="0" y="1336579"/>
                    <a:pt x="0" y="12679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59679" y="0"/>
                  </a:lnTo>
                  <a:cubicBezTo>
                    <a:pt x="5328259" y="0"/>
                    <a:pt x="5384139" y="55880"/>
                    <a:pt x="5384139" y="124460"/>
                  </a:cubicBezTo>
                  <a:lnTo>
                    <a:pt x="5384139" y="1268000"/>
                  </a:lnTo>
                  <a:cubicBezTo>
                    <a:pt x="5384139" y="1336579"/>
                    <a:pt x="5328259" y="1392460"/>
                    <a:pt x="5259679" y="1392460"/>
                  </a:cubicBezTo>
                  <a:close/>
                </a:path>
              </a:pathLst>
            </a:custGeom>
            <a:solidFill>
              <a:srgbClr val="82080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9173570" y="5605022"/>
            <a:ext cx="5630336" cy="112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067"/>
              </a:lnSpc>
            </a:pPr>
            <a:r>
              <a:rPr lang="en-US" sz="5762" spc="576" dirty="0">
                <a:solidFill>
                  <a:srgbClr val="EDECEC"/>
                </a:solidFill>
                <a:latin typeface="Overpass Ultra-Bold"/>
              </a:rPr>
              <a:t>Como </a:t>
            </a:r>
            <a:r>
              <a:rPr lang="en-US" sz="5762" spc="576" dirty="0" err="1">
                <a:solidFill>
                  <a:srgbClr val="EDECEC"/>
                </a:solidFill>
                <a:latin typeface="Overpass Ultra-Bold"/>
              </a:rPr>
              <a:t>assim</a:t>
            </a:r>
            <a:r>
              <a:rPr lang="en-US" sz="5762" spc="576" dirty="0">
                <a:solidFill>
                  <a:srgbClr val="EDECEC"/>
                </a:solidFill>
                <a:latin typeface="Overpass Ultra-Bold"/>
              </a:rPr>
              <a:t>?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13B6F2F8-7DA1-6AE1-A3EE-74079578AB24}"/>
              </a:ext>
            </a:extLst>
          </p:cNvPr>
          <p:cNvSpPr txBox="1"/>
          <p:nvPr/>
        </p:nvSpPr>
        <p:spPr>
          <a:xfrm>
            <a:off x="902861" y="3632279"/>
            <a:ext cx="16482278" cy="302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08"/>
              </a:lnSpc>
            </a:pP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No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entanto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,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você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ficaria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surpreso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ao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saber que,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em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teoria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,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levaria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à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demissão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desta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pessoa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pelos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cotistas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9220200"/>
            <a:ext cx="1249023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rot="-5400000">
            <a:off x="-36987" y="8164038"/>
            <a:ext cx="213137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>
            <a:off x="6527520" y="1028700"/>
            <a:ext cx="12490239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917709" y="2964260"/>
            <a:ext cx="14452582" cy="4187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68"/>
              </a:lnSpc>
            </a:pP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A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análise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tomou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como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base o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retorno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bruto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de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cinco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anos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,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incluindo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dividendos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, das 500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maiores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empresas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americanas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.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Criaram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-se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portfólios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de 50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empresas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,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todos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eles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ponderados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por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market-cap (valor de mercado) e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rebalanceados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a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cada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cinco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anos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desde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1927 </a:t>
            </a:r>
            <a:r>
              <a:rPr lang="en-US" sz="3906" spc="390" dirty="0" err="1">
                <a:solidFill>
                  <a:srgbClr val="EDECEC"/>
                </a:solidFill>
                <a:latin typeface="Overpass Light"/>
              </a:rPr>
              <a:t>até</a:t>
            </a:r>
            <a:r>
              <a:rPr lang="en-US" sz="3906" spc="390" dirty="0">
                <a:solidFill>
                  <a:srgbClr val="EDECEC"/>
                </a:solidFill>
                <a:latin typeface="Overpass Light"/>
              </a:rPr>
              <a:t> 2016.</a:t>
            </a:r>
          </a:p>
        </p:txBody>
      </p:sp>
      <p:sp>
        <p:nvSpPr>
          <p:cNvPr id="6" name="Freeform 6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716936" y="734901"/>
            <a:ext cx="16230600" cy="0"/>
          </a:xfrm>
          <a:prstGeom prst="line">
            <a:avLst/>
          </a:prstGeom>
          <a:ln w="47625" cap="rnd">
            <a:solidFill>
              <a:srgbClr val="B6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28700" y="77556"/>
            <a:ext cx="11958863" cy="121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  <a:spcBef>
                <a:spcPct val="0"/>
              </a:spcBef>
            </a:pPr>
            <a:r>
              <a:rPr lang="en-US" sz="7115" dirty="0" err="1">
                <a:solidFill>
                  <a:srgbClr val="720B0B"/>
                </a:solidFill>
                <a:latin typeface="Abhaya Libre Semi-Bold"/>
              </a:rPr>
              <a:t>Metodologia</a:t>
            </a:r>
            <a:r>
              <a:rPr lang="en-US" sz="7115" dirty="0">
                <a:solidFill>
                  <a:srgbClr val="720B0B"/>
                </a:solidFill>
                <a:latin typeface="Abhaya Libre Semi-Bold"/>
              </a:rPr>
              <a:t> de </a:t>
            </a:r>
            <a:r>
              <a:rPr lang="en-US" sz="7115" dirty="0" err="1">
                <a:solidFill>
                  <a:srgbClr val="720B0B"/>
                </a:solidFill>
                <a:latin typeface="Abhaya Libre Semi-Bold"/>
              </a:rPr>
              <a:t>Reequilíbrio</a:t>
            </a:r>
            <a:endParaRPr lang="en-US" sz="7115" dirty="0">
              <a:solidFill>
                <a:srgbClr val="720B0B"/>
              </a:solidFill>
              <a:latin typeface="Abhaya Libre Semi-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75803" y="2285625"/>
            <a:ext cx="15483497" cy="126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49"/>
              </a:lnSpc>
            </a:pPr>
            <a:r>
              <a:rPr lang="en-US" sz="2999" spc="95" dirty="0">
                <a:solidFill>
                  <a:srgbClr val="191919"/>
                </a:solidFill>
                <a:latin typeface="Overpass"/>
              </a:rPr>
              <a:t>O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portfólio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é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reequilibrado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no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início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de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cada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período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de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cinco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anos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,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começando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em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1º de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janeiro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de 1927.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75803" y="1914010"/>
            <a:ext cx="9760765" cy="571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2"/>
              </a:lnSpc>
            </a:pPr>
            <a:r>
              <a:rPr lang="en-US" sz="3469" dirty="0" err="1">
                <a:solidFill>
                  <a:srgbClr val="D51218"/>
                </a:solidFill>
                <a:latin typeface="Overpass Ultra-Bold"/>
              </a:rPr>
              <a:t>Reequilíbrio</a:t>
            </a:r>
            <a:r>
              <a:rPr lang="en-US" sz="3469" dirty="0">
                <a:solidFill>
                  <a:srgbClr val="D51218"/>
                </a:solidFill>
                <a:latin typeface="Overpass Ultra-Bold"/>
              </a:rPr>
              <a:t> </a:t>
            </a:r>
            <a:r>
              <a:rPr lang="en-US" sz="3469" dirty="0" err="1">
                <a:solidFill>
                  <a:srgbClr val="D51218"/>
                </a:solidFill>
                <a:latin typeface="Overpass Ultra-Bold"/>
              </a:rPr>
              <a:t>Quinquenal</a:t>
            </a:r>
            <a:endParaRPr lang="en-US" sz="3469" dirty="0">
              <a:solidFill>
                <a:srgbClr val="D51218"/>
              </a:solidFill>
              <a:latin typeface="Overpass Ultra-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287756" y="2038490"/>
            <a:ext cx="295375" cy="29537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1218">
                <a:alpha val="78824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Freeform 9"/>
          <p:cNvSpPr/>
          <p:nvPr/>
        </p:nvSpPr>
        <p:spPr>
          <a:xfrm>
            <a:off x="17259300" y="8841331"/>
            <a:ext cx="896978" cy="1273252"/>
          </a:xfrm>
          <a:custGeom>
            <a:avLst/>
            <a:gdLst/>
            <a:ahLst/>
            <a:cxnLst/>
            <a:rect l="l" t="t" r="r" b="b"/>
            <a:pathLst>
              <a:path w="896978" h="1273252">
                <a:moveTo>
                  <a:pt x="0" y="0"/>
                </a:moveTo>
                <a:lnTo>
                  <a:pt x="896978" y="0"/>
                </a:lnTo>
                <a:lnTo>
                  <a:pt x="896978" y="1273252"/>
                </a:lnTo>
                <a:lnTo>
                  <a:pt x="0" y="1273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91FFE649-5BCD-0C27-27F3-A31C74FDDBAC}"/>
              </a:ext>
            </a:extLst>
          </p:cNvPr>
          <p:cNvSpPr txBox="1"/>
          <p:nvPr/>
        </p:nvSpPr>
        <p:spPr>
          <a:xfrm>
            <a:off x="4150134" y="687275"/>
            <a:ext cx="9987731" cy="1248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01"/>
              </a:lnSpc>
              <a:spcBef>
                <a:spcPct val="0"/>
              </a:spcBef>
            </a:pPr>
            <a:r>
              <a:rPr lang="en-US" sz="7215" dirty="0">
                <a:solidFill>
                  <a:srgbClr val="B60000"/>
                </a:solidFill>
                <a:latin typeface="Abhaya Libre Bold"/>
              </a:rPr>
              <a:t>do </a:t>
            </a:r>
            <a:r>
              <a:rPr lang="en-US" sz="7215" dirty="0" err="1">
                <a:solidFill>
                  <a:srgbClr val="B60000"/>
                </a:solidFill>
                <a:latin typeface="Abhaya Libre Bold"/>
              </a:rPr>
              <a:t>Portfólio</a:t>
            </a:r>
            <a:r>
              <a:rPr lang="en-US" sz="7215" dirty="0">
                <a:solidFill>
                  <a:srgbClr val="B60000"/>
                </a:solidFill>
                <a:latin typeface="Abhaya Libre Bold"/>
              </a:rPr>
              <a:t> </a:t>
            </a:r>
            <a:r>
              <a:rPr lang="en-US" sz="7215" dirty="0" err="1">
                <a:solidFill>
                  <a:srgbClr val="B60000"/>
                </a:solidFill>
                <a:latin typeface="Abhaya Libre Bold"/>
              </a:rPr>
              <a:t>Hipotético</a:t>
            </a:r>
            <a:endParaRPr lang="en-US" sz="7215" dirty="0">
              <a:solidFill>
                <a:srgbClr val="B60000"/>
              </a:solidFill>
              <a:latin typeface="Abhaya Libre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716936" y="734901"/>
            <a:ext cx="16230600" cy="0"/>
          </a:xfrm>
          <a:prstGeom prst="line">
            <a:avLst/>
          </a:prstGeom>
          <a:ln w="47625" cap="rnd">
            <a:solidFill>
              <a:srgbClr val="B6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28700" y="77556"/>
            <a:ext cx="11958863" cy="121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  <a:spcBef>
                <a:spcPct val="0"/>
              </a:spcBef>
            </a:pPr>
            <a:r>
              <a:rPr lang="en-US" sz="7115">
                <a:solidFill>
                  <a:srgbClr val="720B0B"/>
                </a:solidFill>
                <a:latin typeface="Abhaya Libre Semi-Bold"/>
              </a:rPr>
              <a:t>Metodologia de Reequilíbrio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75803" y="4124324"/>
            <a:ext cx="15483497" cy="126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49"/>
              </a:lnSpc>
              <a:spcBef>
                <a:spcPct val="0"/>
              </a:spcBef>
            </a:pP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Cada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configuração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da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carteira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é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mantida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por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um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período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de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cinco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anos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antes do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próximo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reequilíbrio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75803" y="3677622"/>
            <a:ext cx="9760765" cy="571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2"/>
              </a:lnSpc>
              <a:spcBef>
                <a:spcPct val="0"/>
              </a:spcBef>
            </a:pPr>
            <a:r>
              <a:rPr lang="en-US" sz="3469" u="none" strike="noStrike" dirty="0" err="1">
                <a:solidFill>
                  <a:srgbClr val="D51218"/>
                </a:solidFill>
                <a:latin typeface="Overpass Ultra-Bold"/>
              </a:rPr>
              <a:t>Manutenção</a:t>
            </a:r>
            <a:r>
              <a:rPr lang="en-US" sz="3469" u="none" strike="noStrike" dirty="0">
                <a:solidFill>
                  <a:srgbClr val="D51218"/>
                </a:solidFill>
                <a:latin typeface="Overpass Ultra-Bold"/>
              </a:rPr>
              <a:t> do </a:t>
            </a:r>
            <a:r>
              <a:rPr lang="en-US" sz="3469" u="none" strike="noStrike" dirty="0" err="1">
                <a:solidFill>
                  <a:srgbClr val="D51218"/>
                </a:solidFill>
                <a:latin typeface="Overpass Ultra-Bold"/>
              </a:rPr>
              <a:t>Portfólio</a:t>
            </a:r>
            <a:endParaRPr lang="en-US" sz="3469" u="none" strike="noStrike" dirty="0">
              <a:solidFill>
                <a:srgbClr val="D51218"/>
              </a:solidFill>
              <a:latin typeface="Overpass Ultra-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287756" y="3839567"/>
            <a:ext cx="295375" cy="29537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1218">
                <a:alpha val="78824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75803" y="2285625"/>
            <a:ext cx="15483497" cy="126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49"/>
              </a:lnSpc>
            </a:pPr>
            <a:r>
              <a:rPr lang="en-US" sz="2999" spc="95">
                <a:solidFill>
                  <a:srgbClr val="191919"/>
                </a:solidFill>
                <a:latin typeface="Overpass"/>
              </a:rPr>
              <a:t>O portfólio é reequilibrado no início de cada período de cinco anos, começando em 1º de janeiro de 1927.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75803" y="1914010"/>
            <a:ext cx="9760765" cy="571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2"/>
              </a:lnSpc>
            </a:pPr>
            <a:r>
              <a:rPr lang="en-US" sz="3469">
                <a:solidFill>
                  <a:srgbClr val="D51218"/>
                </a:solidFill>
                <a:latin typeface="Overpass Ultra-Bold"/>
              </a:rPr>
              <a:t>Reequilíbrio Quinquenal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87756" y="2038490"/>
            <a:ext cx="295375" cy="29537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1218">
                <a:alpha val="78824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AutoShape 13"/>
          <p:cNvSpPr/>
          <p:nvPr/>
        </p:nvSpPr>
        <p:spPr>
          <a:xfrm flipH="1">
            <a:off x="1435444" y="2186178"/>
            <a:ext cx="0" cy="1653389"/>
          </a:xfrm>
          <a:prstGeom prst="line">
            <a:avLst/>
          </a:prstGeom>
          <a:ln w="47625" cap="rnd">
            <a:solidFill>
              <a:srgbClr val="D5121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7259300" y="8841331"/>
            <a:ext cx="896978" cy="1273252"/>
          </a:xfrm>
          <a:custGeom>
            <a:avLst/>
            <a:gdLst/>
            <a:ahLst/>
            <a:cxnLst/>
            <a:rect l="l" t="t" r="r" b="b"/>
            <a:pathLst>
              <a:path w="896978" h="1273252">
                <a:moveTo>
                  <a:pt x="0" y="0"/>
                </a:moveTo>
                <a:lnTo>
                  <a:pt x="896978" y="0"/>
                </a:lnTo>
                <a:lnTo>
                  <a:pt x="896978" y="1273252"/>
                </a:lnTo>
                <a:lnTo>
                  <a:pt x="0" y="1273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83483A7C-FCA5-2691-CBAB-0517FCF654A1}"/>
              </a:ext>
            </a:extLst>
          </p:cNvPr>
          <p:cNvSpPr txBox="1"/>
          <p:nvPr/>
        </p:nvSpPr>
        <p:spPr>
          <a:xfrm>
            <a:off x="4150134" y="687275"/>
            <a:ext cx="9987731" cy="1248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01"/>
              </a:lnSpc>
              <a:spcBef>
                <a:spcPct val="0"/>
              </a:spcBef>
            </a:pPr>
            <a:r>
              <a:rPr lang="en-US" sz="7215" dirty="0">
                <a:solidFill>
                  <a:srgbClr val="B60000"/>
                </a:solidFill>
                <a:latin typeface="Abhaya Libre Bold"/>
              </a:rPr>
              <a:t>do </a:t>
            </a:r>
            <a:r>
              <a:rPr lang="en-US" sz="7215" dirty="0" err="1">
                <a:solidFill>
                  <a:srgbClr val="B60000"/>
                </a:solidFill>
                <a:latin typeface="Abhaya Libre Bold"/>
              </a:rPr>
              <a:t>Portfólio</a:t>
            </a:r>
            <a:r>
              <a:rPr lang="en-US" sz="7215" dirty="0">
                <a:solidFill>
                  <a:srgbClr val="B60000"/>
                </a:solidFill>
                <a:latin typeface="Abhaya Libre Bold"/>
              </a:rPr>
              <a:t> </a:t>
            </a:r>
            <a:r>
              <a:rPr lang="en-US" sz="7215" dirty="0" err="1">
                <a:solidFill>
                  <a:srgbClr val="B60000"/>
                </a:solidFill>
                <a:latin typeface="Abhaya Libre Bold"/>
              </a:rPr>
              <a:t>Hipotético</a:t>
            </a:r>
            <a:endParaRPr lang="en-US" sz="7215" dirty="0">
              <a:solidFill>
                <a:srgbClr val="B60000"/>
              </a:solidFill>
              <a:latin typeface="Abhaya Libr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716936" y="734901"/>
            <a:ext cx="16230600" cy="0"/>
          </a:xfrm>
          <a:prstGeom prst="line">
            <a:avLst/>
          </a:prstGeom>
          <a:ln w="47625" cap="rnd">
            <a:solidFill>
              <a:srgbClr val="B6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28700" y="77556"/>
            <a:ext cx="11958863" cy="121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  <a:spcBef>
                <a:spcPct val="0"/>
              </a:spcBef>
            </a:pPr>
            <a:r>
              <a:rPr lang="en-US" sz="7115">
                <a:solidFill>
                  <a:srgbClr val="720B0B"/>
                </a:solidFill>
                <a:latin typeface="Abhaya Libre Semi-Bold"/>
              </a:rPr>
              <a:t>Metodologia de Reequilíbrio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75803" y="5965904"/>
            <a:ext cx="15483497" cy="1885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49"/>
              </a:lnSpc>
              <a:spcBef>
                <a:spcPct val="0"/>
              </a:spcBef>
            </a:pP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Primeira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carteira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: 1º de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janeiro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de 1927 a 31 de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dezembro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de 1931.</a:t>
            </a:r>
          </a:p>
          <a:p>
            <a:pPr marL="0" lvl="0" indent="0" algn="just">
              <a:lnSpc>
                <a:spcPts val="4949"/>
              </a:lnSpc>
              <a:spcBef>
                <a:spcPct val="0"/>
              </a:spcBef>
            </a:pP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Segunda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carteira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: 1º de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janeiro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de 1932 a 31 de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dezembro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de 1936.</a:t>
            </a:r>
          </a:p>
          <a:p>
            <a:pPr marL="0" lvl="0" indent="0" algn="just">
              <a:lnSpc>
                <a:spcPts val="4949"/>
              </a:lnSpc>
              <a:spcBef>
                <a:spcPct val="0"/>
              </a:spcBef>
            </a:pP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E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assim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por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diante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, a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cada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cinco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anos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75803" y="5518089"/>
            <a:ext cx="9760765" cy="571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2"/>
              </a:lnSpc>
              <a:spcBef>
                <a:spcPct val="0"/>
              </a:spcBef>
            </a:pPr>
            <a:r>
              <a:rPr lang="en-US" sz="3469" u="none" strike="noStrike" dirty="0" err="1">
                <a:solidFill>
                  <a:srgbClr val="D51218"/>
                </a:solidFill>
                <a:latin typeface="Overpass Ultra-Bold"/>
              </a:rPr>
              <a:t>Exemplo</a:t>
            </a:r>
            <a:r>
              <a:rPr lang="en-US" sz="3469" u="none" strike="noStrike" dirty="0">
                <a:solidFill>
                  <a:srgbClr val="D51218"/>
                </a:solidFill>
                <a:latin typeface="Overpass Ultra-Bold"/>
              </a:rPr>
              <a:t> de </a:t>
            </a:r>
            <a:r>
              <a:rPr lang="en-US" sz="3469" u="none" strike="noStrike" dirty="0" err="1">
                <a:solidFill>
                  <a:srgbClr val="D51218"/>
                </a:solidFill>
                <a:latin typeface="Overpass Ultra-Bold"/>
              </a:rPr>
              <a:t>Cronograma</a:t>
            </a:r>
            <a:endParaRPr lang="en-US" sz="3469" u="none" strike="noStrike" dirty="0">
              <a:solidFill>
                <a:srgbClr val="D51218"/>
              </a:solidFill>
              <a:latin typeface="Overpass Ultra-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287756" y="5680034"/>
            <a:ext cx="295375" cy="29537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1218">
                <a:alpha val="78824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75803" y="4124324"/>
            <a:ext cx="15483497" cy="126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49"/>
              </a:lnSpc>
              <a:spcBef>
                <a:spcPct val="0"/>
              </a:spcBef>
            </a:pP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Cada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configuração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da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carteira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é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mantida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por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um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período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de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cinco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anos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antes do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próximo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reequilíbrio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75803" y="3677622"/>
            <a:ext cx="9760765" cy="571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2"/>
              </a:lnSpc>
              <a:spcBef>
                <a:spcPct val="0"/>
              </a:spcBef>
            </a:pPr>
            <a:r>
              <a:rPr lang="en-US" sz="3469" u="none" strike="noStrike" dirty="0" err="1">
                <a:solidFill>
                  <a:srgbClr val="D51218"/>
                </a:solidFill>
                <a:latin typeface="Overpass Ultra-Bold"/>
              </a:rPr>
              <a:t>Manutenção</a:t>
            </a:r>
            <a:r>
              <a:rPr lang="en-US" sz="3469" u="none" strike="noStrike" dirty="0">
                <a:solidFill>
                  <a:srgbClr val="D51218"/>
                </a:solidFill>
                <a:latin typeface="Overpass Ultra-Bold"/>
              </a:rPr>
              <a:t> do </a:t>
            </a:r>
            <a:r>
              <a:rPr lang="en-US" sz="3469" u="none" strike="noStrike" dirty="0" err="1">
                <a:solidFill>
                  <a:srgbClr val="D51218"/>
                </a:solidFill>
                <a:latin typeface="Overpass Ultra-Bold"/>
              </a:rPr>
              <a:t>Portfólio</a:t>
            </a:r>
            <a:endParaRPr lang="en-US" sz="3469" u="none" strike="noStrike" dirty="0">
              <a:solidFill>
                <a:srgbClr val="D51218"/>
              </a:solidFill>
              <a:latin typeface="Overpass Ultra-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287756" y="3839567"/>
            <a:ext cx="295375" cy="29537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1218">
                <a:alpha val="78824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75803" y="2285625"/>
            <a:ext cx="15483497" cy="126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49"/>
              </a:lnSpc>
            </a:pPr>
            <a:r>
              <a:rPr lang="en-US" sz="2999" spc="95">
                <a:solidFill>
                  <a:srgbClr val="191919"/>
                </a:solidFill>
                <a:latin typeface="Overpass"/>
              </a:rPr>
              <a:t>O portfólio é reequilibrado no início de cada período de cinco anos, começando em 1º de janeiro de 1927.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75803" y="1914010"/>
            <a:ext cx="9760765" cy="571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2"/>
              </a:lnSpc>
            </a:pPr>
            <a:r>
              <a:rPr lang="en-US" sz="3469">
                <a:solidFill>
                  <a:srgbClr val="D51218"/>
                </a:solidFill>
                <a:latin typeface="Overpass Ultra-Bold"/>
              </a:rPr>
              <a:t>Reequilíbrio Quinquenal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87756" y="2038490"/>
            <a:ext cx="295375" cy="295375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1218">
                <a:alpha val="78824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AutoShape 17"/>
          <p:cNvSpPr/>
          <p:nvPr/>
        </p:nvSpPr>
        <p:spPr>
          <a:xfrm flipH="1">
            <a:off x="1435444" y="2186178"/>
            <a:ext cx="0" cy="1653389"/>
          </a:xfrm>
          <a:prstGeom prst="line">
            <a:avLst/>
          </a:prstGeom>
          <a:ln w="47625" cap="rnd">
            <a:solidFill>
              <a:srgbClr val="D5121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8"/>
          <p:cNvSpPr/>
          <p:nvPr/>
        </p:nvSpPr>
        <p:spPr>
          <a:xfrm flipH="1">
            <a:off x="1435444" y="3839567"/>
            <a:ext cx="0" cy="1840467"/>
          </a:xfrm>
          <a:prstGeom prst="line">
            <a:avLst/>
          </a:prstGeom>
          <a:ln w="47625" cap="rnd">
            <a:solidFill>
              <a:srgbClr val="D5121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7259300" y="8841331"/>
            <a:ext cx="896978" cy="1273252"/>
          </a:xfrm>
          <a:custGeom>
            <a:avLst/>
            <a:gdLst/>
            <a:ahLst/>
            <a:cxnLst/>
            <a:rect l="l" t="t" r="r" b="b"/>
            <a:pathLst>
              <a:path w="896978" h="1273252">
                <a:moveTo>
                  <a:pt x="0" y="0"/>
                </a:moveTo>
                <a:lnTo>
                  <a:pt x="896978" y="0"/>
                </a:lnTo>
                <a:lnTo>
                  <a:pt x="896978" y="1273252"/>
                </a:lnTo>
                <a:lnTo>
                  <a:pt x="0" y="12732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C94C844E-C9E0-CB45-BC3C-369E70CE9DFE}"/>
              </a:ext>
            </a:extLst>
          </p:cNvPr>
          <p:cNvSpPr txBox="1"/>
          <p:nvPr/>
        </p:nvSpPr>
        <p:spPr>
          <a:xfrm>
            <a:off x="4150134" y="687275"/>
            <a:ext cx="9987731" cy="1248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01"/>
              </a:lnSpc>
              <a:spcBef>
                <a:spcPct val="0"/>
              </a:spcBef>
            </a:pPr>
            <a:r>
              <a:rPr lang="en-US" sz="7215" dirty="0">
                <a:solidFill>
                  <a:srgbClr val="B60000"/>
                </a:solidFill>
                <a:latin typeface="Abhaya Libre Bold"/>
              </a:rPr>
              <a:t>do </a:t>
            </a:r>
            <a:r>
              <a:rPr lang="en-US" sz="7215" dirty="0" err="1">
                <a:solidFill>
                  <a:srgbClr val="B60000"/>
                </a:solidFill>
                <a:latin typeface="Abhaya Libre Bold"/>
              </a:rPr>
              <a:t>Portfólio</a:t>
            </a:r>
            <a:r>
              <a:rPr lang="en-US" sz="7215" dirty="0">
                <a:solidFill>
                  <a:srgbClr val="B60000"/>
                </a:solidFill>
                <a:latin typeface="Abhaya Libre Bold"/>
              </a:rPr>
              <a:t> </a:t>
            </a:r>
            <a:r>
              <a:rPr lang="en-US" sz="7215" dirty="0" err="1">
                <a:solidFill>
                  <a:srgbClr val="B60000"/>
                </a:solidFill>
                <a:latin typeface="Abhaya Libre Bold"/>
              </a:rPr>
              <a:t>Hipotético</a:t>
            </a:r>
            <a:endParaRPr lang="en-US" sz="7215" dirty="0">
              <a:solidFill>
                <a:srgbClr val="B60000"/>
              </a:solidFill>
              <a:latin typeface="Abhaya Libr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716936" y="734901"/>
            <a:ext cx="16230600" cy="0"/>
          </a:xfrm>
          <a:prstGeom prst="line">
            <a:avLst/>
          </a:prstGeom>
          <a:ln w="47625" cap="rnd">
            <a:solidFill>
              <a:srgbClr val="B6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28700" y="77556"/>
            <a:ext cx="11958863" cy="121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  <a:spcBef>
                <a:spcPct val="0"/>
              </a:spcBef>
            </a:pPr>
            <a:r>
              <a:rPr lang="en-US" sz="7115">
                <a:solidFill>
                  <a:srgbClr val="720B0B"/>
                </a:solidFill>
                <a:latin typeface="Abhaya Libre Semi-Bold"/>
              </a:rPr>
              <a:t>Metodologia de Reequilíbrio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75803" y="5965904"/>
            <a:ext cx="15483497" cy="1885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49"/>
              </a:lnSpc>
              <a:spcBef>
                <a:spcPct val="0"/>
              </a:spcBef>
            </a:pPr>
            <a:r>
              <a:rPr lang="en-US" sz="2999" u="none" strike="noStrike" spc="95">
                <a:solidFill>
                  <a:srgbClr val="191919"/>
                </a:solidFill>
                <a:latin typeface="Overpass"/>
              </a:rPr>
              <a:t>Primeira carteira: 1º de janeiro de 1927 a 31 de dezembro de 1931.</a:t>
            </a:r>
          </a:p>
          <a:p>
            <a:pPr marL="0" lvl="0" indent="0" algn="just">
              <a:lnSpc>
                <a:spcPts val="4949"/>
              </a:lnSpc>
              <a:spcBef>
                <a:spcPct val="0"/>
              </a:spcBef>
            </a:pPr>
            <a:r>
              <a:rPr lang="en-US" sz="2999" u="none" strike="noStrike" spc="95">
                <a:solidFill>
                  <a:srgbClr val="191919"/>
                </a:solidFill>
                <a:latin typeface="Overpass"/>
              </a:rPr>
              <a:t>Segunda carteira: 1º de janeiro de 1932 a 31 de dezembro de 1936.</a:t>
            </a:r>
          </a:p>
          <a:p>
            <a:pPr marL="0" lvl="0" indent="0" algn="just">
              <a:lnSpc>
                <a:spcPts val="4949"/>
              </a:lnSpc>
              <a:spcBef>
                <a:spcPct val="0"/>
              </a:spcBef>
            </a:pPr>
            <a:r>
              <a:rPr lang="en-US" sz="2999" u="none" strike="noStrike" spc="95">
                <a:solidFill>
                  <a:srgbClr val="191919"/>
                </a:solidFill>
                <a:latin typeface="Overpass"/>
              </a:rPr>
              <a:t>E assim por diante, a cada cinco anos.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75803" y="5518089"/>
            <a:ext cx="9760765" cy="571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2"/>
              </a:lnSpc>
              <a:spcBef>
                <a:spcPct val="0"/>
              </a:spcBef>
            </a:pPr>
            <a:r>
              <a:rPr lang="en-US" sz="3469" u="none" strike="noStrike">
                <a:solidFill>
                  <a:srgbClr val="D51218"/>
                </a:solidFill>
                <a:latin typeface="Overpass Ultra-Bold"/>
              </a:rPr>
              <a:t>Exemplo de Cronograma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287756" y="5680034"/>
            <a:ext cx="295375" cy="295375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1218">
                <a:alpha val="78824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775803" y="4124324"/>
            <a:ext cx="15483497" cy="126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49"/>
              </a:lnSpc>
              <a:spcBef>
                <a:spcPct val="0"/>
              </a:spcBef>
            </a:pPr>
            <a:r>
              <a:rPr lang="en-US" sz="2999" u="none" strike="noStrike" spc="95">
                <a:solidFill>
                  <a:srgbClr val="191919"/>
                </a:solidFill>
                <a:latin typeface="Overpass"/>
              </a:rPr>
              <a:t>Cada configuração da carteira é mantida por um período de cinco anos antes do próximo reequilíbrio.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75803" y="3677622"/>
            <a:ext cx="9760765" cy="571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2"/>
              </a:lnSpc>
              <a:spcBef>
                <a:spcPct val="0"/>
              </a:spcBef>
            </a:pPr>
            <a:r>
              <a:rPr lang="en-US" sz="3469" u="none" strike="noStrike">
                <a:solidFill>
                  <a:srgbClr val="D51218"/>
                </a:solidFill>
                <a:latin typeface="Overpass Ultra-Bold"/>
              </a:rPr>
              <a:t>Manutenção do Portfólio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87756" y="3839567"/>
            <a:ext cx="295375" cy="295375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1218">
                <a:alpha val="78824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75803" y="2285625"/>
            <a:ext cx="15483497" cy="126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49"/>
              </a:lnSpc>
            </a:pPr>
            <a:r>
              <a:rPr lang="en-US" sz="2999" spc="95" dirty="0">
                <a:solidFill>
                  <a:srgbClr val="191919"/>
                </a:solidFill>
                <a:latin typeface="Overpass"/>
              </a:rPr>
              <a:t>O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portfólio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é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reequilibrado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no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início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de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cada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período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de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cinco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anos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,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começando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em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1º de </a:t>
            </a:r>
            <a:r>
              <a:rPr lang="en-US" sz="2999" spc="95" dirty="0" err="1">
                <a:solidFill>
                  <a:srgbClr val="191919"/>
                </a:solidFill>
                <a:latin typeface="Overpass"/>
              </a:rPr>
              <a:t>janeiro</a:t>
            </a:r>
            <a:r>
              <a:rPr lang="en-US" sz="2999" spc="95" dirty="0">
                <a:solidFill>
                  <a:srgbClr val="191919"/>
                </a:solidFill>
                <a:latin typeface="Overpass"/>
              </a:rPr>
              <a:t> de 1927.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75803" y="1914010"/>
            <a:ext cx="9760765" cy="571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12"/>
              </a:lnSpc>
            </a:pPr>
            <a:r>
              <a:rPr lang="en-US" sz="3469">
                <a:solidFill>
                  <a:srgbClr val="D51218"/>
                </a:solidFill>
                <a:latin typeface="Overpass Ultra-Bold"/>
              </a:rPr>
              <a:t>Reequilíbrio Quinquenal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287756" y="2038490"/>
            <a:ext cx="295375" cy="295375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1218">
                <a:alpha val="78824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AutoShape 17"/>
          <p:cNvSpPr/>
          <p:nvPr/>
        </p:nvSpPr>
        <p:spPr>
          <a:xfrm flipH="1">
            <a:off x="1435444" y="2186178"/>
            <a:ext cx="0" cy="1653389"/>
          </a:xfrm>
          <a:prstGeom prst="line">
            <a:avLst/>
          </a:prstGeom>
          <a:ln w="47625" cap="rnd">
            <a:solidFill>
              <a:srgbClr val="D5121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8" name="AutoShape 18"/>
          <p:cNvSpPr/>
          <p:nvPr/>
        </p:nvSpPr>
        <p:spPr>
          <a:xfrm flipH="1">
            <a:off x="1435444" y="3839567"/>
            <a:ext cx="0" cy="1840467"/>
          </a:xfrm>
          <a:prstGeom prst="line">
            <a:avLst/>
          </a:prstGeom>
          <a:ln w="47625" cap="rnd">
            <a:solidFill>
              <a:srgbClr val="D5121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9" name="TextBox 19"/>
          <p:cNvSpPr txBox="1"/>
          <p:nvPr/>
        </p:nvSpPr>
        <p:spPr>
          <a:xfrm>
            <a:off x="1775803" y="8563023"/>
            <a:ext cx="15483497" cy="1266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49"/>
              </a:lnSpc>
              <a:spcBef>
                <a:spcPct val="0"/>
              </a:spcBef>
            </a:pP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Este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portfólio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é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hipotético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e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não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investível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, pois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exigiria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conhecimento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prévio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100%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preciso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do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desempenho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das 500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principais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ações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nos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próximos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cinco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2999" u="none" strike="noStrike" spc="95" dirty="0" err="1">
                <a:solidFill>
                  <a:srgbClr val="191919"/>
                </a:solidFill>
                <a:latin typeface="Overpass"/>
              </a:rPr>
              <a:t>anos</a:t>
            </a:r>
            <a:r>
              <a:rPr lang="en-US" sz="2999" u="none" strike="noStrike" spc="95" dirty="0">
                <a:solidFill>
                  <a:srgbClr val="191919"/>
                </a:solidFill>
                <a:latin typeface="Overpass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75803" y="7994730"/>
            <a:ext cx="9760765" cy="571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2"/>
              </a:lnSpc>
              <a:spcBef>
                <a:spcPct val="0"/>
              </a:spcBef>
            </a:pPr>
            <a:r>
              <a:rPr lang="en-US" sz="3469" u="none" strike="noStrike" dirty="0" err="1">
                <a:solidFill>
                  <a:srgbClr val="D51218"/>
                </a:solidFill>
                <a:latin typeface="Overpass Ultra-Bold"/>
              </a:rPr>
              <a:t>Natureza</a:t>
            </a:r>
            <a:r>
              <a:rPr lang="en-US" sz="3469" u="none" strike="noStrike" dirty="0">
                <a:solidFill>
                  <a:srgbClr val="D51218"/>
                </a:solidFill>
                <a:latin typeface="Overpass Ultra-Bold"/>
              </a:rPr>
              <a:t> </a:t>
            </a:r>
            <a:r>
              <a:rPr lang="en-US" sz="3469" u="none" strike="noStrike" dirty="0" err="1">
                <a:solidFill>
                  <a:srgbClr val="D51218"/>
                </a:solidFill>
                <a:latin typeface="Overpass Ultra-Bold"/>
              </a:rPr>
              <a:t>Teórica</a:t>
            </a:r>
            <a:endParaRPr lang="en-US" sz="3469" u="none" strike="noStrike" dirty="0">
              <a:solidFill>
                <a:srgbClr val="D51218"/>
              </a:solidFill>
              <a:latin typeface="Overpass Ultra-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1287756" y="8119210"/>
            <a:ext cx="295375" cy="295375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D51218">
                <a:alpha val="78824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3" name="AutoShape 23"/>
          <p:cNvSpPr/>
          <p:nvPr/>
        </p:nvSpPr>
        <p:spPr>
          <a:xfrm flipH="1">
            <a:off x="1435444" y="5518089"/>
            <a:ext cx="0" cy="2601120"/>
          </a:xfrm>
          <a:prstGeom prst="line">
            <a:avLst/>
          </a:prstGeom>
          <a:ln w="47625" cap="rnd">
            <a:solidFill>
              <a:srgbClr val="D5121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17259300" y="8841331"/>
            <a:ext cx="896978" cy="1273252"/>
          </a:xfrm>
          <a:custGeom>
            <a:avLst/>
            <a:gdLst/>
            <a:ahLst/>
            <a:cxnLst/>
            <a:rect l="l" t="t" r="r" b="b"/>
            <a:pathLst>
              <a:path w="896978" h="1273252">
                <a:moveTo>
                  <a:pt x="0" y="0"/>
                </a:moveTo>
                <a:lnTo>
                  <a:pt x="896978" y="0"/>
                </a:lnTo>
                <a:lnTo>
                  <a:pt x="896978" y="1273252"/>
                </a:lnTo>
                <a:lnTo>
                  <a:pt x="0" y="1273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0103BA43-0CCE-4431-F7A8-A6B63F67094F}"/>
              </a:ext>
            </a:extLst>
          </p:cNvPr>
          <p:cNvSpPr txBox="1"/>
          <p:nvPr/>
        </p:nvSpPr>
        <p:spPr>
          <a:xfrm>
            <a:off x="4150134" y="687275"/>
            <a:ext cx="9987731" cy="1248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01"/>
              </a:lnSpc>
              <a:spcBef>
                <a:spcPct val="0"/>
              </a:spcBef>
            </a:pPr>
            <a:r>
              <a:rPr lang="en-US" sz="7215" dirty="0">
                <a:solidFill>
                  <a:srgbClr val="B60000"/>
                </a:solidFill>
                <a:latin typeface="Abhaya Libre Bold"/>
              </a:rPr>
              <a:t>do </a:t>
            </a:r>
            <a:r>
              <a:rPr lang="en-US" sz="7215" dirty="0" err="1">
                <a:solidFill>
                  <a:srgbClr val="B60000"/>
                </a:solidFill>
                <a:latin typeface="Abhaya Libre Bold"/>
              </a:rPr>
              <a:t>Portfólio</a:t>
            </a:r>
            <a:r>
              <a:rPr lang="en-US" sz="7215" dirty="0">
                <a:solidFill>
                  <a:srgbClr val="B60000"/>
                </a:solidFill>
                <a:latin typeface="Abhaya Libre Bold"/>
              </a:rPr>
              <a:t> </a:t>
            </a:r>
            <a:r>
              <a:rPr lang="en-US" sz="7215" dirty="0" err="1">
                <a:solidFill>
                  <a:srgbClr val="B60000"/>
                </a:solidFill>
                <a:latin typeface="Abhaya Libre Bold"/>
              </a:rPr>
              <a:t>Hipotético</a:t>
            </a:r>
            <a:endParaRPr lang="en-US" sz="7215" dirty="0">
              <a:solidFill>
                <a:srgbClr val="B60000"/>
              </a:solidFill>
              <a:latin typeface="Abhaya Libr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857323" y="-343317"/>
            <a:ext cx="4574360" cy="10973635"/>
          </a:xfrm>
          <a:prstGeom prst="rect">
            <a:avLst/>
          </a:prstGeom>
          <a:solidFill>
            <a:srgbClr val="B60000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7259300" y="8841331"/>
            <a:ext cx="896978" cy="1273252"/>
          </a:xfrm>
          <a:custGeom>
            <a:avLst/>
            <a:gdLst/>
            <a:ahLst/>
            <a:cxnLst/>
            <a:rect l="l" t="t" r="r" b="b"/>
            <a:pathLst>
              <a:path w="896978" h="1273252">
                <a:moveTo>
                  <a:pt x="0" y="0"/>
                </a:moveTo>
                <a:lnTo>
                  <a:pt x="896978" y="0"/>
                </a:lnTo>
                <a:lnTo>
                  <a:pt x="896978" y="1273252"/>
                </a:lnTo>
                <a:lnTo>
                  <a:pt x="0" y="1273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-643387" y="3432683"/>
            <a:ext cx="7197634" cy="719763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4739" y="0"/>
                  </a:moveTo>
                  <a:lnTo>
                    <a:pt x="788061" y="0"/>
                  </a:lnTo>
                  <a:cubicBezTo>
                    <a:pt x="794622" y="0"/>
                    <a:pt x="800915" y="2606"/>
                    <a:pt x="805554" y="7246"/>
                  </a:cubicBezTo>
                  <a:cubicBezTo>
                    <a:pt x="810194" y="11885"/>
                    <a:pt x="812800" y="18178"/>
                    <a:pt x="812800" y="24739"/>
                  </a:cubicBezTo>
                  <a:lnTo>
                    <a:pt x="812800" y="788061"/>
                  </a:lnTo>
                  <a:cubicBezTo>
                    <a:pt x="812800" y="794622"/>
                    <a:pt x="810194" y="800915"/>
                    <a:pt x="805554" y="805554"/>
                  </a:cubicBezTo>
                  <a:cubicBezTo>
                    <a:pt x="800915" y="810194"/>
                    <a:pt x="794622" y="812800"/>
                    <a:pt x="788061" y="812800"/>
                  </a:cubicBezTo>
                  <a:lnTo>
                    <a:pt x="24739" y="812800"/>
                  </a:lnTo>
                  <a:cubicBezTo>
                    <a:pt x="18178" y="812800"/>
                    <a:pt x="11885" y="810194"/>
                    <a:pt x="7246" y="805554"/>
                  </a:cubicBezTo>
                  <a:cubicBezTo>
                    <a:pt x="2606" y="800915"/>
                    <a:pt x="0" y="794622"/>
                    <a:pt x="0" y="788061"/>
                  </a:cubicBezTo>
                  <a:lnTo>
                    <a:pt x="0" y="24739"/>
                  </a:lnTo>
                  <a:cubicBezTo>
                    <a:pt x="0" y="18178"/>
                    <a:pt x="2606" y="11885"/>
                    <a:pt x="7246" y="7246"/>
                  </a:cubicBezTo>
                  <a:cubicBezTo>
                    <a:pt x="11885" y="2606"/>
                    <a:pt x="18178" y="0"/>
                    <a:pt x="24739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254416" y="1162050"/>
            <a:ext cx="8353330" cy="101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44"/>
              </a:lnSpc>
            </a:pPr>
            <a:r>
              <a:rPr lang="en-US" sz="7548" dirty="0">
                <a:solidFill>
                  <a:srgbClr val="D31216"/>
                </a:solidFill>
                <a:latin typeface="Poppins Semi-Bold"/>
              </a:rPr>
              <a:t>Rodrigo Moraes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40890" y="2007106"/>
            <a:ext cx="5859446" cy="457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8"/>
              </a:lnSpc>
            </a:pPr>
            <a:r>
              <a:rPr lang="en-US" sz="3454" dirty="0" err="1">
                <a:solidFill>
                  <a:srgbClr val="820808"/>
                </a:solidFill>
                <a:latin typeface="Poppins Light"/>
              </a:rPr>
              <a:t>Performe</a:t>
            </a:r>
            <a:r>
              <a:rPr lang="en-US" sz="3454" dirty="0">
                <a:solidFill>
                  <a:srgbClr val="820808"/>
                </a:solidFill>
                <a:latin typeface="Poppins Light"/>
              </a:rPr>
              <a:t> </a:t>
            </a:r>
            <a:r>
              <a:rPr lang="en-US" sz="3454" dirty="0" err="1">
                <a:solidFill>
                  <a:srgbClr val="820808"/>
                </a:solidFill>
                <a:latin typeface="Poppins Light"/>
              </a:rPr>
              <a:t>Investimentos</a:t>
            </a:r>
            <a:endParaRPr lang="en-US" sz="3454" dirty="0">
              <a:solidFill>
                <a:srgbClr val="820808"/>
              </a:solidFill>
              <a:latin typeface="Poppins Light"/>
            </a:endParaRPr>
          </a:p>
        </p:txBody>
      </p:sp>
      <p:grpSp>
        <p:nvGrpSpPr>
          <p:cNvPr id="8" name="Group 8"/>
          <p:cNvGrpSpPr/>
          <p:nvPr/>
        </p:nvGrpSpPr>
        <p:grpSpPr>
          <a:xfrm rot="5400000">
            <a:off x="13241445" y="-3561009"/>
            <a:ext cx="855033" cy="14648745"/>
            <a:chOff x="0" y="0"/>
            <a:chExt cx="2354580" cy="403395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3310" cy="40339566"/>
            </a:xfrm>
            <a:custGeom>
              <a:avLst/>
              <a:gdLst/>
              <a:ahLst/>
              <a:cxnLst/>
              <a:rect l="l" t="t" r="r" b="b"/>
              <a:pathLst>
                <a:path w="2353310" h="40339566">
                  <a:moveTo>
                    <a:pt x="784860" y="40272255"/>
                  </a:moveTo>
                  <a:cubicBezTo>
                    <a:pt x="905510" y="40312897"/>
                    <a:pt x="1042670" y="40339566"/>
                    <a:pt x="1177290" y="40339566"/>
                  </a:cubicBezTo>
                  <a:cubicBezTo>
                    <a:pt x="1311910" y="40339566"/>
                    <a:pt x="1441450" y="40316705"/>
                    <a:pt x="1560830" y="40276066"/>
                  </a:cubicBezTo>
                  <a:cubicBezTo>
                    <a:pt x="1563370" y="40274797"/>
                    <a:pt x="1565910" y="40274797"/>
                    <a:pt x="1568450" y="40273526"/>
                  </a:cubicBezTo>
                  <a:cubicBezTo>
                    <a:pt x="2016760" y="40110966"/>
                    <a:pt x="2346960" y="39681705"/>
                    <a:pt x="2353310" y="3906476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9034669"/>
                  </a:lnTo>
                  <a:cubicBezTo>
                    <a:pt x="6350" y="39684247"/>
                    <a:pt x="331470" y="40113505"/>
                    <a:pt x="784860" y="40272255"/>
                  </a:cubicBezTo>
                  <a:close/>
                </a:path>
              </a:pathLst>
            </a:custGeom>
            <a:solidFill>
              <a:srgbClr val="D31216">
                <a:alpha val="3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13168447" y="-1536725"/>
            <a:ext cx="809400" cy="12976455"/>
            <a:chOff x="0" y="0"/>
            <a:chExt cx="2354580" cy="377490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53310" cy="37749076"/>
            </a:xfrm>
            <a:custGeom>
              <a:avLst/>
              <a:gdLst/>
              <a:ahLst/>
              <a:cxnLst/>
              <a:rect l="l" t="t" r="r" b="b"/>
              <a:pathLst>
                <a:path w="2353310" h="37749076">
                  <a:moveTo>
                    <a:pt x="784860" y="37681765"/>
                  </a:moveTo>
                  <a:cubicBezTo>
                    <a:pt x="905510" y="37722404"/>
                    <a:pt x="1042670" y="37749076"/>
                    <a:pt x="1177290" y="37749076"/>
                  </a:cubicBezTo>
                  <a:cubicBezTo>
                    <a:pt x="1311910" y="37749076"/>
                    <a:pt x="1441450" y="37726215"/>
                    <a:pt x="1560830" y="37685576"/>
                  </a:cubicBezTo>
                  <a:cubicBezTo>
                    <a:pt x="1563370" y="37684304"/>
                    <a:pt x="1565910" y="37684304"/>
                    <a:pt x="1568450" y="37683036"/>
                  </a:cubicBezTo>
                  <a:cubicBezTo>
                    <a:pt x="2016760" y="37520476"/>
                    <a:pt x="2346960" y="37091215"/>
                    <a:pt x="2353310" y="3648224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6454141"/>
                  </a:lnTo>
                  <a:cubicBezTo>
                    <a:pt x="6350" y="37093754"/>
                    <a:pt x="331470" y="37523015"/>
                    <a:pt x="784860" y="37681765"/>
                  </a:cubicBezTo>
                  <a:close/>
                </a:path>
              </a:pathLst>
            </a:custGeom>
            <a:solidFill>
              <a:srgbClr val="D31216">
                <a:alpha val="3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3927611" y="-370602"/>
            <a:ext cx="809400" cy="12967859"/>
            <a:chOff x="0" y="0"/>
            <a:chExt cx="2354580" cy="377240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53310" cy="37724069"/>
            </a:xfrm>
            <a:custGeom>
              <a:avLst/>
              <a:gdLst/>
              <a:ahLst/>
              <a:cxnLst/>
              <a:rect l="l" t="t" r="r" b="b"/>
              <a:pathLst>
                <a:path w="2353310" h="37724069">
                  <a:moveTo>
                    <a:pt x="784860" y="37656759"/>
                  </a:moveTo>
                  <a:cubicBezTo>
                    <a:pt x="905510" y="37697398"/>
                    <a:pt x="1042670" y="37724069"/>
                    <a:pt x="1177290" y="37724069"/>
                  </a:cubicBezTo>
                  <a:cubicBezTo>
                    <a:pt x="1311910" y="37724069"/>
                    <a:pt x="1441450" y="37701209"/>
                    <a:pt x="1560830" y="37660569"/>
                  </a:cubicBezTo>
                  <a:cubicBezTo>
                    <a:pt x="1563370" y="37659298"/>
                    <a:pt x="1565910" y="37659298"/>
                    <a:pt x="1568450" y="37658030"/>
                  </a:cubicBezTo>
                  <a:cubicBezTo>
                    <a:pt x="2016760" y="37495469"/>
                    <a:pt x="2346960" y="37066209"/>
                    <a:pt x="2353310" y="36457316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6429231"/>
                  </a:lnTo>
                  <a:cubicBezTo>
                    <a:pt x="6350" y="37068748"/>
                    <a:pt x="331470" y="37498009"/>
                    <a:pt x="784860" y="37656759"/>
                  </a:cubicBezTo>
                  <a:close/>
                </a:path>
              </a:pathLst>
            </a:custGeom>
            <a:solidFill>
              <a:srgbClr val="D31216">
                <a:alpha val="3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786752" y="4706089"/>
            <a:ext cx="12978114" cy="413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41"/>
              </a:lnSpc>
              <a:spcBef>
                <a:spcPct val="0"/>
              </a:spcBef>
            </a:pPr>
            <a:r>
              <a:rPr lang="en-US" sz="2529" spc="695" dirty="0" err="1">
                <a:solidFill>
                  <a:srgbClr val="720B0B"/>
                </a:solidFill>
                <a:latin typeface="Overpass Light Bold" panose="020B0604020202020204" charset="0"/>
              </a:rPr>
              <a:t>Pós</a:t>
            </a:r>
            <a:r>
              <a:rPr lang="en-US" sz="2529" spc="695" dirty="0">
                <a:solidFill>
                  <a:srgbClr val="720B0B"/>
                </a:solidFill>
                <a:latin typeface="Overpass Light Bold" panose="020B0604020202020204" charset="0"/>
              </a:rPr>
              <a:t>- </a:t>
            </a:r>
            <a:r>
              <a:rPr lang="en-US" sz="2529" spc="695" dirty="0" err="1">
                <a:solidFill>
                  <a:srgbClr val="720B0B"/>
                </a:solidFill>
                <a:latin typeface="Overpass Light Bold" panose="020B0604020202020204" charset="0"/>
              </a:rPr>
              <a:t>graduado</a:t>
            </a:r>
            <a:r>
              <a:rPr lang="en-US" sz="2529" spc="695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2529" spc="695" dirty="0" err="1">
                <a:solidFill>
                  <a:srgbClr val="720B0B"/>
                </a:solidFill>
                <a:latin typeface="Overpass Light Bold" panose="020B0604020202020204" charset="0"/>
              </a:rPr>
              <a:t>em</a:t>
            </a:r>
            <a:r>
              <a:rPr lang="en-US" sz="2529" spc="695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2529" spc="695" dirty="0" err="1">
                <a:solidFill>
                  <a:srgbClr val="720B0B"/>
                </a:solidFill>
                <a:latin typeface="Overpass Light Bold" panose="020B0604020202020204" charset="0"/>
              </a:rPr>
              <a:t>arte</a:t>
            </a:r>
            <a:r>
              <a:rPr lang="en-US" sz="2529" spc="695" dirty="0">
                <a:solidFill>
                  <a:srgbClr val="720B0B"/>
                </a:solidFill>
                <a:latin typeface="Overpass Light Bold" panose="020B0604020202020204" charset="0"/>
              </a:rPr>
              <a:t> e </a:t>
            </a:r>
            <a:r>
              <a:rPr lang="en-US" sz="2529" spc="695" dirty="0" err="1">
                <a:solidFill>
                  <a:srgbClr val="720B0B"/>
                </a:solidFill>
                <a:latin typeface="Overpass Light Bold" panose="020B0604020202020204" charset="0"/>
              </a:rPr>
              <a:t>Filosofia</a:t>
            </a:r>
            <a:r>
              <a:rPr lang="en-US" sz="2529" spc="695" dirty="0">
                <a:solidFill>
                  <a:srgbClr val="720B0B"/>
                </a:solidFill>
                <a:latin typeface="Overpass Light Bold" panose="020B0604020202020204" charset="0"/>
              </a:rPr>
              <a:t> pela PUC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72600" y="5864471"/>
            <a:ext cx="8335189" cy="413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3541"/>
              </a:lnSpc>
              <a:spcBef>
                <a:spcPct val="0"/>
              </a:spcBef>
            </a:pPr>
            <a:r>
              <a:rPr lang="en-US" sz="2529" u="none" strike="noStrike" spc="695" dirty="0" err="1">
                <a:solidFill>
                  <a:srgbClr val="720B0B"/>
                </a:solidFill>
                <a:latin typeface="Overpass Light Bold" panose="020B0604020202020204" charset="0"/>
              </a:rPr>
              <a:t>Agente</a:t>
            </a:r>
            <a:r>
              <a:rPr lang="en-US" sz="2529" u="none" strike="noStrike" spc="695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2529" u="none" strike="noStrike" spc="695" dirty="0" err="1">
                <a:solidFill>
                  <a:srgbClr val="720B0B"/>
                </a:solidFill>
                <a:latin typeface="Overpass Light Bold" panose="020B0604020202020204" charset="0"/>
              </a:rPr>
              <a:t>Autônomo</a:t>
            </a:r>
            <a:r>
              <a:rPr lang="en-US" sz="2529" u="none" strike="noStrike" spc="695" dirty="0">
                <a:solidFill>
                  <a:srgbClr val="720B0B"/>
                </a:solidFill>
                <a:latin typeface="Overpass Light Bold" panose="020B0604020202020204" charset="0"/>
              </a:rPr>
              <a:t> de </a:t>
            </a:r>
            <a:r>
              <a:rPr lang="en-US" sz="2529" u="none" strike="noStrike" spc="695" dirty="0" err="1">
                <a:solidFill>
                  <a:srgbClr val="720B0B"/>
                </a:solidFill>
                <a:latin typeface="Overpass Light Bold" panose="020B0604020202020204" charset="0"/>
              </a:rPr>
              <a:t>Investimentos</a:t>
            </a:r>
            <a:endParaRPr lang="en-US" sz="2529" u="none" strike="noStrike" spc="695" dirty="0">
              <a:solidFill>
                <a:srgbClr val="720B0B"/>
              </a:solidFill>
              <a:latin typeface="Overpass Light Bold" panose="020B060402020202020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159210" y="3514508"/>
            <a:ext cx="12535824" cy="413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42"/>
              </a:lnSpc>
              <a:spcBef>
                <a:spcPct val="0"/>
              </a:spcBef>
            </a:pPr>
            <a:r>
              <a:rPr lang="en-US" sz="2530" spc="695" dirty="0" err="1">
                <a:solidFill>
                  <a:srgbClr val="720B0B"/>
                </a:solidFill>
                <a:latin typeface="Overpass Light Bold" panose="020B0604020202020204" charset="0"/>
              </a:rPr>
              <a:t>Graduado</a:t>
            </a:r>
            <a:r>
              <a:rPr lang="en-US" sz="2530" spc="695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2530" spc="695" dirty="0" err="1">
                <a:solidFill>
                  <a:srgbClr val="720B0B"/>
                </a:solidFill>
                <a:latin typeface="Overpass Light Bold" panose="020B0604020202020204" charset="0"/>
              </a:rPr>
              <a:t>em</a:t>
            </a:r>
            <a:r>
              <a:rPr lang="en-US" sz="2530" spc="695" dirty="0">
                <a:solidFill>
                  <a:srgbClr val="720B0B"/>
                </a:solidFill>
                <a:latin typeface="Overpass Light Bold" panose="020B0604020202020204" charset="0"/>
              </a:rPr>
              <a:t> Economia pela Cândido Mendes</a:t>
            </a:r>
          </a:p>
        </p:txBody>
      </p:sp>
      <p:grpSp>
        <p:nvGrpSpPr>
          <p:cNvPr id="17" name="Group 17"/>
          <p:cNvGrpSpPr/>
          <p:nvPr/>
        </p:nvGrpSpPr>
        <p:grpSpPr>
          <a:xfrm rot="5400000">
            <a:off x="14636670" y="837531"/>
            <a:ext cx="809400" cy="12875244"/>
            <a:chOff x="0" y="0"/>
            <a:chExt cx="2354580" cy="374546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53310" cy="37454647"/>
            </a:xfrm>
            <a:custGeom>
              <a:avLst/>
              <a:gdLst/>
              <a:ahLst/>
              <a:cxnLst/>
              <a:rect l="l" t="t" r="r" b="b"/>
              <a:pathLst>
                <a:path w="2353310" h="37454647">
                  <a:moveTo>
                    <a:pt x="784860" y="37387337"/>
                  </a:moveTo>
                  <a:cubicBezTo>
                    <a:pt x="905510" y="37427976"/>
                    <a:pt x="1042670" y="37454647"/>
                    <a:pt x="1177290" y="37454647"/>
                  </a:cubicBezTo>
                  <a:cubicBezTo>
                    <a:pt x="1311910" y="37454647"/>
                    <a:pt x="1441450" y="37431787"/>
                    <a:pt x="1560830" y="37391147"/>
                  </a:cubicBezTo>
                  <a:cubicBezTo>
                    <a:pt x="1563370" y="37389876"/>
                    <a:pt x="1565910" y="37389876"/>
                    <a:pt x="1568450" y="37388608"/>
                  </a:cubicBezTo>
                  <a:cubicBezTo>
                    <a:pt x="2016760" y="37226047"/>
                    <a:pt x="2346960" y="36796787"/>
                    <a:pt x="2353310" y="3618872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6160844"/>
                  </a:lnTo>
                  <a:cubicBezTo>
                    <a:pt x="6350" y="36799326"/>
                    <a:pt x="331470" y="37228587"/>
                    <a:pt x="784860" y="37387337"/>
                  </a:cubicBezTo>
                  <a:close/>
                </a:path>
              </a:pathLst>
            </a:custGeom>
            <a:solidFill>
              <a:srgbClr val="D31216">
                <a:alpha val="3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677400" y="7022853"/>
            <a:ext cx="8017635" cy="4135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3541"/>
              </a:lnSpc>
              <a:spcBef>
                <a:spcPct val="0"/>
              </a:spcBef>
            </a:pPr>
            <a:r>
              <a:rPr lang="en-US" sz="2529" spc="695" dirty="0" err="1">
                <a:solidFill>
                  <a:srgbClr val="720B0B"/>
                </a:solidFill>
                <a:latin typeface="Overpass Light Bold" panose="020B0604020202020204" charset="0"/>
              </a:rPr>
              <a:t>Sócio</a:t>
            </a:r>
            <a:r>
              <a:rPr lang="en-US" sz="2529" spc="695" dirty="0">
                <a:solidFill>
                  <a:srgbClr val="720B0B"/>
                </a:solidFill>
                <a:latin typeface="Overpass Light Bold" panose="020B0604020202020204" charset="0"/>
              </a:rPr>
              <a:t> da </a:t>
            </a:r>
            <a:r>
              <a:rPr lang="en-US" sz="2529" spc="695" dirty="0" err="1">
                <a:solidFill>
                  <a:srgbClr val="720B0B"/>
                </a:solidFill>
                <a:latin typeface="Overpass Light Bold" panose="020B0604020202020204" charset="0"/>
              </a:rPr>
              <a:t>Performe</a:t>
            </a:r>
            <a:r>
              <a:rPr lang="en-US" sz="2529" spc="695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2529" spc="695" dirty="0" err="1">
                <a:solidFill>
                  <a:srgbClr val="720B0B"/>
                </a:solidFill>
                <a:latin typeface="Overpass Light Bold" panose="020B0604020202020204" charset="0"/>
              </a:rPr>
              <a:t>Investimentos</a:t>
            </a:r>
            <a:endParaRPr lang="en-US" sz="2529" spc="695" dirty="0">
              <a:solidFill>
                <a:srgbClr val="720B0B"/>
              </a:solidFill>
              <a:latin typeface="Overpass Light Bold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947491" y="3849341"/>
            <a:ext cx="14489799" cy="365087"/>
            <a:chOff x="0" y="0"/>
            <a:chExt cx="55264822" cy="13924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264825" cy="1392460"/>
            </a:xfrm>
            <a:custGeom>
              <a:avLst/>
              <a:gdLst/>
              <a:ahLst/>
              <a:cxnLst/>
              <a:rect l="l" t="t" r="r" b="b"/>
              <a:pathLst>
                <a:path w="55264825" h="1392460">
                  <a:moveTo>
                    <a:pt x="55140361" y="1392459"/>
                  </a:moveTo>
                  <a:lnTo>
                    <a:pt x="124460" y="1392459"/>
                  </a:lnTo>
                  <a:cubicBezTo>
                    <a:pt x="55880" y="1392459"/>
                    <a:pt x="0" y="1336579"/>
                    <a:pt x="0" y="12679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5140361" y="0"/>
                  </a:lnTo>
                  <a:cubicBezTo>
                    <a:pt x="55208940" y="0"/>
                    <a:pt x="55264825" y="55880"/>
                    <a:pt x="55264825" y="124460"/>
                  </a:cubicBezTo>
                  <a:lnTo>
                    <a:pt x="55264825" y="1268000"/>
                  </a:lnTo>
                  <a:cubicBezTo>
                    <a:pt x="55264825" y="1336579"/>
                    <a:pt x="55208940" y="1392460"/>
                    <a:pt x="55140361" y="1392460"/>
                  </a:cubicBezTo>
                  <a:close/>
                </a:path>
              </a:pathLst>
            </a:custGeom>
            <a:solidFill>
              <a:srgbClr val="82080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30205" y="2805230"/>
            <a:ext cx="15456017" cy="1409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2"/>
              </a:lnSpc>
            </a:pPr>
            <a:r>
              <a:rPr lang="en-US" sz="7144" spc="714" dirty="0">
                <a:solidFill>
                  <a:srgbClr val="FFFFFF"/>
                </a:solidFill>
                <a:latin typeface="Overpass Light"/>
              </a:rPr>
              <a:t>Qual o </a:t>
            </a:r>
            <a:r>
              <a:rPr lang="en-US" sz="7144" spc="714" dirty="0" err="1">
                <a:solidFill>
                  <a:srgbClr val="FFFFFF"/>
                </a:solidFill>
                <a:latin typeface="Overpass Light"/>
              </a:rPr>
              <a:t>objetivo</a:t>
            </a:r>
            <a:r>
              <a:rPr lang="en-US" sz="7144" spc="714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7144" spc="714" dirty="0" err="1">
                <a:solidFill>
                  <a:srgbClr val="FFFFFF"/>
                </a:solidFill>
                <a:latin typeface="Overpass Light"/>
              </a:rPr>
              <a:t>desse</a:t>
            </a:r>
            <a:r>
              <a:rPr lang="en-US" sz="7144" spc="714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7144" spc="714" dirty="0" err="1">
                <a:solidFill>
                  <a:srgbClr val="FFFFFF"/>
                </a:solidFill>
                <a:latin typeface="Overpass Light"/>
              </a:rPr>
              <a:t>estudo</a:t>
            </a:r>
            <a:r>
              <a:rPr lang="en-US" sz="7144" spc="714" dirty="0">
                <a:solidFill>
                  <a:srgbClr val="FFFFFF"/>
                </a:solidFill>
                <a:latin typeface="Overpass Light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954963" y="-5039994"/>
            <a:ext cx="3498194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Overpass Light"/>
              </a:rPr>
              <a:t>Operações realizadas no Brasil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47491" y="4378051"/>
            <a:ext cx="14489799" cy="277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28"/>
              </a:lnSpc>
            </a:pPr>
            <a:r>
              <a:rPr lang="en-US" sz="3806" spc="380" dirty="0" err="1">
                <a:solidFill>
                  <a:srgbClr val="FFFFFF"/>
                </a:solidFill>
                <a:latin typeface="Overpass Light"/>
              </a:rPr>
              <a:t>Essencialmente</a:t>
            </a:r>
            <a:r>
              <a:rPr lang="en-US" sz="3806" spc="38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3806" spc="380" dirty="0" err="1">
                <a:solidFill>
                  <a:srgbClr val="FFFFFF"/>
                </a:solidFill>
                <a:latin typeface="Overpass Light"/>
              </a:rPr>
              <a:t>uma</a:t>
            </a:r>
            <a:r>
              <a:rPr lang="en-US" sz="3806" spc="38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3806" spc="380" dirty="0" err="1">
                <a:solidFill>
                  <a:srgbClr val="FFFFFF"/>
                </a:solidFill>
                <a:latin typeface="Overpass Light"/>
              </a:rPr>
              <a:t>viagem</a:t>
            </a:r>
            <a:r>
              <a:rPr lang="en-US" sz="3806" spc="38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3806" spc="380" dirty="0" err="1">
                <a:solidFill>
                  <a:srgbClr val="FFFFFF"/>
                </a:solidFill>
                <a:latin typeface="Overpass Light"/>
              </a:rPr>
              <a:t>hipotética</a:t>
            </a:r>
            <a:r>
              <a:rPr lang="en-US" sz="3806" spc="380" dirty="0">
                <a:solidFill>
                  <a:srgbClr val="FFFFFF"/>
                </a:solidFill>
                <a:latin typeface="Overpass Light"/>
              </a:rPr>
              <a:t>, um </a:t>
            </a:r>
            <a:r>
              <a:rPr lang="en-US" sz="3806" spc="380" dirty="0" err="1">
                <a:solidFill>
                  <a:srgbClr val="FFFFFF"/>
                </a:solidFill>
                <a:latin typeface="Overpass Light"/>
              </a:rPr>
              <a:t>experimento</a:t>
            </a:r>
            <a:r>
              <a:rPr lang="en-US" sz="3806" spc="38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3806" spc="380" dirty="0" err="1">
                <a:solidFill>
                  <a:srgbClr val="FFFFFF"/>
                </a:solidFill>
                <a:latin typeface="Overpass Light"/>
              </a:rPr>
              <a:t>pensado</a:t>
            </a:r>
            <a:r>
              <a:rPr lang="en-US" sz="3806" spc="380" dirty="0">
                <a:solidFill>
                  <a:srgbClr val="FFFFFF"/>
                </a:solidFill>
                <a:latin typeface="Overpass Light"/>
              </a:rPr>
              <a:t> para </a:t>
            </a:r>
            <a:r>
              <a:rPr lang="en-US" sz="3806" spc="380" dirty="0" err="1">
                <a:solidFill>
                  <a:srgbClr val="FFFFFF"/>
                </a:solidFill>
                <a:latin typeface="Overpass Light"/>
              </a:rPr>
              <a:t>entender</a:t>
            </a:r>
            <a:r>
              <a:rPr lang="en-US" sz="3806" spc="380" dirty="0">
                <a:solidFill>
                  <a:srgbClr val="FFFFFF"/>
                </a:solidFill>
                <a:latin typeface="Overpass Light"/>
              </a:rPr>
              <a:t> o que um </a:t>
            </a:r>
            <a:r>
              <a:rPr lang="en-US" sz="3806" spc="380" dirty="0" err="1">
                <a:solidFill>
                  <a:srgbClr val="FFFFFF"/>
                </a:solidFill>
                <a:latin typeface="Overpass Light"/>
              </a:rPr>
              <a:t>investidor</a:t>
            </a:r>
            <a:r>
              <a:rPr lang="en-US" sz="3806" spc="380" dirty="0">
                <a:solidFill>
                  <a:srgbClr val="FFFFFF"/>
                </a:solidFill>
                <a:latin typeface="Overpass Light"/>
              </a:rPr>
              <a:t> de </a:t>
            </a:r>
            <a:r>
              <a:rPr lang="en-US" sz="3806" spc="380" dirty="0" err="1">
                <a:solidFill>
                  <a:srgbClr val="FFFFFF"/>
                </a:solidFill>
                <a:latin typeface="Overpass Light"/>
              </a:rPr>
              <a:t>longo</a:t>
            </a:r>
            <a:r>
              <a:rPr lang="en-US" sz="3806" spc="38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3806" spc="380" dirty="0" err="1">
                <a:solidFill>
                  <a:srgbClr val="FFFFFF"/>
                </a:solidFill>
                <a:latin typeface="Overpass Light"/>
              </a:rPr>
              <a:t>prazo</a:t>
            </a:r>
            <a:r>
              <a:rPr lang="en-US" sz="3806" spc="380" dirty="0">
                <a:solidFill>
                  <a:srgbClr val="FFFFFF"/>
                </a:solidFill>
                <a:latin typeface="Overpass Light"/>
              </a:rPr>
              <a:t> que </a:t>
            </a:r>
            <a:r>
              <a:rPr lang="en-US" sz="3806" spc="380" dirty="0" err="1">
                <a:solidFill>
                  <a:srgbClr val="FFFFFF"/>
                </a:solidFill>
                <a:latin typeface="Overpass Light"/>
              </a:rPr>
              <a:t>pudesse</a:t>
            </a:r>
            <a:r>
              <a:rPr lang="en-US" sz="3806" spc="38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3806" spc="380" dirty="0" err="1">
                <a:solidFill>
                  <a:srgbClr val="FFFFFF"/>
                </a:solidFill>
                <a:latin typeface="Overpass Light"/>
              </a:rPr>
              <a:t>prever</a:t>
            </a:r>
            <a:r>
              <a:rPr lang="en-US" sz="3806" spc="380" dirty="0">
                <a:solidFill>
                  <a:srgbClr val="FFFFFF"/>
                </a:solidFill>
                <a:latin typeface="Overpass Light"/>
              </a:rPr>
              <a:t> o </a:t>
            </a:r>
            <a:r>
              <a:rPr lang="en-US" sz="3806" spc="380" dirty="0" err="1">
                <a:solidFill>
                  <a:srgbClr val="FFFFFF"/>
                </a:solidFill>
                <a:latin typeface="Overpass Light"/>
              </a:rPr>
              <a:t>futuro</a:t>
            </a:r>
            <a:r>
              <a:rPr lang="en-US" sz="3806" spc="38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3806" spc="380" dirty="0" err="1">
                <a:solidFill>
                  <a:srgbClr val="FFFFFF"/>
                </a:solidFill>
                <a:latin typeface="Overpass Light"/>
              </a:rPr>
              <a:t>realmente</a:t>
            </a:r>
            <a:r>
              <a:rPr lang="en-US" sz="3806" spc="38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3806" spc="380" dirty="0" err="1">
                <a:solidFill>
                  <a:srgbClr val="FFFFFF"/>
                </a:solidFill>
                <a:latin typeface="Overpass Light"/>
              </a:rPr>
              <a:t>alcançaria</a:t>
            </a:r>
            <a:r>
              <a:rPr lang="en-US" sz="3806" spc="380" dirty="0">
                <a:solidFill>
                  <a:srgbClr val="FFFFFF"/>
                </a:solidFill>
                <a:latin typeface="Overpass Ligh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06058" y="8684623"/>
            <a:ext cx="896978" cy="1273252"/>
          </a:xfrm>
          <a:custGeom>
            <a:avLst/>
            <a:gdLst/>
            <a:ahLst/>
            <a:cxnLst/>
            <a:rect l="l" t="t" r="r" b="b"/>
            <a:pathLst>
              <a:path w="896978" h="1273252">
                <a:moveTo>
                  <a:pt x="0" y="0"/>
                </a:moveTo>
                <a:lnTo>
                  <a:pt x="896977" y="0"/>
                </a:lnTo>
                <a:lnTo>
                  <a:pt x="896977" y="1273252"/>
                </a:lnTo>
                <a:lnTo>
                  <a:pt x="0" y="1273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 rot="-5400000">
            <a:off x="-225525" y="-1125313"/>
            <a:ext cx="116280" cy="6006679"/>
          </a:xfrm>
          <a:prstGeom prst="rect">
            <a:avLst/>
          </a:prstGeom>
          <a:solidFill>
            <a:srgbClr val="D51218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362735" y="1022296"/>
            <a:ext cx="13353081" cy="1595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99"/>
              </a:lnSpc>
              <a:spcBef>
                <a:spcPct val="0"/>
              </a:spcBef>
            </a:pPr>
            <a:r>
              <a:rPr lang="en-US" sz="9213" dirty="0">
                <a:solidFill>
                  <a:srgbClr val="D51218"/>
                </a:solidFill>
                <a:latin typeface="Abhaya Libre Bold"/>
              </a:rPr>
              <a:t>O </a:t>
            </a:r>
            <a:r>
              <a:rPr lang="en-US" sz="9213" dirty="0" err="1">
                <a:solidFill>
                  <a:srgbClr val="D51218"/>
                </a:solidFill>
                <a:latin typeface="Abhaya Libre Bold"/>
              </a:rPr>
              <a:t>esperado</a:t>
            </a:r>
            <a:r>
              <a:rPr lang="en-US" sz="9213" dirty="0">
                <a:solidFill>
                  <a:srgbClr val="D51218"/>
                </a:solidFill>
                <a:latin typeface="Abhaya Libre Bold"/>
              </a:rPr>
              <a:t> se </a:t>
            </a:r>
            <a:r>
              <a:rPr lang="en-US" sz="9213" dirty="0" err="1">
                <a:solidFill>
                  <a:srgbClr val="D51218"/>
                </a:solidFill>
                <a:latin typeface="Abhaya Libre Bold"/>
              </a:rPr>
              <a:t>confirma</a:t>
            </a:r>
            <a:r>
              <a:rPr lang="en-US" sz="9213" dirty="0">
                <a:solidFill>
                  <a:srgbClr val="D51218"/>
                </a:solidFill>
                <a:latin typeface="Abhaya Libre Bold"/>
              </a:rPr>
              <a:t>!!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87181" y="3009453"/>
            <a:ext cx="15504190" cy="2248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4532" lvl="1" indent="-442266" algn="just">
              <a:lnSpc>
                <a:spcPts val="5735"/>
              </a:lnSpc>
              <a:buFont typeface="Arial"/>
              <a:buChar char="•"/>
            </a:pPr>
            <a:r>
              <a:rPr lang="en-US" sz="4096" spc="540" dirty="0">
                <a:solidFill>
                  <a:srgbClr val="720B0B"/>
                </a:solidFill>
                <a:latin typeface="Overpass"/>
              </a:rPr>
              <a:t>Um </a:t>
            </a:r>
            <a:r>
              <a:rPr lang="en-US" sz="4096" spc="540" dirty="0" err="1">
                <a:solidFill>
                  <a:srgbClr val="720B0B"/>
                </a:solidFill>
                <a:latin typeface="Overpass"/>
              </a:rPr>
              <a:t>investidor</a:t>
            </a:r>
            <a:r>
              <a:rPr lang="en-US" sz="4096" spc="540" dirty="0">
                <a:solidFill>
                  <a:srgbClr val="720B0B"/>
                </a:solidFill>
                <a:latin typeface="Overpass"/>
              </a:rPr>
              <a:t> de </a:t>
            </a:r>
            <a:r>
              <a:rPr lang="en-US" sz="4096" spc="540" dirty="0" err="1">
                <a:solidFill>
                  <a:srgbClr val="720B0B"/>
                </a:solidFill>
                <a:latin typeface="Overpass"/>
              </a:rPr>
              <a:t>longo</a:t>
            </a:r>
            <a:r>
              <a:rPr lang="en-US" sz="4096" spc="540" dirty="0">
                <a:solidFill>
                  <a:srgbClr val="720B0B"/>
                </a:solidFill>
                <a:latin typeface="Overpass"/>
              </a:rPr>
              <a:t> </a:t>
            </a:r>
            <a:r>
              <a:rPr lang="en-US" sz="4096" spc="540" dirty="0" err="1">
                <a:solidFill>
                  <a:srgbClr val="720B0B"/>
                </a:solidFill>
                <a:latin typeface="Overpass"/>
              </a:rPr>
              <a:t>prazo</a:t>
            </a:r>
            <a:r>
              <a:rPr lang="en-US" sz="4096" spc="540" dirty="0">
                <a:solidFill>
                  <a:srgbClr val="720B0B"/>
                </a:solidFill>
                <a:latin typeface="Overpass"/>
              </a:rPr>
              <a:t> que </a:t>
            </a:r>
            <a:r>
              <a:rPr lang="en-US" sz="4096" spc="540" dirty="0" err="1">
                <a:solidFill>
                  <a:srgbClr val="720B0B"/>
                </a:solidFill>
                <a:latin typeface="Overpass"/>
              </a:rPr>
              <a:t>pudesse</a:t>
            </a:r>
            <a:r>
              <a:rPr lang="en-US" sz="4096" spc="540" dirty="0">
                <a:solidFill>
                  <a:srgbClr val="720B0B"/>
                </a:solidFill>
                <a:latin typeface="Overpass"/>
              </a:rPr>
              <a:t> </a:t>
            </a:r>
            <a:r>
              <a:rPr lang="en-US" sz="4096" spc="540" dirty="0" err="1">
                <a:solidFill>
                  <a:srgbClr val="720B0B"/>
                </a:solidFill>
                <a:latin typeface="Overpass"/>
              </a:rPr>
              <a:t>prever</a:t>
            </a:r>
            <a:r>
              <a:rPr lang="en-US" sz="4096" spc="540" dirty="0">
                <a:solidFill>
                  <a:srgbClr val="720B0B"/>
                </a:solidFill>
                <a:latin typeface="Overpass"/>
              </a:rPr>
              <a:t> o </a:t>
            </a:r>
            <a:r>
              <a:rPr lang="en-US" sz="4096" spc="540" dirty="0" err="1">
                <a:solidFill>
                  <a:srgbClr val="720B0B"/>
                </a:solidFill>
                <a:latin typeface="Overpass"/>
              </a:rPr>
              <a:t>futuro</a:t>
            </a:r>
            <a:r>
              <a:rPr lang="en-US" sz="4096" spc="540" dirty="0">
                <a:solidFill>
                  <a:srgbClr val="720B0B"/>
                </a:solidFill>
                <a:latin typeface="Overpass"/>
              </a:rPr>
              <a:t> </a:t>
            </a:r>
            <a:r>
              <a:rPr lang="en-US" sz="4096" spc="540" dirty="0" err="1">
                <a:solidFill>
                  <a:srgbClr val="720B0B"/>
                </a:solidFill>
                <a:latin typeface="Overpass"/>
              </a:rPr>
              <a:t>realmente</a:t>
            </a:r>
            <a:r>
              <a:rPr lang="en-US" sz="4096" spc="540" dirty="0">
                <a:solidFill>
                  <a:srgbClr val="720B0B"/>
                </a:solidFill>
                <a:latin typeface="Overpass"/>
              </a:rPr>
              <a:t> </a:t>
            </a:r>
            <a:r>
              <a:rPr lang="en-US" sz="4096" spc="540" dirty="0" err="1">
                <a:solidFill>
                  <a:srgbClr val="720B0B"/>
                </a:solidFill>
                <a:latin typeface="Overpass"/>
              </a:rPr>
              <a:t>alcançaria</a:t>
            </a:r>
            <a:r>
              <a:rPr lang="en-US" sz="4096" spc="540" dirty="0">
                <a:solidFill>
                  <a:srgbClr val="720B0B"/>
                </a:solidFill>
                <a:latin typeface="Overpass"/>
              </a:rPr>
              <a:t> </a:t>
            </a:r>
            <a:r>
              <a:rPr lang="en-US" sz="4096" spc="540" dirty="0" err="1">
                <a:solidFill>
                  <a:srgbClr val="720B0B"/>
                </a:solidFill>
                <a:latin typeface="Overpass"/>
              </a:rPr>
              <a:t>ótimo</a:t>
            </a:r>
            <a:r>
              <a:rPr lang="en-US" sz="4096" spc="540" dirty="0">
                <a:solidFill>
                  <a:srgbClr val="720B0B"/>
                </a:solidFill>
                <a:latin typeface="Overpass"/>
              </a:rPr>
              <a:t> </a:t>
            </a:r>
            <a:r>
              <a:rPr lang="en-US" sz="4096" spc="540" dirty="0" err="1">
                <a:solidFill>
                  <a:srgbClr val="720B0B"/>
                </a:solidFill>
                <a:latin typeface="Overpass"/>
              </a:rPr>
              <a:t>retorno</a:t>
            </a:r>
            <a:r>
              <a:rPr lang="en-US" sz="4096" spc="540" dirty="0">
                <a:solidFill>
                  <a:srgbClr val="720B0B"/>
                </a:solidFill>
                <a:latin typeface="Overpass"/>
              </a:rPr>
              <a:t>.</a:t>
            </a:r>
          </a:p>
        </p:txBody>
      </p:sp>
      <p:sp>
        <p:nvSpPr>
          <p:cNvPr id="6" name="AutoShape 6"/>
          <p:cNvSpPr/>
          <p:nvPr/>
        </p:nvSpPr>
        <p:spPr>
          <a:xfrm rot="-5400000">
            <a:off x="18393780" y="-1125313"/>
            <a:ext cx="116280" cy="6006679"/>
          </a:xfrm>
          <a:prstGeom prst="rect">
            <a:avLst/>
          </a:prstGeom>
          <a:solidFill>
            <a:srgbClr val="D51218"/>
          </a:solid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287181" y="5605767"/>
            <a:ext cx="15713637" cy="2248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4532" lvl="1" indent="-442266" algn="just">
              <a:lnSpc>
                <a:spcPts val="5735"/>
              </a:lnSpc>
              <a:spcBef>
                <a:spcPct val="0"/>
              </a:spcBef>
              <a:buFont typeface="Arial"/>
              <a:buChar char="•"/>
            </a:pPr>
            <a:r>
              <a:rPr lang="en-US" sz="4096" u="none" strike="noStrike" spc="540" dirty="0">
                <a:solidFill>
                  <a:srgbClr val="720B0B"/>
                </a:solidFill>
                <a:latin typeface="Overpass"/>
              </a:rPr>
              <a:t>O </a:t>
            </a:r>
            <a:r>
              <a:rPr lang="en-US" sz="4096" u="none" strike="noStrike" spc="540" dirty="0" err="1">
                <a:solidFill>
                  <a:srgbClr val="720B0B"/>
                </a:solidFill>
                <a:latin typeface="Overpass"/>
              </a:rPr>
              <a:t>portfólio</a:t>
            </a:r>
            <a:r>
              <a:rPr lang="en-US" sz="4096" u="none" strike="noStrike" spc="540" dirty="0">
                <a:solidFill>
                  <a:srgbClr val="720B0B"/>
                </a:solidFill>
                <a:latin typeface="Overpass"/>
              </a:rPr>
              <a:t> que </a:t>
            </a:r>
            <a:r>
              <a:rPr lang="en-US" sz="4096" u="none" strike="noStrike" spc="540" dirty="0" err="1">
                <a:solidFill>
                  <a:srgbClr val="720B0B"/>
                </a:solidFill>
                <a:latin typeface="Overpass"/>
              </a:rPr>
              <a:t>tinha</a:t>
            </a:r>
            <a:r>
              <a:rPr lang="en-US" sz="4096" u="none" strike="noStrike" spc="540" dirty="0">
                <a:solidFill>
                  <a:srgbClr val="720B0B"/>
                </a:solidFill>
                <a:latin typeface="Overpass"/>
              </a:rPr>
              <a:t> </a:t>
            </a:r>
            <a:r>
              <a:rPr lang="en-US" sz="4096" u="none" strike="noStrike" spc="540" dirty="0" err="1">
                <a:solidFill>
                  <a:srgbClr val="720B0B"/>
                </a:solidFill>
                <a:latin typeface="Overpass"/>
              </a:rPr>
              <a:t>conhecimento</a:t>
            </a:r>
            <a:r>
              <a:rPr lang="en-US" sz="4096" u="none" strike="noStrike" spc="540" dirty="0">
                <a:solidFill>
                  <a:srgbClr val="720B0B"/>
                </a:solidFill>
                <a:latin typeface="Overpass"/>
              </a:rPr>
              <a:t> </a:t>
            </a:r>
            <a:r>
              <a:rPr lang="en-US" sz="4096" u="none" strike="noStrike" spc="540" dirty="0" err="1">
                <a:solidFill>
                  <a:srgbClr val="720B0B"/>
                </a:solidFill>
                <a:latin typeface="Overpass"/>
              </a:rPr>
              <a:t>prévio</a:t>
            </a:r>
            <a:r>
              <a:rPr lang="en-US" sz="4096" u="none" strike="noStrike" spc="540" dirty="0">
                <a:solidFill>
                  <a:srgbClr val="720B0B"/>
                </a:solidFill>
                <a:latin typeface="Overpass"/>
              </a:rPr>
              <a:t> do </a:t>
            </a:r>
            <a:r>
              <a:rPr lang="en-US" sz="4096" u="none" strike="noStrike" spc="540" dirty="0" err="1">
                <a:solidFill>
                  <a:srgbClr val="720B0B"/>
                </a:solidFill>
                <a:latin typeface="Overpass"/>
              </a:rPr>
              <a:t>retorno</a:t>
            </a:r>
            <a:r>
              <a:rPr lang="en-US" sz="4096" u="none" strike="noStrike" spc="540" dirty="0">
                <a:solidFill>
                  <a:srgbClr val="720B0B"/>
                </a:solidFill>
                <a:latin typeface="Overpass"/>
              </a:rPr>
              <a:t> </a:t>
            </a:r>
            <a:r>
              <a:rPr lang="en-US" sz="4096" u="none" strike="noStrike" spc="540" dirty="0" err="1">
                <a:solidFill>
                  <a:srgbClr val="720B0B"/>
                </a:solidFill>
                <a:latin typeface="Overpass"/>
              </a:rPr>
              <a:t>futuro</a:t>
            </a:r>
            <a:r>
              <a:rPr lang="en-US" sz="4096" u="none" strike="noStrike" spc="540" dirty="0">
                <a:solidFill>
                  <a:srgbClr val="720B0B"/>
                </a:solidFill>
                <a:latin typeface="Overpass"/>
              </a:rPr>
              <a:t> das </a:t>
            </a:r>
            <a:r>
              <a:rPr lang="en-US" sz="4096" u="none" strike="noStrike" spc="540" dirty="0" err="1">
                <a:solidFill>
                  <a:srgbClr val="720B0B"/>
                </a:solidFill>
                <a:latin typeface="Overpass"/>
              </a:rPr>
              <a:t>ações</a:t>
            </a:r>
            <a:r>
              <a:rPr lang="en-US" sz="4096" u="none" strike="noStrike" spc="540" dirty="0">
                <a:solidFill>
                  <a:srgbClr val="720B0B"/>
                </a:solidFill>
                <a:latin typeface="Overpass"/>
              </a:rPr>
              <a:t>, </a:t>
            </a:r>
            <a:r>
              <a:rPr lang="en-US" sz="4096" u="none" strike="noStrike" spc="540" dirty="0" err="1">
                <a:solidFill>
                  <a:srgbClr val="720B0B"/>
                </a:solidFill>
                <a:latin typeface="Overpass"/>
              </a:rPr>
              <a:t>obteve</a:t>
            </a:r>
            <a:r>
              <a:rPr lang="en-US" sz="4096" u="none" strike="noStrike" spc="540" dirty="0">
                <a:solidFill>
                  <a:srgbClr val="720B0B"/>
                </a:solidFill>
                <a:latin typeface="Overpass"/>
              </a:rPr>
              <a:t> um </a:t>
            </a:r>
            <a:r>
              <a:rPr lang="en-US" sz="4096" u="none" strike="noStrike" spc="540" dirty="0" err="1">
                <a:solidFill>
                  <a:srgbClr val="720B0B"/>
                </a:solidFill>
                <a:latin typeface="Overpass"/>
              </a:rPr>
              <a:t>desempenho</a:t>
            </a:r>
            <a:r>
              <a:rPr lang="en-US" sz="4096" u="none" strike="noStrike" spc="540" dirty="0">
                <a:solidFill>
                  <a:srgbClr val="720B0B"/>
                </a:solidFill>
                <a:latin typeface="Overpass"/>
              </a:rPr>
              <a:t> </a:t>
            </a:r>
            <a:r>
              <a:rPr lang="en-US" sz="4096" u="none" strike="noStrike" spc="540" dirty="0" err="1">
                <a:solidFill>
                  <a:srgbClr val="720B0B"/>
                </a:solidFill>
                <a:latin typeface="Overpass"/>
              </a:rPr>
              <a:t>espetacular</a:t>
            </a:r>
            <a:r>
              <a:rPr lang="en-US" sz="4096" u="none" strike="noStrike" spc="540" dirty="0">
                <a:solidFill>
                  <a:srgbClr val="720B0B"/>
                </a:solidFill>
                <a:latin typeface="Overpass"/>
              </a:rPr>
              <a:t>, </a:t>
            </a:r>
            <a:r>
              <a:rPr lang="en-US" sz="4096" u="none" strike="noStrike" spc="540" dirty="0" err="1">
                <a:solidFill>
                  <a:srgbClr val="720B0B"/>
                </a:solidFill>
                <a:latin typeface="Overpass"/>
              </a:rPr>
              <a:t>rendendo</a:t>
            </a:r>
            <a:r>
              <a:rPr lang="en-US" sz="4096" u="none" strike="noStrike" spc="540" dirty="0">
                <a:solidFill>
                  <a:srgbClr val="720B0B"/>
                </a:solidFill>
                <a:latin typeface="Overpass"/>
              </a:rPr>
              <a:t> </a:t>
            </a:r>
            <a:r>
              <a:rPr lang="en-US" sz="4096" u="none" strike="noStrike" spc="540" dirty="0" err="1">
                <a:solidFill>
                  <a:srgbClr val="720B0B"/>
                </a:solidFill>
                <a:latin typeface="Overpass"/>
              </a:rPr>
              <a:t>cerca</a:t>
            </a:r>
            <a:r>
              <a:rPr lang="en-US" sz="4096" u="none" strike="noStrike" spc="540" dirty="0">
                <a:solidFill>
                  <a:srgbClr val="720B0B"/>
                </a:solidFill>
                <a:latin typeface="Overpass"/>
              </a:rPr>
              <a:t> de </a:t>
            </a:r>
            <a:r>
              <a:rPr lang="en-US" sz="4096" u="none" strike="noStrike" spc="540" dirty="0">
                <a:solidFill>
                  <a:srgbClr val="720B0B"/>
                </a:solidFill>
                <a:latin typeface="Overpass Ultra-Bold"/>
              </a:rPr>
              <a:t>29% </a:t>
            </a:r>
            <a:r>
              <a:rPr lang="en-US" sz="4096" u="none" strike="noStrike" spc="540" dirty="0" err="1">
                <a:solidFill>
                  <a:srgbClr val="720B0B"/>
                </a:solidFill>
                <a:latin typeface="Overpass Ultra-Bold"/>
              </a:rPr>
              <a:t>ao</a:t>
            </a:r>
            <a:r>
              <a:rPr lang="en-US" sz="4096" u="none" strike="noStrike" spc="540" dirty="0">
                <a:solidFill>
                  <a:srgbClr val="720B0B"/>
                </a:solidFill>
                <a:latin typeface="Overpass Ultra-Bold"/>
              </a:rPr>
              <a:t> </a:t>
            </a:r>
            <a:r>
              <a:rPr lang="en-US" sz="4096" u="none" strike="noStrike" spc="540" dirty="0" err="1">
                <a:solidFill>
                  <a:srgbClr val="720B0B"/>
                </a:solidFill>
                <a:latin typeface="Overpass Ultra-Bold"/>
              </a:rPr>
              <a:t>ano</a:t>
            </a:r>
            <a:r>
              <a:rPr lang="en-US" sz="4096" u="none" strike="noStrike" spc="540" dirty="0">
                <a:solidFill>
                  <a:srgbClr val="720B0B"/>
                </a:solidFill>
                <a:latin typeface="Overpass Ultra-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6954963" y="-5039994"/>
            <a:ext cx="3498194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Overpass Light"/>
              </a:rPr>
              <a:t>Operações realizadas no Brasil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2861" y="2062558"/>
            <a:ext cx="16482278" cy="107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8"/>
              </a:lnSpc>
            </a:pP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Agora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vou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curtir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e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ficarei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bem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tranquilo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...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0E15E0-C0B2-2225-B0E0-BDB402D45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3141899"/>
            <a:ext cx="5619750" cy="47512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A69B927-4B1B-AE1F-3F12-F0FCACB84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3141899"/>
            <a:ext cx="5619750" cy="4751243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6954963" y="-5039994"/>
            <a:ext cx="3498194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Overpass Light"/>
              </a:rPr>
              <a:t>Operações realizadas no Brasil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02861" y="2062558"/>
            <a:ext cx="16482278" cy="1079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8"/>
              </a:lnSpc>
            </a:pP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Agora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vou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curtir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e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ficarei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bem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EDECEC"/>
                </a:solidFill>
                <a:latin typeface="Overpass Light"/>
              </a:rPr>
              <a:t>tranquilo</a:t>
            </a:r>
            <a:r>
              <a:rPr lang="en-US" sz="5506" spc="550" dirty="0">
                <a:solidFill>
                  <a:srgbClr val="EDECEC"/>
                </a:solidFill>
                <a:latin typeface="Overpass Light"/>
              </a:rPr>
              <a:t>...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886200" y="4440026"/>
            <a:ext cx="10253440" cy="2154987"/>
            <a:chOff x="-577071" y="55391"/>
            <a:chExt cx="6625333" cy="1392460"/>
          </a:xfrm>
        </p:grpSpPr>
        <p:sp>
          <p:nvSpPr>
            <p:cNvPr id="8" name="Freeform 8"/>
            <p:cNvSpPr/>
            <p:nvPr/>
          </p:nvSpPr>
          <p:spPr>
            <a:xfrm>
              <a:off x="-577071" y="55391"/>
              <a:ext cx="6625333" cy="1392460"/>
            </a:xfrm>
            <a:custGeom>
              <a:avLst/>
              <a:gdLst/>
              <a:ahLst/>
              <a:cxnLst/>
              <a:rect l="l" t="t" r="r" b="b"/>
              <a:pathLst>
                <a:path w="6625333" h="1392460">
                  <a:moveTo>
                    <a:pt x="6500872" y="1392459"/>
                  </a:moveTo>
                  <a:lnTo>
                    <a:pt x="124460" y="1392459"/>
                  </a:lnTo>
                  <a:cubicBezTo>
                    <a:pt x="55880" y="1392459"/>
                    <a:pt x="0" y="1336579"/>
                    <a:pt x="0" y="12679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500873" y="0"/>
                  </a:lnTo>
                  <a:cubicBezTo>
                    <a:pt x="6569452" y="0"/>
                    <a:pt x="6625333" y="55880"/>
                    <a:pt x="6625333" y="124460"/>
                  </a:cubicBezTo>
                  <a:lnTo>
                    <a:pt x="6625333" y="1268000"/>
                  </a:lnTo>
                  <a:cubicBezTo>
                    <a:pt x="6625333" y="1336579"/>
                    <a:pt x="6569452" y="1392460"/>
                    <a:pt x="6500873" y="1392460"/>
                  </a:cubicBezTo>
                  <a:close/>
                </a:path>
              </a:pathLst>
            </a:custGeom>
            <a:solidFill>
              <a:srgbClr val="82080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062068" y="4440595"/>
            <a:ext cx="10095769" cy="2291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35"/>
              </a:lnSpc>
            </a:pPr>
            <a:r>
              <a:rPr lang="en-US" sz="12382" spc="1238" dirty="0">
                <a:solidFill>
                  <a:srgbClr val="EDECEC"/>
                </a:solidFill>
                <a:latin typeface="Overpass Light"/>
              </a:rPr>
              <a:t>Nada </a:t>
            </a:r>
            <a:r>
              <a:rPr lang="en-US" sz="12382" spc="1238" dirty="0" err="1">
                <a:solidFill>
                  <a:srgbClr val="EDECEC"/>
                </a:solidFill>
                <a:latin typeface="Overpass Light"/>
              </a:rPr>
              <a:t>disso</a:t>
            </a:r>
            <a:r>
              <a:rPr lang="en-US" sz="12382" spc="1238" dirty="0">
                <a:solidFill>
                  <a:srgbClr val="EDECEC"/>
                </a:solidFill>
                <a:latin typeface="Overpass Ligh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557997" y="365055"/>
            <a:ext cx="13172005" cy="7903203"/>
            <a:chOff x="0" y="0"/>
            <a:chExt cx="6350000" cy="381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2"/>
              <a:stretch>
                <a:fillRect l="-619" r="-486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5715000" y="19050"/>
                  </a:moveTo>
                  <a:cubicBezTo>
                    <a:pt x="6054090" y="19050"/>
                    <a:pt x="6330950" y="295910"/>
                    <a:pt x="6330950" y="635000"/>
                  </a:cubicBezTo>
                  <a:lnTo>
                    <a:pt x="6330950" y="3175000"/>
                  </a:lnTo>
                  <a:cubicBezTo>
                    <a:pt x="6330950" y="3514090"/>
                    <a:pt x="6054090" y="3790950"/>
                    <a:pt x="5715000" y="3790950"/>
                  </a:cubicBezTo>
                  <a:lnTo>
                    <a:pt x="635000" y="3790950"/>
                  </a:lnTo>
                  <a:cubicBezTo>
                    <a:pt x="295910" y="3790950"/>
                    <a:pt x="19050" y="3514090"/>
                    <a:pt x="19050" y="3175000"/>
                  </a:cubicBezTo>
                  <a:lnTo>
                    <a:pt x="19050" y="635000"/>
                  </a:lnTo>
                  <a:cubicBezTo>
                    <a:pt x="19050" y="295910"/>
                    <a:pt x="295910" y="19050"/>
                    <a:pt x="635000" y="19050"/>
                  </a:cubicBezTo>
                  <a:lnTo>
                    <a:pt x="5715000" y="19050"/>
                  </a:lnTo>
                  <a:moveTo>
                    <a:pt x="5715000" y="0"/>
                  </a:moveTo>
                  <a:lnTo>
                    <a:pt x="635000" y="0"/>
                  </a:lnTo>
                  <a:cubicBezTo>
                    <a:pt x="284480" y="0"/>
                    <a:pt x="0" y="284480"/>
                    <a:pt x="0" y="635000"/>
                  </a:cubicBezTo>
                  <a:lnTo>
                    <a:pt x="0" y="3175000"/>
                  </a:lnTo>
                  <a:cubicBezTo>
                    <a:pt x="0" y="3525520"/>
                    <a:pt x="284480" y="3810000"/>
                    <a:pt x="635000" y="3810000"/>
                  </a:cubicBezTo>
                  <a:lnTo>
                    <a:pt x="5715000" y="3810000"/>
                  </a:lnTo>
                  <a:cubicBezTo>
                    <a:pt x="6065520" y="3810000"/>
                    <a:pt x="6350000" y="3525520"/>
                    <a:pt x="6350000" y="3175000"/>
                  </a:cubicBezTo>
                  <a:lnTo>
                    <a:pt x="6350000" y="635000"/>
                  </a:lnTo>
                  <a:cubicBezTo>
                    <a:pt x="6350000" y="284480"/>
                    <a:pt x="6065520" y="0"/>
                    <a:pt x="5715000" y="0"/>
                  </a:cubicBezTo>
                  <a:lnTo>
                    <a:pt x="5715000" y="0"/>
                  </a:lnTo>
                  <a:close/>
                </a:path>
              </a:pathLst>
            </a:custGeom>
            <a:solidFill>
              <a:srgbClr val="B6000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126742" y="8567603"/>
            <a:ext cx="3953768" cy="477385"/>
            <a:chOff x="0" y="0"/>
            <a:chExt cx="7332786" cy="8853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332787" cy="885374"/>
            </a:xfrm>
            <a:custGeom>
              <a:avLst/>
              <a:gdLst/>
              <a:ahLst/>
              <a:cxnLst/>
              <a:rect l="l" t="t" r="r" b="b"/>
              <a:pathLst>
                <a:path w="7332787" h="885374">
                  <a:moveTo>
                    <a:pt x="7208326" y="885374"/>
                  </a:moveTo>
                  <a:lnTo>
                    <a:pt x="124460" y="885374"/>
                  </a:lnTo>
                  <a:cubicBezTo>
                    <a:pt x="55880" y="885374"/>
                    <a:pt x="0" y="829494"/>
                    <a:pt x="0" y="7609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08326" y="0"/>
                  </a:lnTo>
                  <a:cubicBezTo>
                    <a:pt x="7276906" y="0"/>
                    <a:pt x="7332787" y="55880"/>
                    <a:pt x="7332787" y="124460"/>
                  </a:cubicBezTo>
                  <a:lnTo>
                    <a:pt x="7332787" y="760914"/>
                  </a:lnTo>
                  <a:cubicBezTo>
                    <a:pt x="7332787" y="829494"/>
                    <a:pt x="7276906" y="885374"/>
                    <a:pt x="7208326" y="885374"/>
                  </a:cubicBezTo>
                  <a:close/>
                </a:path>
              </a:pathLst>
            </a:custGeom>
            <a:solidFill>
              <a:srgbClr val="82080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Freeform 7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910164" y="8446680"/>
            <a:ext cx="14467673" cy="112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30"/>
              </a:lnSpc>
            </a:pPr>
            <a:r>
              <a:rPr lang="en-US" sz="3021" spc="302" dirty="0" err="1">
                <a:solidFill>
                  <a:srgbClr val="EDECEC"/>
                </a:solidFill>
                <a:latin typeface="Overpass Light"/>
              </a:rPr>
              <a:t>Mesmo</a:t>
            </a:r>
            <a:r>
              <a:rPr lang="en-US" sz="3021" spc="302" dirty="0">
                <a:solidFill>
                  <a:srgbClr val="EDECEC"/>
                </a:solidFill>
                <a:latin typeface="Overpass Light"/>
              </a:rPr>
              <a:t> o “</a:t>
            </a:r>
            <a:r>
              <a:rPr lang="en-US" sz="3021" spc="302" dirty="0" err="1">
                <a:solidFill>
                  <a:srgbClr val="EDECEC"/>
                </a:solidFill>
                <a:latin typeface="Overpass Light"/>
              </a:rPr>
              <a:t>portfólio</a:t>
            </a:r>
            <a:r>
              <a:rPr lang="en-US" sz="3021" spc="302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021" spc="302" dirty="0" err="1">
                <a:solidFill>
                  <a:srgbClr val="EDECEC"/>
                </a:solidFill>
                <a:latin typeface="Overpass Light"/>
              </a:rPr>
              <a:t>perfeito</a:t>
            </a:r>
            <a:r>
              <a:rPr lang="en-US" sz="3021" spc="302" dirty="0">
                <a:solidFill>
                  <a:srgbClr val="EDECEC"/>
                </a:solidFill>
                <a:latin typeface="Overpass Light"/>
              </a:rPr>
              <a:t>” </a:t>
            </a:r>
            <a:r>
              <a:rPr lang="en-US" sz="3021" spc="302" dirty="0" err="1">
                <a:solidFill>
                  <a:srgbClr val="EDECEC"/>
                </a:solidFill>
                <a:latin typeface="Overpass Light"/>
              </a:rPr>
              <a:t>trouxe</a:t>
            </a:r>
            <a:r>
              <a:rPr lang="en-US" sz="3021" spc="302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021" spc="302" dirty="0" err="1">
                <a:solidFill>
                  <a:srgbClr val="EDECEC"/>
                </a:solidFill>
                <a:latin typeface="Overpass Light"/>
              </a:rPr>
              <a:t>uma</a:t>
            </a:r>
            <a:r>
              <a:rPr lang="en-US" sz="3021" spc="302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021" spc="302" dirty="0" err="1">
                <a:solidFill>
                  <a:srgbClr val="EDECEC"/>
                </a:solidFill>
                <a:latin typeface="Overpass Light"/>
              </a:rPr>
              <a:t>quantidade</a:t>
            </a:r>
            <a:r>
              <a:rPr lang="en-US" sz="3021" spc="302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021" spc="302" dirty="0" err="1">
                <a:solidFill>
                  <a:srgbClr val="EDECEC"/>
                </a:solidFill>
                <a:latin typeface="Overpass Light"/>
              </a:rPr>
              <a:t>surpreendente</a:t>
            </a:r>
            <a:r>
              <a:rPr lang="en-US" sz="3021" spc="302" dirty="0">
                <a:solidFill>
                  <a:srgbClr val="EDECEC"/>
                </a:solidFill>
                <a:latin typeface="Overpass Light"/>
              </a:rPr>
              <a:t> de </a:t>
            </a:r>
            <a:r>
              <a:rPr lang="en-US" sz="3021" spc="302" dirty="0" err="1">
                <a:solidFill>
                  <a:srgbClr val="EDECEC"/>
                </a:solidFill>
                <a:latin typeface="Overpass Light"/>
              </a:rPr>
              <a:t>desafios</a:t>
            </a:r>
            <a:r>
              <a:rPr lang="en-US" sz="3021" spc="302" dirty="0">
                <a:solidFill>
                  <a:srgbClr val="EDECEC"/>
                </a:solidFill>
                <a:latin typeface="Overpass Light"/>
              </a:rPr>
              <a:t> e </a:t>
            </a:r>
            <a:r>
              <a:rPr lang="en-US" sz="3021" spc="302" dirty="0" err="1">
                <a:solidFill>
                  <a:srgbClr val="EDECEC"/>
                </a:solidFill>
                <a:latin typeface="Overpass Light"/>
              </a:rPr>
              <a:t>dores</a:t>
            </a:r>
            <a:r>
              <a:rPr lang="en-US" sz="3021" spc="302" dirty="0">
                <a:solidFill>
                  <a:srgbClr val="EDECEC"/>
                </a:solidFill>
                <a:latin typeface="Overpass Light"/>
              </a:rPr>
              <a:t> de </a:t>
            </a:r>
            <a:r>
              <a:rPr lang="en-US" sz="3021" spc="302" dirty="0" err="1">
                <a:solidFill>
                  <a:srgbClr val="EDECEC"/>
                </a:solidFill>
                <a:latin typeface="Overpass Light"/>
              </a:rPr>
              <a:t>cabeça</a:t>
            </a:r>
            <a:r>
              <a:rPr lang="en-US" sz="3021" spc="302" dirty="0">
                <a:solidFill>
                  <a:srgbClr val="EDECEC"/>
                </a:solidFill>
                <a:latin typeface="Overpass Light"/>
              </a:rPr>
              <a:t> para </a:t>
            </a:r>
            <a:r>
              <a:rPr lang="en-US" sz="3021" spc="302" dirty="0" err="1">
                <a:solidFill>
                  <a:srgbClr val="EDECEC"/>
                </a:solidFill>
                <a:latin typeface="Overpass Light"/>
              </a:rPr>
              <a:t>seus</a:t>
            </a:r>
            <a:r>
              <a:rPr lang="en-US" sz="3021" spc="302" dirty="0">
                <a:solidFill>
                  <a:srgbClr val="EDECEC"/>
                </a:solidFill>
                <a:latin typeface="Overpass Light"/>
              </a:rPr>
              <a:t> </a:t>
            </a:r>
            <a:r>
              <a:rPr lang="en-US" sz="3021" spc="302" dirty="0" err="1">
                <a:solidFill>
                  <a:srgbClr val="EDECEC"/>
                </a:solidFill>
                <a:latin typeface="Overpass Light"/>
              </a:rPr>
              <a:t>investidores</a:t>
            </a:r>
            <a:r>
              <a:rPr lang="en-US" sz="3021" spc="302" dirty="0">
                <a:solidFill>
                  <a:srgbClr val="EDECEC"/>
                </a:solidFill>
                <a:latin typeface="Overpass Light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34011" y="7335543"/>
            <a:ext cx="1320743" cy="38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1937" spc="193">
                <a:solidFill>
                  <a:srgbClr val="B60000"/>
                </a:solidFill>
                <a:latin typeface="Overpass Light Bold"/>
              </a:rPr>
              <a:t>-75,94%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48411" y="4221407"/>
            <a:ext cx="1046423" cy="38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1937" spc="193">
                <a:solidFill>
                  <a:srgbClr val="B60000"/>
                </a:solidFill>
                <a:latin typeface="Overpass Light Bold"/>
              </a:rPr>
              <a:t>-38,54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55954" y="4514103"/>
            <a:ext cx="1046423" cy="38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1937" spc="193">
                <a:solidFill>
                  <a:srgbClr val="B60000"/>
                </a:solidFill>
                <a:latin typeface="Overpass Light Bold"/>
              </a:rPr>
              <a:t>-40,75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09531" y="4221407"/>
            <a:ext cx="1046423" cy="38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1937" spc="193">
                <a:solidFill>
                  <a:srgbClr val="B60000"/>
                </a:solidFill>
                <a:latin typeface="Overpass Light Bold"/>
              </a:rPr>
              <a:t>-39,51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42419" y="3640890"/>
            <a:ext cx="1046423" cy="38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1937" spc="193">
                <a:solidFill>
                  <a:srgbClr val="B60000"/>
                </a:solidFill>
                <a:latin typeface="Overpass Light Bold"/>
              </a:rPr>
              <a:t>-30,81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36824" y="3494542"/>
            <a:ext cx="1046423" cy="38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1937" spc="193">
                <a:solidFill>
                  <a:srgbClr val="B60000"/>
                </a:solidFill>
                <a:latin typeface="Overpass Light Bold"/>
              </a:rPr>
              <a:t>-27,69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858466" y="3421521"/>
            <a:ext cx="1046423" cy="38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1937" spc="193">
                <a:solidFill>
                  <a:srgbClr val="B60000"/>
                </a:solidFill>
                <a:latin typeface="Overpass Light Bold"/>
              </a:rPr>
              <a:t>-26,94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712712" y="3128824"/>
            <a:ext cx="1046423" cy="38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1937" spc="193">
                <a:solidFill>
                  <a:srgbClr val="B60000"/>
                </a:solidFill>
                <a:latin typeface="Overpass Light Bold"/>
              </a:rPr>
              <a:t>-24,61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097577" y="2787495"/>
            <a:ext cx="1046423" cy="387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11"/>
              </a:lnSpc>
            </a:pPr>
            <a:r>
              <a:rPr lang="en-US" sz="1937" spc="193">
                <a:solidFill>
                  <a:srgbClr val="B60000"/>
                </a:solidFill>
                <a:latin typeface="Overpass Light Bold"/>
              </a:rPr>
              <a:t>-21,53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15578"/>
              </p:ext>
            </p:extLst>
          </p:nvPr>
        </p:nvGraphicFramePr>
        <p:xfrm>
          <a:off x="957206" y="338138"/>
          <a:ext cx="16373588" cy="9610724"/>
        </p:xfrm>
        <a:graphic>
          <a:graphicData uri="http://schemas.openxmlformats.org/drawingml/2006/table">
            <a:tbl>
              <a:tblPr/>
              <a:tblGrid>
                <a:gridCol w="2157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0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44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92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95364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Ranking de Drawdown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Drawdown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Data do </a:t>
                      </a:r>
                      <a:r>
                        <a:rPr lang="en-US" sz="2000" b="0" dirty="0" err="1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pico</a:t>
                      </a: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 anterior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Data do fundo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Data de recuperação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Pico ao fundo (dias)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Fundo </a:t>
                      </a:r>
                      <a:r>
                        <a:rPr lang="en-US" sz="2000" b="0" dirty="0" err="1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até</a:t>
                      </a: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 a </a:t>
                      </a:r>
                      <a:r>
                        <a:rPr lang="en-US" sz="2000" b="0" dirty="0" err="1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recuperação</a:t>
                      </a: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 (</a:t>
                      </a:r>
                      <a:r>
                        <a:rPr lang="en-US" sz="2000" b="0" dirty="0" err="1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dias</a:t>
                      </a: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)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53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1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-75,94%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30/8/1929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31/5/1932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30/6/1933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1005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395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53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2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-40,75%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31/5/2008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28/2/2009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31/3/2010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273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396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53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-39,51%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31/8/2000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30/9/2001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30/9/2003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395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730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53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4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-38,54%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27/2/1937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31/3/1938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31/12/1938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397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275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53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5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-30,81%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31/12/1973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30/9/1974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30/4/1975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273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212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153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6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-27,69%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31/8/1987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30/11/1987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31/3/1989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91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428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153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7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-26,94%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31/5/1946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30/11/1946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30/4/1948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183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517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153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8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-24,61%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30/11/1980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30/9/1981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31/8/1982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304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335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153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9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-21,53%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28/2/1962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30/6/1962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31/1/1963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122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215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41536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10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-20,13%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31/3/1934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31/7/1934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30/4/1935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122</a:t>
                      </a:r>
                      <a:endParaRPr lang="en-US" sz="1100" b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 b="0" dirty="0">
                          <a:solidFill>
                            <a:srgbClr val="FFFFFF"/>
                          </a:solidFill>
                          <a:latin typeface="Overpass" panose="020B0604020202020204" charset="0"/>
                        </a:rPr>
                        <a:t>273</a:t>
                      </a:r>
                      <a:endParaRPr lang="en-US" sz="1100" b="0" dirty="0">
                        <a:latin typeface="Overpass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0B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521492" y="-4011544"/>
            <a:ext cx="809400" cy="13911580"/>
            <a:chOff x="0" y="0"/>
            <a:chExt cx="2354580" cy="404693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40469393"/>
            </a:xfrm>
            <a:custGeom>
              <a:avLst/>
              <a:gdLst/>
              <a:ahLst/>
              <a:cxnLst/>
              <a:rect l="l" t="t" r="r" b="b"/>
              <a:pathLst>
                <a:path w="2353310" h="40469393">
                  <a:moveTo>
                    <a:pt x="784860" y="40402086"/>
                  </a:moveTo>
                  <a:cubicBezTo>
                    <a:pt x="905510" y="40442725"/>
                    <a:pt x="1042670" y="40469393"/>
                    <a:pt x="1177290" y="40469393"/>
                  </a:cubicBezTo>
                  <a:cubicBezTo>
                    <a:pt x="1311910" y="40469393"/>
                    <a:pt x="1441450" y="40446536"/>
                    <a:pt x="1560830" y="40405893"/>
                  </a:cubicBezTo>
                  <a:cubicBezTo>
                    <a:pt x="1563370" y="40404625"/>
                    <a:pt x="1565910" y="40404625"/>
                    <a:pt x="1568450" y="40403354"/>
                  </a:cubicBezTo>
                  <a:cubicBezTo>
                    <a:pt x="2016760" y="40240793"/>
                    <a:pt x="2346960" y="39811536"/>
                    <a:pt x="2353310" y="3919419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9163997"/>
                  </a:lnTo>
                  <a:cubicBezTo>
                    <a:pt x="6350" y="39814075"/>
                    <a:pt x="331470" y="40243336"/>
                    <a:pt x="784860" y="40402086"/>
                  </a:cubicBezTo>
                  <a:close/>
                </a:path>
              </a:pathLst>
            </a:custGeom>
            <a:solidFill>
              <a:srgbClr val="D31216">
                <a:alpha val="3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12264" y="2614991"/>
            <a:ext cx="8150735" cy="556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54"/>
              </a:lnSpc>
              <a:spcBef>
                <a:spcPct val="0"/>
              </a:spcBef>
            </a:pPr>
            <a:r>
              <a:rPr lang="en-US" sz="3324" spc="914" dirty="0">
                <a:solidFill>
                  <a:srgbClr val="720B0B"/>
                </a:solidFill>
                <a:latin typeface="Overpass Light Bold" panose="020B0604020202020204" charset="0"/>
              </a:rPr>
              <a:t>1. </a:t>
            </a:r>
            <a:r>
              <a:rPr lang="en-US" sz="3324" spc="914" dirty="0" err="1">
                <a:solidFill>
                  <a:srgbClr val="720B0B"/>
                </a:solidFill>
                <a:latin typeface="Overpass Light Bold" panose="020B0604020202020204" charset="0"/>
              </a:rPr>
              <a:t>Reveses</a:t>
            </a:r>
            <a:r>
              <a:rPr lang="en-US" sz="3324" spc="914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3324" spc="914" dirty="0" err="1">
                <a:solidFill>
                  <a:srgbClr val="720B0B"/>
                </a:solidFill>
                <a:latin typeface="Overpass Light Bold" panose="020B0604020202020204" charset="0"/>
              </a:rPr>
              <a:t>Significativos</a:t>
            </a:r>
            <a:endParaRPr lang="en-US" sz="3324" spc="914" dirty="0">
              <a:solidFill>
                <a:srgbClr val="720B0B"/>
              </a:solidFill>
              <a:latin typeface="Overpass Light Bold" panose="020B0604020202020204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-14716936" y="1020651"/>
            <a:ext cx="16230600" cy="0"/>
          </a:xfrm>
          <a:prstGeom prst="line">
            <a:avLst/>
          </a:prstGeom>
          <a:ln w="47625" cap="rnd">
            <a:solidFill>
              <a:srgbClr val="B6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5255130" y="866939"/>
            <a:ext cx="13053652" cy="1245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01"/>
              </a:lnSpc>
              <a:spcBef>
                <a:spcPct val="0"/>
              </a:spcBef>
            </a:pPr>
            <a:r>
              <a:rPr lang="en-US" sz="7215" dirty="0" err="1">
                <a:solidFill>
                  <a:srgbClr val="B60000"/>
                </a:solidFill>
                <a:latin typeface="Abhaya Libre Bold"/>
              </a:rPr>
              <a:t>comportamento</a:t>
            </a:r>
            <a:r>
              <a:rPr lang="en-US" sz="7215" dirty="0">
                <a:solidFill>
                  <a:srgbClr val="B60000"/>
                </a:solidFill>
                <a:latin typeface="Abhaya Libre Bold"/>
              </a:rPr>
              <a:t> dessa </a:t>
            </a:r>
            <a:r>
              <a:rPr lang="en-US" sz="7215" dirty="0" err="1">
                <a:solidFill>
                  <a:srgbClr val="B60000"/>
                </a:solidFill>
                <a:latin typeface="Abhaya Libre Bold"/>
              </a:rPr>
              <a:t>carteira</a:t>
            </a:r>
            <a:endParaRPr lang="en-US" sz="7215" dirty="0">
              <a:solidFill>
                <a:srgbClr val="B60000"/>
              </a:solidFill>
              <a:latin typeface="Abhaya Libre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363306"/>
            <a:ext cx="11958863" cy="121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  <a:spcBef>
                <a:spcPct val="0"/>
              </a:spcBef>
            </a:pPr>
            <a:r>
              <a:rPr lang="en-US" sz="7115" dirty="0">
                <a:solidFill>
                  <a:srgbClr val="720B0B"/>
                </a:solidFill>
                <a:latin typeface="Abhaya Libre Semi-Bold"/>
              </a:rPr>
              <a:t>Vamos </a:t>
            </a:r>
            <a:r>
              <a:rPr lang="en-US" sz="7115" dirty="0" err="1">
                <a:solidFill>
                  <a:srgbClr val="720B0B"/>
                </a:solidFill>
                <a:latin typeface="Abhaya Libre Semi-Bold"/>
              </a:rPr>
              <a:t>fazer</a:t>
            </a:r>
            <a:r>
              <a:rPr lang="en-US" sz="7115" dirty="0">
                <a:solidFill>
                  <a:srgbClr val="720B0B"/>
                </a:solidFill>
                <a:latin typeface="Abhaya Libre Semi-Bold"/>
              </a:rPr>
              <a:t> </a:t>
            </a:r>
            <a:r>
              <a:rPr lang="en-US" sz="7115" dirty="0" err="1">
                <a:solidFill>
                  <a:srgbClr val="720B0B"/>
                </a:solidFill>
                <a:latin typeface="Abhaya Libre Semi-Bold"/>
              </a:rPr>
              <a:t>uma</a:t>
            </a:r>
            <a:r>
              <a:rPr lang="en-US" sz="7115" dirty="0">
                <a:solidFill>
                  <a:srgbClr val="720B0B"/>
                </a:solidFill>
                <a:latin typeface="Abhaya Libre Semi-Bold"/>
              </a:rPr>
              <a:t> </a:t>
            </a:r>
            <a:r>
              <a:rPr lang="en-US" sz="7115" dirty="0" err="1">
                <a:solidFill>
                  <a:srgbClr val="720B0B"/>
                </a:solidFill>
                <a:latin typeface="Abhaya Libre Semi-Bold"/>
              </a:rPr>
              <a:t>analise</a:t>
            </a:r>
            <a:r>
              <a:rPr lang="en-US" sz="7115" dirty="0">
                <a:solidFill>
                  <a:srgbClr val="720B0B"/>
                </a:solidFill>
                <a:latin typeface="Abhaya Libre Semi-Bold"/>
              </a:rPr>
              <a:t> do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8215" y="3459463"/>
            <a:ext cx="15927843" cy="1285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58"/>
              </a:lnSpc>
            </a:pPr>
            <a:r>
              <a:rPr lang="en-US" sz="3005" spc="96" dirty="0">
                <a:solidFill>
                  <a:srgbClr val="191919"/>
                </a:solidFill>
                <a:latin typeface="Overpass"/>
              </a:rPr>
              <a:t>O </a:t>
            </a:r>
            <a:r>
              <a:rPr lang="en-US" sz="3005" spc="96" dirty="0" err="1">
                <a:solidFill>
                  <a:srgbClr val="191919"/>
                </a:solidFill>
                <a:latin typeface="Overpass"/>
              </a:rPr>
              <a:t>portfólio</a:t>
            </a:r>
            <a:r>
              <a:rPr lang="en-US" sz="3005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spc="96" dirty="0" err="1">
                <a:solidFill>
                  <a:srgbClr val="191919"/>
                </a:solidFill>
                <a:latin typeface="Overpass"/>
              </a:rPr>
              <a:t>experimentou</a:t>
            </a:r>
            <a:r>
              <a:rPr lang="en-US" sz="3005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spc="96" dirty="0" err="1">
                <a:solidFill>
                  <a:srgbClr val="191919"/>
                </a:solidFill>
                <a:latin typeface="Overpass"/>
              </a:rPr>
              <a:t>períodos</a:t>
            </a:r>
            <a:r>
              <a:rPr lang="en-US" sz="3005" spc="96" dirty="0">
                <a:solidFill>
                  <a:srgbClr val="191919"/>
                </a:solidFill>
                <a:latin typeface="Overpass"/>
              </a:rPr>
              <a:t> de </a:t>
            </a:r>
            <a:r>
              <a:rPr lang="en-US" sz="3005" spc="96" dirty="0" err="1">
                <a:solidFill>
                  <a:srgbClr val="191919"/>
                </a:solidFill>
                <a:latin typeface="Overpass"/>
              </a:rPr>
              <a:t>severas</a:t>
            </a:r>
            <a:r>
              <a:rPr lang="en-US" sz="3005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spc="96" dirty="0" err="1">
                <a:solidFill>
                  <a:srgbClr val="191919"/>
                </a:solidFill>
                <a:latin typeface="Overpass"/>
              </a:rPr>
              <a:t>quedas</a:t>
            </a:r>
            <a:r>
              <a:rPr lang="en-US" sz="3005" spc="96" dirty="0">
                <a:solidFill>
                  <a:srgbClr val="191919"/>
                </a:solidFill>
                <a:latin typeface="Overpass"/>
              </a:rPr>
              <a:t>, com a </a:t>
            </a:r>
            <a:r>
              <a:rPr lang="en-US" sz="3005" spc="96" dirty="0" err="1">
                <a:solidFill>
                  <a:srgbClr val="191919"/>
                </a:solidFill>
                <a:latin typeface="Overpass"/>
              </a:rPr>
              <a:t>pior</a:t>
            </a:r>
            <a:r>
              <a:rPr lang="en-US" sz="3005" spc="96" dirty="0">
                <a:solidFill>
                  <a:srgbClr val="191919"/>
                </a:solidFill>
                <a:latin typeface="Overpass"/>
              </a:rPr>
              <a:t> delas </a:t>
            </a:r>
            <a:r>
              <a:rPr lang="en-US" sz="3005" spc="96" dirty="0" err="1">
                <a:solidFill>
                  <a:srgbClr val="191919"/>
                </a:solidFill>
                <a:latin typeface="Overpass"/>
              </a:rPr>
              <a:t>atingindo</a:t>
            </a:r>
            <a:r>
              <a:rPr lang="en-US" sz="3005" spc="96" dirty="0">
                <a:solidFill>
                  <a:srgbClr val="191919"/>
                </a:solidFill>
                <a:latin typeface="Overpass"/>
              </a:rPr>
              <a:t> um </a:t>
            </a:r>
            <a:r>
              <a:rPr lang="en-US" sz="3005" spc="96" dirty="0" err="1">
                <a:solidFill>
                  <a:srgbClr val="191919"/>
                </a:solidFill>
                <a:latin typeface="Overpass"/>
              </a:rPr>
              <a:t>declínio</a:t>
            </a:r>
            <a:r>
              <a:rPr lang="en-US" sz="3005" spc="96" dirty="0">
                <a:solidFill>
                  <a:srgbClr val="191919"/>
                </a:solidFill>
                <a:latin typeface="Overpass"/>
              </a:rPr>
              <a:t> de 76%.</a:t>
            </a:r>
          </a:p>
        </p:txBody>
      </p:sp>
      <p:sp>
        <p:nvSpPr>
          <p:cNvPr id="9" name="Freeform 9"/>
          <p:cNvSpPr/>
          <p:nvPr/>
        </p:nvSpPr>
        <p:spPr>
          <a:xfrm>
            <a:off x="17006058" y="8684623"/>
            <a:ext cx="896978" cy="1273252"/>
          </a:xfrm>
          <a:custGeom>
            <a:avLst/>
            <a:gdLst/>
            <a:ahLst/>
            <a:cxnLst/>
            <a:rect l="l" t="t" r="r" b="b"/>
            <a:pathLst>
              <a:path w="896978" h="1273252">
                <a:moveTo>
                  <a:pt x="0" y="0"/>
                </a:moveTo>
                <a:lnTo>
                  <a:pt x="896977" y="0"/>
                </a:lnTo>
                <a:lnTo>
                  <a:pt x="896977" y="1273252"/>
                </a:lnTo>
                <a:lnTo>
                  <a:pt x="0" y="1273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521492" y="-4011544"/>
            <a:ext cx="809400" cy="13911580"/>
            <a:chOff x="0" y="0"/>
            <a:chExt cx="2354580" cy="404693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40469393"/>
            </a:xfrm>
            <a:custGeom>
              <a:avLst/>
              <a:gdLst/>
              <a:ahLst/>
              <a:cxnLst/>
              <a:rect l="l" t="t" r="r" b="b"/>
              <a:pathLst>
                <a:path w="2353310" h="40469393">
                  <a:moveTo>
                    <a:pt x="784860" y="40402086"/>
                  </a:moveTo>
                  <a:cubicBezTo>
                    <a:pt x="905510" y="40442725"/>
                    <a:pt x="1042670" y="40469393"/>
                    <a:pt x="1177290" y="40469393"/>
                  </a:cubicBezTo>
                  <a:cubicBezTo>
                    <a:pt x="1311910" y="40469393"/>
                    <a:pt x="1441450" y="40446536"/>
                    <a:pt x="1560830" y="40405893"/>
                  </a:cubicBezTo>
                  <a:cubicBezTo>
                    <a:pt x="1563370" y="40404625"/>
                    <a:pt x="1565910" y="40404625"/>
                    <a:pt x="1568450" y="40403354"/>
                  </a:cubicBezTo>
                  <a:cubicBezTo>
                    <a:pt x="2016760" y="40240793"/>
                    <a:pt x="2346960" y="39811536"/>
                    <a:pt x="2353310" y="3919419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9163997"/>
                  </a:lnTo>
                  <a:cubicBezTo>
                    <a:pt x="6350" y="39814075"/>
                    <a:pt x="331470" y="40243336"/>
                    <a:pt x="784860" y="40402086"/>
                  </a:cubicBezTo>
                  <a:close/>
                </a:path>
              </a:pathLst>
            </a:custGeom>
            <a:solidFill>
              <a:srgbClr val="D31216">
                <a:alpha val="3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12264" y="2614991"/>
            <a:ext cx="7617335" cy="556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54"/>
              </a:lnSpc>
              <a:spcBef>
                <a:spcPct val="0"/>
              </a:spcBef>
            </a:pPr>
            <a:r>
              <a:rPr lang="en-US" sz="3324" spc="914" dirty="0">
                <a:solidFill>
                  <a:srgbClr val="720B0B"/>
                </a:solidFill>
                <a:latin typeface="Overpass Light Bold" panose="020B0604020202020204" charset="0"/>
              </a:rPr>
              <a:t>1. </a:t>
            </a:r>
            <a:r>
              <a:rPr lang="en-US" sz="3324" spc="914" dirty="0" err="1">
                <a:solidFill>
                  <a:srgbClr val="720B0B"/>
                </a:solidFill>
                <a:latin typeface="Overpass Light Bold" panose="020B0604020202020204" charset="0"/>
              </a:rPr>
              <a:t>Reveses</a:t>
            </a:r>
            <a:r>
              <a:rPr lang="en-US" sz="3324" spc="914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3324" spc="914" dirty="0" err="1">
                <a:solidFill>
                  <a:srgbClr val="720B0B"/>
                </a:solidFill>
                <a:latin typeface="Overpass Light Bold" panose="020B0604020202020204" charset="0"/>
              </a:rPr>
              <a:t>Significativos</a:t>
            </a:r>
            <a:endParaRPr lang="en-US" sz="3324" spc="914" dirty="0">
              <a:solidFill>
                <a:srgbClr val="720B0B"/>
              </a:solidFill>
              <a:latin typeface="Overpass Light Bold" panose="020B0604020202020204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-14716936" y="1020651"/>
            <a:ext cx="16230600" cy="0"/>
          </a:xfrm>
          <a:prstGeom prst="line">
            <a:avLst/>
          </a:prstGeom>
          <a:ln w="47625" cap="rnd">
            <a:solidFill>
              <a:srgbClr val="B6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028700" y="363306"/>
            <a:ext cx="11958863" cy="121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  <a:spcBef>
                <a:spcPct val="0"/>
              </a:spcBef>
            </a:pPr>
            <a:r>
              <a:rPr lang="en-US" sz="7115">
                <a:solidFill>
                  <a:srgbClr val="720B0B"/>
                </a:solidFill>
                <a:latin typeface="Abhaya Libre Semi-Bold"/>
              </a:rPr>
              <a:t>Vamos fazer uma analise do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8215" y="3459463"/>
            <a:ext cx="15927843" cy="126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58"/>
              </a:lnSpc>
              <a:spcBef>
                <a:spcPct val="0"/>
              </a:spcBef>
            </a:pPr>
            <a:r>
              <a:rPr lang="en-US" sz="3005" u="none" strike="noStrike" spc="96">
                <a:solidFill>
                  <a:srgbClr val="191919"/>
                </a:solidFill>
                <a:latin typeface="Overpass"/>
              </a:rPr>
              <a:t>O portfólio experimentou períodos de severas quedas, com a pior delas atingindo um declínio de 76%.</a:t>
            </a: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2521492" y="-1508360"/>
            <a:ext cx="809400" cy="13911580"/>
            <a:chOff x="0" y="0"/>
            <a:chExt cx="2354580" cy="404693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3310" cy="40469393"/>
            </a:xfrm>
            <a:custGeom>
              <a:avLst/>
              <a:gdLst/>
              <a:ahLst/>
              <a:cxnLst/>
              <a:rect l="l" t="t" r="r" b="b"/>
              <a:pathLst>
                <a:path w="2353310" h="40469393">
                  <a:moveTo>
                    <a:pt x="784860" y="40402086"/>
                  </a:moveTo>
                  <a:cubicBezTo>
                    <a:pt x="905510" y="40442725"/>
                    <a:pt x="1042670" y="40469393"/>
                    <a:pt x="1177290" y="40469393"/>
                  </a:cubicBezTo>
                  <a:cubicBezTo>
                    <a:pt x="1311910" y="40469393"/>
                    <a:pt x="1441450" y="40446536"/>
                    <a:pt x="1560830" y="40405893"/>
                  </a:cubicBezTo>
                  <a:cubicBezTo>
                    <a:pt x="1563370" y="40404625"/>
                    <a:pt x="1565910" y="40404625"/>
                    <a:pt x="1568450" y="40403354"/>
                  </a:cubicBezTo>
                  <a:cubicBezTo>
                    <a:pt x="2016760" y="40240793"/>
                    <a:pt x="2346960" y="39811536"/>
                    <a:pt x="2353310" y="3919419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9163997"/>
                  </a:lnTo>
                  <a:cubicBezTo>
                    <a:pt x="6350" y="39814075"/>
                    <a:pt x="331470" y="40243336"/>
                    <a:pt x="784860" y="40402086"/>
                  </a:cubicBezTo>
                  <a:close/>
                </a:path>
              </a:pathLst>
            </a:custGeom>
            <a:solidFill>
              <a:srgbClr val="D31216">
                <a:alpha val="3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12265" y="5118175"/>
            <a:ext cx="9750935" cy="556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54"/>
              </a:lnSpc>
              <a:spcBef>
                <a:spcPct val="0"/>
              </a:spcBef>
            </a:pPr>
            <a:r>
              <a:rPr lang="en-US" sz="3324" spc="914" dirty="0">
                <a:solidFill>
                  <a:srgbClr val="720B0B"/>
                </a:solidFill>
                <a:latin typeface="Overpass Light Bold" panose="020B0604020202020204" charset="0"/>
              </a:rPr>
              <a:t>2.Comparação com Benchmark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8215" y="5966430"/>
            <a:ext cx="15927843" cy="126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58"/>
              </a:lnSpc>
              <a:spcBef>
                <a:spcPct val="0"/>
              </a:spcBef>
            </a:pP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Em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diversas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ocasiões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, a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queda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do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portfólio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foi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mais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acentuada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que a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registrada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pelo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índice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S&amp;P500, que serve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como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benchmark de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referência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.</a:t>
            </a:r>
          </a:p>
        </p:txBody>
      </p:sp>
      <p:sp>
        <p:nvSpPr>
          <p:cNvPr id="13" name="Freeform 13"/>
          <p:cNvSpPr/>
          <p:nvPr/>
        </p:nvSpPr>
        <p:spPr>
          <a:xfrm>
            <a:off x="17006058" y="8684623"/>
            <a:ext cx="896978" cy="1273252"/>
          </a:xfrm>
          <a:custGeom>
            <a:avLst/>
            <a:gdLst/>
            <a:ahLst/>
            <a:cxnLst/>
            <a:rect l="l" t="t" r="r" b="b"/>
            <a:pathLst>
              <a:path w="896978" h="1273252">
                <a:moveTo>
                  <a:pt x="0" y="0"/>
                </a:moveTo>
                <a:lnTo>
                  <a:pt x="896977" y="0"/>
                </a:lnTo>
                <a:lnTo>
                  <a:pt x="896977" y="1273252"/>
                </a:lnTo>
                <a:lnTo>
                  <a:pt x="0" y="1273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FAF5CA0-8581-81AA-89D2-30659D540943}"/>
              </a:ext>
            </a:extLst>
          </p:cNvPr>
          <p:cNvSpPr txBox="1"/>
          <p:nvPr/>
        </p:nvSpPr>
        <p:spPr>
          <a:xfrm>
            <a:off x="5255130" y="866939"/>
            <a:ext cx="13053652" cy="1245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01"/>
              </a:lnSpc>
              <a:spcBef>
                <a:spcPct val="0"/>
              </a:spcBef>
            </a:pPr>
            <a:r>
              <a:rPr lang="en-US" sz="7215" dirty="0" err="1">
                <a:solidFill>
                  <a:srgbClr val="B60000"/>
                </a:solidFill>
                <a:latin typeface="Abhaya Libre Bold"/>
              </a:rPr>
              <a:t>comportamento</a:t>
            </a:r>
            <a:r>
              <a:rPr lang="en-US" sz="7215" dirty="0">
                <a:solidFill>
                  <a:srgbClr val="B60000"/>
                </a:solidFill>
                <a:latin typeface="Abhaya Libre Bold"/>
              </a:rPr>
              <a:t> dessa </a:t>
            </a:r>
            <a:r>
              <a:rPr lang="en-US" sz="7215" dirty="0" err="1">
                <a:solidFill>
                  <a:srgbClr val="B60000"/>
                </a:solidFill>
                <a:latin typeface="Abhaya Libre Bold"/>
              </a:rPr>
              <a:t>carteira</a:t>
            </a:r>
            <a:endParaRPr lang="en-US" sz="7215" dirty="0">
              <a:solidFill>
                <a:srgbClr val="B60000"/>
              </a:solidFill>
              <a:latin typeface="Abhaya Libr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523252" y="-4013304"/>
            <a:ext cx="809400" cy="13915100"/>
            <a:chOff x="0" y="0"/>
            <a:chExt cx="2354580" cy="40479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40479635"/>
            </a:xfrm>
            <a:custGeom>
              <a:avLst/>
              <a:gdLst/>
              <a:ahLst/>
              <a:cxnLst/>
              <a:rect l="l" t="t" r="r" b="b"/>
              <a:pathLst>
                <a:path w="2353310" h="40479635">
                  <a:moveTo>
                    <a:pt x="784860" y="40412324"/>
                  </a:moveTo>
                  <a:cubicBezTo>
                    <a:pt x="905510" y="40452963"/>
                    <a:pt x="1042670" y="40479635"/>
                    <a:pt x="1177290" y="40479635"/>
                  </a:cubicBezTo>
                  <a:cubicBezTo>
                    <a:pt x="1311910" y="40479635"/>
                    <a:pt x="1441450" y="40456774"/>
                    <a:pt x="1560830" y="40416135"/>
                  </a:cubicBezTo>
                  <a:cubicBezTo>
                    <a:pt x="1563370" y="40414863"/>
                    <a:pt x="1565910" y="40414863"/>
                    <a:pt x="1568450" y="40413595"/>
                  </a:cubicBezTo>
                  <a:cubicBezTo>
                    <a:pt x="2016760" y="40251035"/>
                    <a:pt x="2346960" y="39821774"/>
                    <a:pt x="2353310" y="3920440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9174198"/>
                  </a:lnTo>
                  <a:cubicBezTo>
                    <a:pt x="6350" y="39824313"/>
                    <a:pt x="331470" y="40253574"/>
                    <a:pt x="784860" y="40412324"/>
                  </a:cubicBezTo>
                  <a:close/>
                </a:path>
              </a:pathLst>
            </a:custGeom>
            <a:solidFill>
              <a:srgbClr val="D31216">
                <a:alpha val="3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12264" y="2614991"/>
            <a:ext cx="7998335" cy="556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654"/>
              </a:lnSpc>
              <a:spcBef>
                <a:spcPct val="0"/>
              </a:spcBef>
            </a:pPr>
            <a:r>
              <a:rPr lang="en-US" sz="3324" u="none" strike="noStrike" spc="914" dirty="0">
                <a:solidFill>
                  <a:srgbClr val="720B0B"/>
                </a:solidFill>
                <a:latin typeface="Overpass Light Bold" panose="020B0604020202020204" charset="0"/>
              </a:rPr>
              <a:t>1. </a:t>
            </a:r>
            <a:r>
              <a:rPr lang="en-US" sz="3324" u="none" strike="noStrike" spc="914" dirty="0" err="1">
                <a:solidFill>
                  <a:srgbClr val="720B0B"/>
                </a:solidFill>
                <a:latin typeface="Overpass Light Bold" panose="020B0604020202020204" charset="0"/>
              </a:rPr>
              <a:t>Reveses</a:t>
            </a:r>
            <a:r>
              <a:rPr lang="en-US" sz="3324" u="none" strike="noStrike" spc="914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3324" u="none" strike="noStrike" spc="914" dirty="0" err="1">
                <a:solidFill>
                  <a:srgbClr val="720B0B"/>
                </a:solidFill>
                <a:latin typeface="Overpass Light Bold" panose="020B0604020202020204" charset="0"/>
              </a:rPr>
              <a:t>Significativos</a:t>
            </a:r>
            <a:endParaRPr lang="en-US" sz="3324" u="none" strike="noStrike" spc="914" dirty="0">
              <a:solidFill>
                <a:srgbClr val="720B0B"/>
              </a:solidFill>
              <a:latin typeface="Overpass Light Bold" panose="020B0604020202020204" charset="0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-14716936" y="1020651"/>
            <a:ext cx="16230600" cy="0"/>
          </a:xfrm>
          <a:prstGeom prst="line">
            <a:avLst/>
          </a:prstGeom>
          <a:ln w="47625" cap="rnd">
            <a:solidFill>
              <a:srgbClr val="B6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028700" y="363306"/>
            <a:ext cx="11958863" cy="121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  <a:spcBef>
                <a:spcPct val="0"/>
              </a:spcBef>
            </a:pPr>
            <a:r>
              <a:rPr lang="en-US" sz="7115">
                <a:solidFill>
                  <a:srgbClr val="720B0B"/>
                </a:solidFill>
                <a:latin typeface="Abhaya Libre Semi-Bold"/>
              </a:rPr>
              <a:t>Vamos fazer uma analise do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8215" y="3459463"/>
            <a:ext cx="15927843" cy="126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58"/>
              </a:lnSpc>
              <a:spcBef>
                <a:spcPct val="0"/>
              </a:spcBef>
            </a:pP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O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portfólio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experimentou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períodos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de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severas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quedas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, com a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pior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delas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atingindo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um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declínio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de 76%.</a:t>
            </a: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2523252" y="-1510120"/>
            <a:ext cx="809400" cy="13915100"/>
            <a:chOff x="0" y="0"/>
            <a:chExt cx="2354580" cy="404796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53310" cy="40479635"/>
            </a:xfrm>
            <a:custGeom>
              <a:avLst/>
              <a:gdLst/>
              <a:ahLst/>
              <a:cxnLst/>
              <a:rect l="l" t="t" r="r" b="b"/>
              <a:pathLst>
                <a:path w="2353310" h="40479635">
                  <a:moveTo>
                    <a:pt x="784860" y="40412324"/>
                  </a:moveTo>
                  <a:cubicBezTo>
                    <a:pt x="905510" y="40452963"/>
                    <a:pt x="1042670" y="40479635"/>
                    <a:pt x="1177290" y="40479635"/>
                  </a:cubicBezTo>
                  <a:cubicBezTo>
                    <a:pt x="1311910" y="40479635"/>
                    <a:pt x="1441450" y="40456774"/>
                    <a:pt x="1560830" y="40416135"/>
                  </a:cubicBezTo>
                  <a:cubicBezTo>
                    <a:pt x="1563370" y="40414863"/>
                    <a:pt x="1565910" y="40414863"/>
                    <a:pt x="1568450" y="40413595"/>
                  </a:cubicBezTo>
                  <a:cubicBezTo>
                    <a:pt x="2016760" y="40251035"/>
                    <a:pt x="2346960" y="39821774"/>
                    <a:pt x="2353310" y="3920440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9174198"/>
                  </a:lnTo>
                  <a:cubicBezTo>
                    <a:pt x="6350" y="39824313"/>
                    <a:pt x="331470" y="40253574"/>
                    <a:pt x="784860" y="40412324"/>
                  </a:cubicBezTo>
                  <a:close/>
                </a:path>
              </a:pathLst>
            </a:custGeom>
            <a:solidFill>
              <a:srgbClr val="D31216">
                <a:alpha val="3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12265" y="5118175"/>
            <a:ext cx="9273237" cy="556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54"/>
              </a:lnSpc>
              <a:spcBef>
                <a:spcPct val="0"/>
              </a:spcBef>
            </a:pPr>
            <a:r>
              <a:rPr lang="en-US" sz="3324" spc="914" dirty="0">
                <a:solidFill>
                  <a:srgbClr val="720B0B"/>
                </a:solidFill>
                <a:latin typeface="Overpass Light Bold" panose="020B0604020202020204" charset="0"/>
              </a:rPr>
              <a:t>2.Comparação com Benchmark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8215" y="5966430"/>
            <a:ext cx="15927843" cy="126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58"/>
              </a:lnSpc>
              <a:spcBef>
                <a:spcPct val="0"/>
              </a:spcBef>
            </a:pP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Em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diversas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ocasiões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, a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queda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do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portfólio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foi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mais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acentuada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que a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registrada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pelo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índice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S&amp;P500, que serve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como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benchmark de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referência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.</a:t>
            </a:r>
          </a:p>
        </p:txBody>
      </p:sp>
      <p:grpSp>
        <p:nvGrpSpPr>
          <p:cNvPr id="13" name="Group 13"/>
          <p:cNvGrpSpPr/>
          <p:nvPr/>
        </p:nvGrpSpPr>
        <p:grpSpPr>
          <a:xfrm rot="-5400000">
            <a:off x="2523252" y="996847"/>
            <a:ext cx="809400" cy="13915100"/>
            <a:chOff x="0" y="0"/>
            <a:chExt cx="2354580" cy="404796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53310" cy="40479635"/>
            </a:xfrm>
            <a:custGeom>
              <a:avLst/>
              <a:gdLst/>
              <a:ahLst/>
              <a:cxnLst/>
              <a:rect l="l" t="t" r="r" b="b"/>
              <a:pathLst>
                <a:path w="2353310" h="40479635">
                  <a:moveTo>
                    <a:pt x="784860" y="40412324"/>
                  </a:moveTo>
                  <a:cubicBezTo>
                    <a:pt x="905510" y="40452963"/>
                    <a:pt x="1042670" y="40479635"/>
                    <a:pt x="1177290" y="40479635"/>
                  </a:cubicBezTo>
                  <a:cubicBezTo>
                    <a:pt x="1311910" y="40479635"/>
                    <a:pt x="1441450" y="40456774"/>
                    <a:pt x="1560830" y="40416135"/>
                  </a:cubicBezTo>
                  <a:cubicBezTo>
                    <a:pt x="1563370" y="40414863"/>
                    <a:pt x="1565910" y="40414863"/>
                    <a:pt x="1568450" y="40413595"/>
                  </a:cubicBezTo>
                  <a:cubicBezTo>
                    <a:pt x="2016760" y="40251035"/>
                    <a:pt x="2346960" y="39821774"/>
                    <a:pt x="2353310" y="39204401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9174198"/>
                  </a:lnTo>
                  <a:cubicBezTo>
                    <a:pt x="6350" y="39824313"/>
                    <a:pt x="331470" y="40253574"/>
                    <a:pt x="784860" y="40412324"/>
                  </a:cubicBezTo>
                  <a:close/>
                </a:path>
              </a:pathLst>
            </a:custGeom>
            <a:solidFill>
              <a:srgbClr val="D31216">
                <a:alpha val="3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612265" y="7625142"/>
            <a:ext cx="5788535" cy="5563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54"/>
              </a:lnSpc>
              <a:spcBef>
                <a:spcPct val="0"/>
              </a:spcBef>
            </a:pPr>
            <a:r>
              <a:rPr lang="en-US" sz="3324" spc="914" dirty="0">
                <a:solidFill>
                  <a:srgbClr val="720B0B"/>
                </a:solidFill>
                <a:latin typeface="Overpass Light Bold" panose="020B0604020202020204" charset="0"/>
              </a:rPr>
              <a:t>3. </a:t>
            </a:r>
            <a:r>
              <a:rPr lang="en-US" sz="3324" spc="914" dirty="0" err="1">
                <a:solidFill>
                  <a:srgbClr val="720B0B"/>
                </a:solidFill>
                <a:latin typeface="Overpass Light Bold" panose="020B0604020202020204" charset="0"/>
              </a:rPr>
              <a:t>Volatilidade</a:t>
            </a:r>
            <a:endParaRPr lang="en-US" sz="3324" spc="914" dirty="0">
              <a:solidFill>
                <a:srgbClr val="720B0B"/>
              </a:solidFill>
              <a:latin typeface="Overpass Light Bold" panose="020B060402020202020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78215" y="8473397"/>
            <a:ext cx="15927843" cy="1268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958"/>
              </a:lnSpc>
              <a:spcBef>
                <a:spcPct val="0"/>
              </a:spcBef>
            </a:pP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A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volatilidade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do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portfólio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frequentemente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superou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a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média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do mercado,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contribuindo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para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seu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desempenho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 </a:t>
            </a:r>
            <a:r>
              <a:rPr lang="en-US" sz="3005" u="none" strike="noStrike" spc="96" dirty="0" err="1">
                <a:solidFill>
                  <a:srgbClr val="191919"/>
                </a:solidFill>
                <a:latin typeface="Overpass"/>
              </a:rPr>
              <a:t>instável</a:t>
            </a:r>
            <a:r>
              <a:rPr lang="en-US" sz="3005" u="none" strike="noStrike" spc="96" dirty="0">
                <a:solidFill>
                  <a:srgbClr val="191919"/>
                </a:solidFill>
                <a:latin typeface="Overpass"/>
              </a:rPr>
              <a:t>.</a:t>
            </a:r>
          </a:p>
        </p:txBody>
      </p:sp>
      <p:sp>
        <p:nvSpPr>
          <p:cNvPr id="17" name="Freeform 17"/>
          <p:cNvSpPr/>
          <p:nvPr/>
        </p:nvSpPr>
        <p:spPr>
          <a:xfrm>
            <a:off x="17006058" y="8684623"/>
            <a:ext cx="896978" cy="1273252"/>
          </a:xfrm>
          <a:custGeom>
            <a:avLst/>
            <a:gdLst/>
            <a:ahLst/>
            <a:cxnLst/>
            <a:rect l="l" t="t" r="r" b="b"/>
            <a:pathLst>
              <a:path w="896978" h="1273252">
                <a:moveTo>
                  <a:pt x="0" y="0"/>
                </a:moveTo>
                <a:lnTo>
                  <a:pt x="896977" y="0"/>
                </a:lnTo>
                <a:lnTo>
                  <a:pt x="896977" y="1273252"/>
                </a:lnTo>
                <a:lnTo>
                  <a:pt x="0" y="1273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37F553E3-A8A1-1979-7AB5-40379A2B11D5}"/>
              </a:ext>
            </a:extLst>
          </p:cNvPr>
          <p:cNvSpPr txBox="1"/>
          <p:nvPr/>
        </p:nvSpPr>
        <p:spPr>
          <a:xfrm>
            <a:off x="5255130" y="866939"/>
            <a:ext cx="13053652" cy="1245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01"/>
              </a:lnSpc>
              <a:spcBef>
                <a:spcPct val="0"/>
              </a:spcBef>
            </a:pPr>
            <a:r>
              <a:rPr lang="en-US" sz="7215" dirty="0" err="1">
                <a:solidFill>
                  <a:srgbClr val="B60000"/>
                </a:solidFill>
                <a:latin typeface="Abhaya Libre Bold"/>
              </a:rPr>
              <a:t>comportamento</a:t>
            </a:r>
            <a:r>
              <a:rPr lang="en-US" sz="7215" dirty="0">
                <a:solidFill>
                  <a:srgbClr val="B60000"/>
                </a:solidFill>
                <a:latin typeface="Abhaya Libre Bold"/>
              </a:rPr>
              <a:t> dessa </a:t>
            </a:r>
            <a:r>
              <a:rPr lang="en-US" sz="7215" dirty="0" err="1">
                <a:solidFill>
                  <a:srgbClr val="B60000"/>
                </a:solidFill>
                <a:latin typeface="Abhaya Libre Bold"/>
              </a:rPr>
              <a:t>carteira</a:t>
            </a:r>
            <a:endParaRPr lang="en-US" sz="7215" dirty="0">
              <a:solidFill>
                <a:srgbClr val="B60000"/>
              </a:solidFill>
              <a:latin typeface="Abhaya Libre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835289"/>
              </p:ext>
            </p:extLst>
          </p:nvPr>
        </p:nvGraphicFramePr>
        <p:xfrm>
          <a:off x="2700258" y="1573220"/>
          <a:ext cx="12887484" cy="7140559"/>
        </p:xfrm>
        <a:graphic>
          <a:graphicData uri="http://schemas.openxmlformats.org/drawingml/2006/table">
            <a:tbl>
              <a:tblPr/>
              <a:tblGrid>
                <a:gridCol w="6282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2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2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73841"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 dirty="0" err="1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Overpass Light Bold" panose="020B0604020202020204" charset="0"/>
                        </a:rPr>
                        <a:t>Estatísticas</a:t>
                      </a:r>
                      <a:endParaRPr lang="en-US" sz="11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Overpass Light Bold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 dirty="0" err="1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Overpass Light Bold" panose="020B0604020202020204" charset="0"/>
                        </a:rPr>
                        <a:t>Gênio</a:t>
                      </a:r>
                      <a:endParaRPr lang="en-US" sz="11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Overpass Light Bold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1" dirty="0">
                          <a:solidFill>
                            <a:schemeClr val="bg1"/>
                          </a:solidFill>
                          <a:highlight>
                            <a:srgbClr val="FF0000"/>
                          </a:highlight>
                          <a:latin typeface="Overpass Light Bold" panose="020B0604020202020204" charset="0"/>
                        </a:rPr>
                        <a:t>S&amp;P 500</a:t>
                      </a:r>
                      <a:endParaRPr lang="en-US" sz="1100" b="1" dirty="0">
                        <a:solidFill>
                          <a:schemeClr val="bg1"/>
                        </a:solidFill>
                        <a:highlight>
                          <a:srgbClr val="FF0000"/>
                        </a:highlight>
                        <a:latin typeface="Overpass Light Bold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212"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 b="1" dirty="0" err="1">
                          <a:solidFill>
                            <a:srgbClr val="B60000"/>
                          </a:solidFill>
                          <a:latin typeface="Overpass Light Bold" panose="020B0604020202020204" charset="0"/>
                        </a:rPr>
                        <a:t>Retorno</a:t>
                      </a:r>
                      <a:r>
                        <a:rPr lang="en-US" sz="3999" b="1" dirty="0">
                          <a:solidFill>
                            <a:srgbClr val="B60000"/>
                          </a:solidFill>
                          <a:latin typeface="Overpass Light Bold" panose="020B0604020202020204" charset="0"/>
                        </a:rPr>
                        <a:t> </a:t>
                      </a:r>
                      <a:r>
                        <a:rPr lang="en-US" sz="3999" b="1" dirty="0" err="1">
                          <a:solidFill>
                            <a:srgbClr val="B60000"/>
                          </a:solidFill>
                          <a:latin typeface="Overpass Light Bold" panose="020B0604020202020204" charset="0"/>
                        </a:rPr>
                        <a:t>anualizado</a:t>
                      </a:r>
                      <a:endParaRPr lang="en-US" sz="1100" b="1" dirty="0">
                        <a:latin typeface="Overpass Light Bold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0" dirty="0">
                          <a:solidFill>
                            <a:srgbClr val="B60000"/>
                          </a:solidFill>
                          <a:latin typeface="Overpass Light Bold" panose="020B0604020202020204" charset="0"/>
                        </a:rPr>
                        <a:t>29,37%</a:t>
                      </a:r>
                      <a:endParaRPr lang="en-US" sz="1100" b="0" dirty="0">
                        <a:latin typeface="Overpass Light Bold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0" dirty="0">
                          <a:solidFill>
                            <a:srgbClr val="B60000"/>
                          </a:solidFill>
                          <a:latin typeface="Overpass Light Bold" panose="020B0604020202020204" charset="0"/>
                        </a:rPr>
                        <a:t>9,87%</a:t>
                      </a:r>
                      <a:endParaRPr lang="en-US" sz="1100" b="0" dirty="0">
                        <a:latin typeface="Overpass Light Bold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4506">
                <a:tc>
                  <a:txBody>
                    <a:bodyPr/>
                    <a:lstStyle/>
                    <a:p>
                      <a:pPr algn="l">
                        <a:lnSpc>
                          <a:spcPts val="5599"/>
                        </a:lnSpc>
                        <a:defRPr/>
                      </a:pPr>
                      <a:r>
                        <a:rPr lang="en-US" sz="3999" b="1" dirty="0" err="1">
                          <a:solidFill>
                            <a:srgbClr val="B60000"/>
                          </a:solidFill>
                          <a:latin typeface="Overpass Light Bold" panose="020B0604020202020204" charset="0"/>
                        </a:rPr>
                        <a:t>Desvio</a:t>
                      </a:r>
                      <a:r>
                        <a:rPr lang="en-US" sz="3999" b="1" dirty="0">
                          <a:solidFill>
                            <a:srgbClr val="B60000"/>
                          </a:solidFill>
                          <a:latin typeface="Overpass Light Bold" panose="020B0604020202020204" charset="0"/>
                        </a:rPr>
                        <a:t> </a:t>
                      </a:r>
                      <a:r>
                        <a:rPr lang="en-US" sz="3999" b="1" dirty="0" err="1">
                          <a:solidFill>
                            <a:srgbClr val="B60000"/>
                          </a:solidFill>
                          <a:latin typeface="Overpass Light Bold" panose="020B0604020202020204" charset="0"/>
                        </a:rPr>
                        <a:t>Padrão</a:t>
                      </a:r>
                      <a:endParaRPr lang="en-US" sz="1100" b="1" dirty="0">
                        <a:latin typeface="Overpass Light Bold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0" dirty="0">
                          <a:solidFill>
                            <a:srgbClr val="B60000"/>
                          </a:solidFill>
                          <a:latin typeface="Overpass Light Bold" panose="020B0604020202020204" charset="0"/>
                        </a:rPr>
                        <a:t>22,41%</a:t>
                      </a:r>
                      <a:endParaRPr lang="en-US" sz="1100" b="0" dirty="0">
                        <a:latin typeface="Overpass Light Bold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599"/>
                        </a:lnSpc>
                        <a:defRPr/>
                      </a:pPr>
                      <a:r>
                        <a:rPr lang="en-US" sz="3999" b="0" dirty="0">
                          <a:solidFill>
                            <a:srgbClr val="B60000"/>
                          </a:solidFill>
                          <a:latin typeface="Overpass Light Bold" panose="020B0604020202020204" charset="0"/>
                        </a:rPr>
                        <a:t>18,96%</a:t>
                      </a:r>
                      <a:endParaRPr lang="en-US" sz="1100" b="0" dirty="0">
                        <a:latin typeface="Overpass Light Bold" panose="020B0604020202020204" charset="0"/>
                      </a:endParaRPr>
                    </a:p>
                  </a:txBody>
                  <a:tcPr marL="190500" marR="190500" marT="190500" marB="190500" anchor="ctr">
                    <a:lnL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B6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" y="238503"/>
            <a:ext cx="16230600" cy="1910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708"/>
              </a:lnSpc>
            </a:pPr>
            <a:endParaRPr lang="en-US" sz="5506" spc="550" dirty="0">
              <a:solidFill>
                <a:srgbClr val="FFFFFF"/>
              </a:solidFill>
              <a:latin typeface="Overpass Light"/>
            </a:endParaRPr>
          </a:p>
          <a:p>
            <a:pPr algn="ctr">
              <a:lnSpc>
                <a:spcPts val="7708"/>
              </a:lnSpc>
            </a:pPr>
            <a:r>
              <a:rPr lang="pt-BR" sz="6000" b="1" u="sng" spc="550" dirty="0">
                <a:solidFill>
                  <a:srgbClr val="FFFFFF"/>
                </a:solidFill>
                <a:latin typeface="Overpass Light"/>
              </a:rPr>
              <a:t>PREPARE-SE PARA UMA REVELAÇÃO</a:t>
            </a:r>
            <a:endParaRPr lang="en-US" sz="6000" spc="550" dirty="0">
              <a:solidFill>
                <a:srgbClr val="FFFFFF"/>
              </a:solidFill>
              <a:latin typeface="Overpass Light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91C27B-0B30-8254-249C-C5651A51AA89}"/>
              </a:ext>
            </a:extLst>
          </p:cNvPr>
          <p:cNvSpPr txBox="1"/>
          <p:nvPr/>
        </p:nvSpPr>
        <p:spPr>
          <a:xfrm>
            <a:off x="1143000" y="4305300"/>
            <a:ext cx="16535400" cy="333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708"/>
              </a:lnSpc>
            </a:pPr>
            <a:r>
              <a:rPr lang="pt-BR" sz="6000" spc="550" dirty="0">
                <a:solidFill>
                  <a:srgbClr val="FFFFFF"/>
                </a:solidFill>
                <a:latin typeface="Overpass Light"/>
              </a:rPr>
              <a:t>Um estudo exclusivo do comportamento do </a:t>
            </a:r>
            <a:r>
              <a:rPr lang="pt-BR" sz="6000" b="1" u="sng" spc="550" dirty="0">
                <a:solidFill>
                  <a:srgbClr val="FFFFFF"/>
                </a:solidFill>
                <a:latin typeface="Overpass Light"/>
              </a:rPr>
              <a:t>MERCADO AMERICANO</a:t>
            </a:r>
            <a:r>
              <a:rPr lang="pt-BR" sz="6000" b="1" spc="55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pt-BR" sz="6000" spc="550" dirty="0">
                <a:solidFill>
                  <a:srgbClr val="FFFFFF"/>
                </a:solidFill>
                <a:latin typeface="Overpass Light"/>
              </a:rPr>
              <a:t>e que pode replicado em qualquer mercado.</a:t>
            </a:r>
            <a:endParaRPr lang="pt-BR" sz="6000" b="1" u="sng" spc="550" dirty="0">
              <a:solidFill>
                <a:srgbClr val="FFFFFF"/>
              </a:solidFill>
              <a:latin typeface="Overpass Light"/>
            </a:endParaRP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392484" y="2286742"/>
            <a:ext cx="6077390" cy="0"/>
          </a:xfrm>
          <a:prstGeom prst="line">
            <a:avLst/>
          </a:prstGeom>
          <a:ln w="47625" cap="rnd">
            <a:solidFill>
              <a:srgbClr val="720B0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3495722"/>
            <a:ext cx="1444954" cy="1220986"/>
          </a:xfrm>
          <a:custGeom>
            <a:avLst/>
            <a:gdLst/>
            <a:ahLst/>
            <a:cxnLst/>
            <a:rect l="l" t="t" r="r" b="b"/>
            <a:pathLst>
              <a:path w="1444954" h="1220986">
                <a:moveTo>
                  <a:pt x="0" y="0"/>
                </a:moveTo>
                <a:lnTo>
                  <a:pt x="1444954" y="0"/>
                </a:lnTo>
                <a:lnTo>
                  <a:pt x="1444954" y="1220987"/>
                </a:lnTo>
                <a:lnTo>
                  <a:pt x="0" y="1220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>
            <a:off x="2709115" y="3283921"/>
            <a:ext cx="0" cy="1663366"/>
          </a:xfrm>
          <a:prstGeom prst="line">
            <a:avLst/>
          </a:prstGeom>
          <a:ln w="9525" cap="rnd">
            <a:solidFill>
              <a:srgbClr val="720B0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336710" y="3809286"/>
            <a:ext cx="828935" cy="612636"/>
          </a:xfrm>
          <a:custGeom>
            <a:avLst/>
            <a:gdLst/>
            <a:ahLst/>
            <a:cxnLst/>
            <a:rect l="l" t="t" r="r" b="b"/>
            <a:pathLst>
              <a:path w="828935" h="612636">
                <a:moveTo>
                  <a:pt x="0" y="0"/>
                </a:moveTo>
                <a:lnTo>
                  <a:pt x="828935" y="0"/>
                </a:lnTo>
                <a:lnTo>
                  <a:pt x="828935" y="612636"/>
                </a:lnTo>
                <a:lnTo>
                  <a:pt x="0" y="612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028700" y="5454363"/>
            <a:ext cx="1444954" cy="1220986"/>
          </a:xfrm>
          <a:custGeom>
            <a:avLst/>
            <a:gdLst/>
            <a:ahLst/>
            <a:cxnLst/>
            <a:rect l="l" t="t" r="r" b="b"/>
            <a:pathLst>
              <a:path w="1444954" h="1220986">
                <a:moveTo>
                  <a:pt x="0" y="0"/>
                </a:moveTo>
                <a:lnTo>
                  <a:pt x="1444954" y="0"/>
                </a:lnTo>
                <a:lnTo>
                  <a:pt x="1444954" y="1220986"/>
                </a:lnTo>
                <a:lnTo>
                  <a:pt x="0" y="1220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>
            <a:off x="2709115" y="5242562"/>
            <a:ext cx="0" cy="1663366"/>
          </a:xfrm>
          <a:prstGeom prst="line">
            <a:avLst/>
          </a:prstGeom>
          <a:ln w="9525" cap="rnd">
            <a:solidFill>
              <a:srgbClr val="720B0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336710" y="5767927"/>
            <a:ext cx="828935" cy="612636"/>
          </a:xfrm>
          <a:custGeom>
            <a:avLst/>
            <a:gdLst/>
            <a:ahLst/>
            <a:cxnLst/>
            <a:rect l="l" t="t" r="r" b="b"/>
            <a:pathLst>
              <a:path w="828935" h="612636">
                <a:moveTo>
                  <a:pt x="0" y="0"/>
                </a:moveTo>
                <a:lnTo>
                  <a:pt x="828935" y="0"/>
                </a:lnTo>
                <a:lnTo>
                  <a:pt x="828935" y="612635"/>
                </a:lnTo>
                <a:lnTo>
                  <a:pt x="0" y="6126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028700" y="7413004"/>
            <a:ext cx="1444954" cy="1220986"/>
          </a:xfrm>
          <a:custGeom>
            <a:avLst/>
            <a:gdLst/>
            <a:ahLst/>
            <a:cxnLst/>
            <a:rect l="l" t="t" r="r" b="b"/>
            <a:pathLst>
              <a:path w="1444954" h="1220986">
                <a:moveTo>
                  <a:pt x="0" y="0"/>
                </a:moveTo>
                <a:lnTo>
                  <a:pt x="1444954" y="0"/>
                </a:lnTo>
                <a:lnTo>
                  <a:pt x="1444954" y="1220986"/>
                </a:lnTo>
                <a:lnTo>
                  <a:pt x="0" y="1220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0"/>
          <p:cNvSpPr/>
          <p:nvPr/>
        </p:nvSpPr>
        <p:spPr>
          <a:xfrm>
            <a:off x="2709115" y="7201202"/>
            <a:ext cx="0" cy="1663366"/>
          </a:xfrm>
          <a:prstGeom prst="line">
            <a:avLst/>
          </a:prstGeom>
          <a:ln w="9525" cap="rnd">
            <a:solidFill>
              <a:srgbClr val="720B0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365804" y="3799898"/>
            <a:ext cx="828935" cy="612636"/>
          </a:xfrm>
          <a:custGeom>
            <a:avLst/>
            <a:gdLst/>
            <a:ahLst/>
            <a:cxnLst/>
            <a:rect l="l" t="t" r="r" b="b"/>
            <a:pathLst>
              <a:path w="828935" h="612636">
                <a:moveTo>
                  <a:pt x="0" y="0"/>
                </a:moveTo>
                <a:lnTo>
                  <a:pt x="828935" y="0"/>
                </a:lnTo>
                <a:lnTo>
                  <a:pt x="828935" y="612635"/>
                </a:lnTo>
                <a:lnTo>
                  <a:pt x="0" y="612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447176" y="5670049"/>
            <a:ext cx="608002" cy="789613"/>
          </a:xfrm>
          <a:custGeom>
            <a:avLst/>
            <a:gdLst/>
            <a:ahLst/>
            <a:cxnLst/>
            <a:rect l="l" t="t" r="r" b="b"/>
            <a:pathLst>
              <a:path w="608002" h="789613">
                <a:moveTo>
                  <a:pt x="0" y="0"/>
                </a:moveTo>
                <a:lnTo>
                  <a:pt x="608002" y="0"/>
                </a:lnTo>
                <a:lnTo>
                  <a:pt x="608002" y="789614"/>
                </a:lnTo>
                <a:lnTo>
                  <a:pt x="0" y="7896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313439" y="7656344"/>
            <a:ext cx="875477" cy="734306"/>
          </a:xfrm>
          <a:custGeom>
            <a:avLst/>
            <a:gdLst/>
            <a:ahLst/>
            <a:cxnLst/>
            <a:rect l="l" t="t" r="r" b="b"/>
            <a:pathLst>
              <a:path w="875477" h="734306">
                <a:moveTo>
                  <a:pt x="0" y="0"/>
                </a:moveTo>
                <a:lnTo>
                  <a:pt x="875477" y="0"/>
                </a:lnTo>
                <a:lnTo>
                  <a:pt x="875477" y="734306"/>
                </a:lnTo>
                <a:lnTo>
                  <a:pt x="0" y="7343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TextBox 14"/>
          <p:cNvSpPr txBox="1"/>
          <p:nvPr/>
        </p:nvSpPr>
        <p:spPr>
          <a:xfrm>
            <a:off x="1447176" y="885825"/>
            <a:ext cx="4572624" cy="123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61"/>
              </a:lnSpc>
              <a:spcBef>
                <a:spcPct val="0"/>
              </a:spcBef>
            </a:pPr>
            <a:r>
              <a:rPr lang="en-US" sz="7115" dirty="0" err="1">
                <a:solidFill>
                  <a:srgbClr val="720B0B"/>
                </a:solidFill>
                <a:latin typeface="Abhaya Libre Semi-Bold"/>
              </a:rPr>
              <a:t>Lições</a:t>
            </a:r>
            <a:r>
              <a:rPr lang="en-US" sz="7115" dirty="0">
                <a:solidFill>
                  <a:srgbClr val="720B0B"/>
                </a:solidFill>
                <a:latin typeface="Abhaya Libre Semi-Bold"/>
              </a:rPr>
              <a:t> para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84906" y="1605585"/>
            <a:ext cx="10965796" cy="121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61"/>
              </a:lnSpc>
              <a:spcBef>
                <a:spcPct val="0"/>
              </a:spcBef>
            </a:pPr>
            <a:r>
              <a:rPr lang="en-US" sz="7115" dirty="0" err="1">
                <a:solidFill>
                  <a:srgbClr val="EDECEC"/>
                </a:solidFill>
                <a:latin typeface="Abhaya Libre Bold"/>
              </a:rPr>
              <a:t>investimentos</a:t>
            </a:r>
            <a:r>
              <a:rPr lang="en-US" sz="7115" dirty="0">
                <a:solidFill>
                  <a:srgbClr val="EDECEC"/>
                </a:solidFill>
                <a:latin typeface="Abhaya Libre Bold"/>
              </a:rPr>
              <a:t> a </a:t>
            </a:r>
            <a:r>
              <a:rPr lang="en-US" sz="7115" dirty="0" err="1">
                <a:solidFill>
                  <a:srgbClr val="EDECEC"/>
                </a:solidFill>
                <a:latin typeface="Abhaya Libre Bold"/>
              </a:rPr>
              <a:t>longo</a:t>
            </a:r>
            <a:r>
              <a:rPr lang="en-US" sz="7115" dirty="0">
                <a:solidFill>
                  <a:srgbClr val="EDECEC"/>
                </a:solidFill>
                <a:latin typeface="Abhaya Libre Bold"/>
              </a:rPr>
              <a:t> </a:t>
            </a:r>
            <a:r>
              <a:rPr lang="en-US" sz="7115" dirty="0" err="1">
                <a:solidFill>
                  <a:srgbClr val="EDECEC"/>
                </a:solidFill>
                <a:latin typeface="Abhaya Libre Bold"/>
              </a:rPr>
              <a:t>prazo</a:t>
            </a:r>
            <a:endParaRPr lang="en-US" sz="7115" dirty="0">
              <a:solidFill>
                <a:srgbClr val="EDECEC"/>
              </a:solidFill>
              <a:latin typeface="Abhaya Libr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942923" y="3245589"/>
            <a:ext cx="4869839" cy="590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9"/>
              </a:lnSpc>
              <a:spcBef>
                <a:spcPct val="0"/>
              </a:spcBef>
            </a:pPr>
            <a:r>
              <a:rPr lang="en-US" sz="3006" u="none" strike="noStrike" dirty="0">
                <a:solidFill>
                  <a:srgbClr val="EDEDED"/>
                </a:solidFill>
                <a:latin typeface="Overpass Ultra-Bold"/>
              </a:rPr>
              <a:t>Horizonte de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 Ultra-Bold"/>
              </a:rPr>
              <a:t>Investimento</a:t>
            </a:r>
            <a:endParaRPr lang="en-US" sz="3006" u="none" strike="noStrike" dirty="0">
              <a:solidFill>
                <a:srgbClr val="EDEDED"/>
              </a:solidFill>
              <a:latin typeface="Overpass Ultra-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942477" y="3948739"/>
            <a:ext cx="14316823" cy="590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9"/>
              </a:lnSpc>
            </a:pPr>
            <a:r>
              <a:rPr lang="en-US" sz="3006" dirty="0">
                <a:solidFill>
                  <a:srgbClr val="EDEDED"/>
                </a:solidFill>
                <a:latin typeface="Overpass"/>
              </a:rPr>
              <a:t>É crucial </a:t>
            </a:r>
            <a:r>
              <a:rPr lang="en-US" sz="3006" dirty="0" err="1">
                <a:solidFill>
                  <a:srgbClr val="EDEDED"/>
                </a:solidFill>
                <a:latin typeface="Overpass"/>
              </a:rPr>
              <a:t>manter</a:t>
            </a:r>
            <a:r>
              <a:rPr lang="en-US" sz="3006" dirty="0">
                <a:solidFill>
                  <a:srgbClr val="EDEDED"/>
                </a:solidFill>
                <a:latin typeface="Overpass"/>
              </a:rPr>
              <a:t> um </a:t>
            </a:r>
            <a:r>
              <a:rPr lang="en-US" sz="3006" dirty="0" err="1">
                <a:solidFill>
                  <a:srgbClr val="EDEDED"/>
                </a:solidFill>
                <a:latin typeface="Overpass"/>
              </a:rPr>
              <a:t>foco</a:t>
            </a:r>
            <a:r>
              <a:rPr lang="en-US" sz="3006" dirty="0">
                <a:solidFill>
                  <a:srgbClr val="EDEDED"/>
                </a:solidFill>
                <a:latin typeface="Overpass"/>
              </a:rPr>
              <a:t> no </a:t>
            </a:r>
            <a:r>
              <a:rPr lang="en-US" sz="3006" dirty="0" err="1">
                <a:solidFill>
                  <a:srgbClr val="EDEDED"/>
                </a:solidFill>
                <a:latin typeface="Overpass"/>
              </a:rPr>
              <a:t>longo</a:t>
            </a:r>
            <a:r>
              <a:rPr lang="en-US" sz="3006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dirty="0" err="1">
                <a:solidFill>
                  <a:srgbClr val="EDEDED"/>
                </a:solidFill>
                <a:latin typeface="Overpass"/>
              </a:rPr>
              <a:t>prazo</a:t>
            </a:r>
            <a:r>
              <a:rPr lang="en-US" sz="3006" dirty="0">
                <a:solidFill>
                  <a:srgbClr val="EDEDED"/>
                </a:solidFill>
                <a:latin typeface="Overpass"/>
              </a:rPr>
              <a:t> para lidar com a </a:t>
            </a:r>
            <a:r>
              <a:rPr lang="en-US" sz="3006" dirty="0" err="1">
                <a:solidFill>
                  <a:srgbClr val="EDEDED"/>
                </a:solidFill>
                <a:latin typeface="Overpass"/>
              </a:rPr>
              <a:t>volatilidade</a:t>
            </a:r>
            <a:r>
              <a:rPr lang="en-US" sz="3006" dirty="0">
                <a:solidFill>
                  <a:srgbClr val="EDEDED"/>
                </a:solidFill>
                <a:latin typeface="Overpass"/>
              </a:rPr>
              <a:t> do mercado.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942923" y="5204229"/>
            <a:ext cx="4869839" cy="590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9"/>
              </a:lnSpc>
              <a:spcBef>
                <a:spcPct val="0"/>
              </a:spcBef>
            </a:pPr>
            <a:r>
              <a:rPr lang="en-US" sz="3006" u="none" strike="noStrike" dirty="0" err="1">
                <a:solidFill>
                  <a:srgbClr val="EDEDED"/>
                </a:solidFill>
                <a:latin typeface="Overpass Ultra-Bold"/>
              </a:rPr>
              <a:t>Paciência</a:t>
            </a:r>
            <a:r>
              <a:rPr lang="en-US" sz="3006" u="none" strike="noStrike" dirty="0">
                <a:solidFill>
                  <a:srgbClr val="EDEDED"/>
                </a:solidFill>
                <a:latin typeface="Overpass Ultra-Bold"/>
              </a:rPr>
              <a:t> e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 Ultra-Bold"/>
              </a:rPr>
              <a:t>Estratégia</a:t>
            </a:r>
            <a:endParaRPr lang="en-US" sz="3006" u="none" strike="noStrike" dirty="0">
              <a:solidFill>
                <a:srgbClr val="EDEDED"/>
              </a:solidFill>
              <a:latin typeface="Overpass Ultra-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942923" y="5752001"/>
            <a:ext cx="14316823" cy="1123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9"/>
              </a:lnSpc>
              <a:spcBef>
                <a:spcPct val="0"/>
              </a:spcBef>
            </a:pPr>
            <a:r>
              <a:rPr lang="en-US" sz="3006" dirty="0">
                <a:solidFill>
                  <a:srgbClr val="EDEDED"/>
                </a:solidFill>
                <a:latin typeface="Overpass"/>
              </a:rPr>
              <a:t>Mais do que </a:t>
            </a:r>
            <a:r>
              <a:rPr lang="en-US" sz="3006" dirty="0" err="1">
                <a:solidFill>
                  <a:srgbClr val="EDEDED"/>
                </a:solidFill>
                <a:latin typeface="Overpass"/>
              </a:rPr>
              <a:t>prever</a:t>
            </a:r>
            <a:r>
              <a:rPr lang="en-US" sz="3006" dirty="0">
                <a:solidFill>
                  <a:srgbClr val="EDEDED"/>
                </a:solidFill>
                <a:latin typeface="Overpass"/>
              </a:rPr>
              <a:t> o mercado, é </a:t>
            </a:r>
            <a:r>
              <a:rPr lang="en-US" sz="3006" dirty="0" err="1">
                <a:solidFill>
                  <a:srgbClr val="EDEDED"/>
                </a:solidFill>
                <a:latin typeface="Overpass"/>
              </a:rPr>
              <a:t>necessário</a:t>
            </a:r>
            <a:r>
              <a:rPr lang="en-US" sz="3006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dirty="0" err="1">
                <a:solidFill>
                  <a:srgbClr val="EDEDED"/>
                </a:solidFill>
                <a:latin typeface="Overpass"/>
              </a:rPr>
              <a:t>ter</a:t>
            </a:r>
            <a:r>
              <a:rPr lang="en-US" sz="3006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dirty="0" err="1">
                <a:solidFill>
                  <a:srgbClr val="EDEDED"/>
                </a:solidFill>
                <a:latin typeface="Overpass"/>
              </a:rPr>
              <a:t>paciência</a:t>
            </a:r>
            <a:r>
              <a:rPr lang="en-US" sz="3006" dirty="0">
                <a:solidFill>
                  <a:srgbClr val="EDEDED"/>
                </a:solidFill>
                <a:latin typeface="Overpass"/>
              </a:rPr>
              <a:t>, </a:t>
            </a:r>
            <a:r>
              <a:rPr lang="en-US" sz="3006" dirty="0" err="1">
                <a:solidFill>
                  <a:srgbClr val="EDEDED"/>
                </a:solidFill>
                <a:latin typeface="Overpass"/>
              </a:rPr>
              <a:t>perspectiva</a:t>
            </a:r>
            <a:r>
              <a:rPr lang="en-US" sz="3006" dirty="0">
                <a:solidFill>
                  <a:srgbClr val="EDEDED"/>
                </a:solidFill>
                <a:latin typeface="Overpass"/>
              </a:rPr>
              <a:t> e </a:t>
            </a:r>
            <a:r>
              <a:rPr lang="en-US" sz="3006" dirty="0" err="1">
                <a:solidFill>
                  <a:srgbClr val="EDEDED"/>
                </a:solidFill>
                <a:latin typeface="Overpass"/>
              </a:rPr>
              <a:t>uma</a:t>
            </a:r>
            <a:r>
              <a:rPr lang="en-US" sz="3006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dirty="0" err="1">
                <a:solidFill>
                  <a:srgbClr val="EDEDED"/>
                </a:solidFill>
                <a:latin typeface="Overpass"/>
              </a:rPr>
              <a:t>estratégia</a:t>
            </a:r>
            <a:r>
              <a:rPr lang="en-US" sz="3006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dirty="0" err="1">
                <a:solidFill>
                  <a:srgbClr val="EDEDED"/>
                </a:solidFill>
                <a:latin typeface="Overpass"/>
              </a:rPr>
              <a:t>bem</a:t>
            </a:r>
            <a:r>
              <a:rPr lang="en-US" sz="3006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dirty="0" err="1">
                <a:solidFill>
                  <a:srgbClr val="EDEDED"/>
                </a:solidFill>
                <a:latin typeface="Overpass"/>
              </a:rPr>
              <a:t>definida</a:t>
            </a:r>
            <a:r>
              <a:rPr lang="en-US" sz="3006" dirty="0">
                <a:solidFill>
                  <a:srgbClr val="EDEDED"/>
                </a:solidFill>
                <a:latin typeface="Overpass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42477" y="7870399"/>
            <a:ext cx="14316823" cy="581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9"/>
              </a:lnSpc>
              <a:spcBef>
                <a:spcPct val="0"/>
              </a:spcBef>
            </a:pP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Mesmo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com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previsões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acertadas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,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os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desafios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do mercado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são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inevitáveis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42477" y="7246633"/>
            <a:ext cx="4869839" cy="590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9"/>
              </a:lnSpc>
              <a:spcBef>
                <a:spcPct val="0"/>
              </a:spcBef>
            </a:pPr>
            <a:r>
              <a:rPr lang="en-US" sz="3006" u="none" strike="noStrike" dirty="0" err="1">
                <a:solidFill>
                  <a:srgbClr val="EDEDED"/>
                </a:solidFill>
                <a:latin typeface="Overpass Ultra-Bold"/>
              </a:rPr>
              <a:t>Desafios</a:t>
            </a:r>
            <a:r>
              <a:rPr lang="en-US" sz="3006" u="none" strike="noStrike" dirty="0">
                <a:solidFill>
                  <a:srgbClr val="EDEDED"/>
                </a:solidFill>
                <a:latin typeface="Overpass Ultra-Bold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 Ultra-Bold"/>
              </a:rPr>
              <a:t>Inevitáveis</a:t>
            </a:r>
            <a:endParaRPr lang="en-US" sz="3006" u="none" strike="noStrike" dirty="0">
              <a:solidFill>
                <a:srgbClr val="EDEDED"/>
              </a:solidFill>
              <a:latin typeface="Overpass Ultra-Bold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392484" y="2286742"/>
            <a:ext cx="6077390" cy="0"/>
          </a:xfrm>
          <a:prstGeom prst="line">
            <a:avLst/>
          </a:prstGeom>
          <a:ln w="47625" cap="rnd">
            <a:solidFill>
              <a:srgbClr val="720B0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4112790"/>
            <a:ext cx="1444954" cy="1220986"/>
          </a:xfrm>
          <a:custGeom>
            <a:avLst/>
            <a:gdLst/>
            <a:ahLst/>
            <a:cxnLst/>
            <a:rect l="l" t="t" r="r" b="b"/>
            <a:pathLst>
              <a:path w="1444954" h="1220986">
                <a:moveTo>
                  <a:pt x="0" y="0"/>
                </a:moveTo>
                <a:lnTo>
                  <a:pt x="1444954" y="0"/>
                </a:lnTo>
                <a:lnTo>
                  <a:pt x="1444954" y="1220987"/>
                </a:lnTo>
                <a:lnTo>
                  <a:pt x="0" y="12209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AutoShape 4"/>
          <p:cNvSpPr/>
          <p:nvPr/>
        </p:nvSpPr>
        <p:spPr>
          <a:xfrm>
            <a:off x="2709115" y="3900989"/>
            <a:ext cx="0" cy="1663366"/>
          </a:xfrm>
          <a:prstGeom prst="line">
            <a:avLst/>
          </a:prstGeom>
          <a:ln w="9525" cap="rnd">
            <a:solidFill>
              <a:srgbClr val="720B0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336710" y="4426354"/>
            <a:ext cx="828935" cy="612636"/>
          </a:xfrm>
          <a:custGeom>
            <a:avLst/>
            <a:gdLst/>
            <a:ahLst/>
            <a:cxnLst/>
            <a:rect l="l" t="t" r="r" b="b"/>
            <a:pathLst>
              <a:path w="828935" h="612636">
                <a:moveTo>
                  <a:pt x="0" y="0"/>
                </a:moveTo>
                <a:lnTo>
                  <a:pt x="828935" y="0"/>
                </a:lnTo>
                <a:lnTo>
                  <a:pt x="828935" y="612636"/>
                </a:lnTo>
                <a:lnTo>
                  <a:pt x="0" y="6126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028700" y="6071431"/>
            <a:ext cx="1444954" cy="1220986"/>
          </a:xfrm>
          <a:custGeom>
            <a:avLst/>
            <a:gdLst/>
            <a:ahLst/>
            <a:cxnLst/>
            <a:rect l="l" t="t" r="r" b="b"/>
            <a:pathLst>
              <a:path w="1444954" h="1220986">
                <a:moveTo>
                  <a:pt x="0" y="0"/>
                </a:moveTo>
                <a:lnTo>
                  <a:pt x="1444954" y="0"/>
                </a:lnTo>
                <a:lnTo>
                  <a:pt x="1444954" y="1220986"/>
                </a:lnTo>
                <a:lnTo>
                  <a:pt x="0" y="1220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7" name="AutoShape 7"/>
          <p:cNvSpPr/>
          <p:nvPr/>
        </p:nvSpPr>
        <p:spPr>
          <a:xfrm>
            <a:off x="2709115" y="5859630"/>
            <a:ext cx="0" cy="1663366"/>
          </a:xfrm>
          <a:prstGeom prst="line">
            <a:avLst/>
          </a:prstGeom>
          <a:ln w="9525" cap="rnd">
            <a:solidFill>
              <a:srgbClr val="720B0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336710" y="4348192"/>
            <a:ext cx="768959" cy="768959"/>
          </a:xfrm>
          <a:custGeom>
            <a:avLst/>
            <a:gdLst/>
            <a:ahLst/>
            <a:cxnLst/>
            <a:rect l="l" t="t" r="r" b="b"/>
            <a:pathLst>
              <a:path w="768959" h="768959">
                <a:moveTo>
                  <a:pt x="0" y="0"/>
                </a:moveTo>
                <a:lnTo>
                  <a:pt x="768959" y="0"/>
                </a:lnTo>
                <a:lnTo>
                  <a:pt x="768959" y="768959"/>
                </a:lnTo>
                <a:lnTo>
                  <a:pt x="0" y="7689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277152" y="6252271"/>
            <a:ext cx="888075" cy="878084"/>
          </a:xfrm>
          <a:custGeom>
            <a:avLst/>
            <a:gdLst/>
            <a:ahLst/>
            <a:cxnLst/>
            <a:rect l="l" t="t" r="r" b="b"/>
            <a:pathLst>
              <a:path w="888075" h="878084">
                <a:moveTo>
                  <a:pt x="0" y="0"/>
                </a:moveTo>
                <a:lnTo>
                  <a:pt x="888074" y="0"/>
                </a:lnTo>
                <a:lnTo>
                  <a:pt x="888074" y="878083"/>
                </a:lnTo>
                <a:lnTo>
                  <a:pt x="0" y="8780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2684906" y="1605585"/>
            <a:ext cx="10965796" cy="121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61"/>
              </a:lnSpc>
              <a:spcBef>
                <a:spcPct val="0"/>
              </a:spcBef>
            </a:pPr>
            <a:r>
              <a:rPr lang="en-US" sz="7115" dirty="0" err="1">
                <a:solidFill>
                  <a:srgbClr val="EDECEC"/>
                </a:solidFill>
                <a:latin typeface="Abhaya Libre Bold"/>
              </a:rPr>
              <a:t>investimentos</a:t>
            </a:r>
            <a:r>
              <a:rPr lang="en-US" sz="7115" dirty="0">
                <a:solidFill>
                  <a:srgbClr val="EDECEC"/>
                </a:solidFill>
                <a:latin typeface="Abhaya Libre Bold"/>
              </a:rPr>
              <a:t> a </a:t>
            </a:r>
            <a:r>
              <a:rPr lang="en-US" sz="7115" dirty="0" err="1">
                <a:solidFill>
                  <a:srgbClr val="EDECEC"/>
                </a:solidFill>
                <a:latin typeface="Abhaya Libre Bold"/>
              </a:rPr>
              <a:t>longo</a:t>
            </a:r>
            <a:r>
              <a:rPr lang="en-US" sz="7115" dirty="0">
                <a:solidFill>
                  <a:srgbClr val="EDECEC"/>
                </a:solidFill>
                <a:latin typeface="Abhaya Libre Bold"/>
              </a:rPr>
              <a:t> </a:t>
            </a:r>
            <a:r>
              <a:rPr lang="en-US" sz="7115" dirty="0" err="1">
                <a:solidFill>
                  <a:srgbClr val="EDECEC"/>
                </a:solidFill>
                <a:latin typeface="Abhaya Libre Bold"/>
              </a:rPr>
              <a:t>prazo</a:t>
            </a:r>
            <a:endParaRPr lang="en-US" sz="7115" dirty="0">
              <a:solidFill>
                <a:srgbClr val="EDECEC"/>
              </a:solidFill>
              <a:latin typeface="Abhaya Libre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42923" y="3862656"/>
            <a:ext cx="4869839" cy="590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9"/>
              </a:lnSpc>
              <a:spcBef>
                <a:spcPct val="0"/>
              </a:spcBef>
            </a:pPr>
            <a:r>
              <a:rPr lang="en-US" sz="3006" u="none" strike="noStrike" dirty="0" err="1">
                <a:solidFill>
                  <a:srgbClr val="EDEDED"/>
                </a:solidFill>
                <a:latin typeface="Overpass Ultra-Bold"/>
              </a:rPr>
              <a:t>Visão</a:t>
            </a:r>
            <a:r>
              <a:rPr lang="en-US" sz="3006" u="none" strike="noStrike" dirty="0">
                <a:solidFill>
                  <a:srgbClr val="EDEDED"/>
                </a:solidFill>
                <a:latin typeface="Overpass Ultra-Bold"/>
              </a:rPr>
              <a:t> de Longo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 Ultra-Bold"/>
              </a:rPr>
              <a:t>Prazo</a:t>
            </a:r>
            <a:endParaRPr lang="en-US" sz="3006" u="none" strike="noStrike" dirty="0">
              <a:solidFill>
                <a:srgbClr val="EDEDED"/>
              </a:solidFill>
              <a:latin typeface="Overpass Ultra-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2477" y="4307864"/>
            <a:ext cx="14316823" cy="1106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9"/>
              </a:lnSpc>
              <a:spcBef>
                <a:spcPct val="0"/>
              </a:spcBef>
            </a:pP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O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sucesso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no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investimento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está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na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visão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e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estratégia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de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longo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prazo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,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não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nos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ganhos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imediatos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42923" y="5821297"/>
            <a:ext cx="4869839" cy="590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9"/>
              </a:lnSpc>
              <a:spcBef>
                <a:spcPct val="0"/>
              </a:spcBef>
            </a:pPr>
            <a:r>
              <a:rPr lang="en-US" sz="3006" u="none" strike="noStrike" dirty="0" err="1">
                <a:solidFill>
                  <a:srgbClr val="EDEDED"/>
                </a:solidFill>
                <a:latin typeface="Overpass Ultra-Bold"/>
              </a:rPr>
              <a:t>Reflexão</a:t>
            </a:r>
            <a:endParaRPr lang="en-US" sz="3006" u="none" strike="noStrike" dirty="0">
              <a:solidFill>
                <a:srgbClr val="EDEDED"/>
              </a:solidFill>
              <a:latin typeface="Overpass Ultra-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942477" y="6528826"/>
            <a:ext cx="14316823" cy="581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209"/>
              </a:lnSpc>
              <a:spcBef>
                <a:spcPct val="0"/>
              </a:spcBef>
            </a:pP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Considere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esses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pontos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na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próxima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vez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que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avaliar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suas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opções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 de </a:t>
            </a:r>
            <a:r>
              <a:rPr lang="en-US" sz="3006" u="none" strike="noStrike" dirty="0" err="1">
                <a:solidFill>
                  <a:srgbClr val="EDEDED"/>
                </a:solidFill>
                <a:latin typeface="Overpass"/>
              </a:rPr>
              <a:t>investimento</a:t>
            </a:r>
            <a:r>
              <a:rPr lang="en-US" sz="3006" u="none" strike="noStrike" dirty="0">
                <a:solidFill>
                  <a:srgbClr val="EDEDED"/>
                </a:solidFill>
                <a:latin typeface="Overpass"/>
              </a:rPr>
              <a:t>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1447176" y="885825"/>
            <a:ext cx="4725024" cy="123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61"/>
              </a:lnSpc>
              <a:spcBef>
                <a:spcPct val="0"/>
              </a:spcBef>
            </a:pPr>
            <a:r>
              <a:rPr lang="en-US" sz="7115" dirty="0" err="1">
                <a:solidFill>
                  <a:srgbClr val="720B0B"/>
                </a:solidFill>
                <a:latin typeface="Abhaya Libre Semi-Bold"/>
              </a:rPr>
              <a:t>Lições</a:t>
            </a:r>
            <a:r>
              <a:rPr lang="en-US" sz="7115" dirty="0">
                <a:solidFill>
                  <a:srgbClr val="720B0B"/>
                </a:solidFill>
                <a:latin typeface="Abhaya Libre Semi-Bold"/>
              </a:rPr>
              <a:t> para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947491" y="3849341"/>
            <a:ext cx="4923495" cy="365087"/>
            <a:chOff x="0" y="0"/>
            <a:chExt cx="18778458" cy="13924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778458" cy="1392460"/>
            </a:xfrm>
            <a:custGeom>
              <a:avLst/>
              <a:gdLst/>
              <a:ahLst/>
              <a:cxnLst/>
              <a:rect l="l" t="t" r="r" b="b"/>
              <a:pathLst>
                <a:path w="18778458" h="1392460">
                  <a:moveTo>
                    <a:pt x="18653998" y="1392459"/>
                  </a:moveTo>
                  <a:lnTo>
                    <a:pt x="124460" y="1392459"/>
                  </a:lnTo>
                  <a:cubicBezTo>
                    <a:pt x="55880" y="1392459"/>
                    <a:pt x="0" y="1336579"/>
                    <a:pt x="0" y="12679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653998" y="0"/>
                  </a:lnTo>
                  <a:cubicBezTo>
                    <a:pt x="18722578" y="0"/>
                    <a:pt x="18778458" y="55880"/>
                    <a:pt x="18778458" y="124460"/>
                  </a:cubicBezTo>
                  <a:lnTo>
                    <a:pt x="18778458" y="1268000"/>
                  </a:lnTo>
                  <a:cubicBezTo>
                    <a:pt x="18778458" y="1336579"/>
                    <a:pt x="18722578" y="1392460"/>
                    <a:pt x="18653998" y="1392460"/>
                  </a:cubicBezTo>
                  <a:close/>
                </a:path>
              </a:pathLst>
            </a:custGeom>
            <a:solidFill>
              <a:srgbClr val="82080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44499" y="2805230"/>
            <a:ext cx="5010464" cy="1409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2"/>
              </a:lnSpc>
            </a:pPr>
            <a:r>
              <a:rPr lang="en-US" sz="7144" spc="714" dirty="0" err="1">
                <a:solidFill>
                  <a:srgbClr val="FFFFFF"/>
                </a:solidFill>
                <a:latin typeface="Overpass Light"/>
              </a:rPr>
              <a:t>Conclusão</a:t>
            </a:r>
            <a:endParaRPr lang="en-US" sz="7144" spc="714" dirty="0">
              <a:solidFill>
                <a:srgbClr val="FFFFFF"/>
              </a:solidFill>
              <a:latin typeface="Overpass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54963" y="-5039994"/>
            <a:ext cx="3498194" cy="962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FFFFFF"/>
                </a:solidFill>
                <a:latin typeface="Overpass Light"/>
              </a:rPr>
              <a:t>Operações realizadas no Brasil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877944" y="6422344"/>
            <a:ext cx="5077019" cy="810206"/>
            <a:chOff x="0" y="0"/>
            <a:chExt cx="7377186" cy="11772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377186" cy="1177274"/>
            </a:xfrm>
            <a:custGeom>
              <a:avLst/>
              <a:gdLst/>
              <a:ahLst/>
              <a:cxnLst/>
              <a:rect l="l" t="t" r="r" b="b"/>
              <a:pathLst>
                <a:path w="7377186" h="1177274">
                  <a:moveTo>
                    <a:pt x="7252726" y="1177274"/>
                  </a:moveTo>
                  <a:lnTo>
                    <a:pt x="124460" y="1177274"/>
                  </a:lnTo>
                  <a:cubicBezTo>
                    <a:pt x="55880" y="1177274"/>
                    <a:pt x="0" y="1121394"/>
                    <a:pt x="0" y="10528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52726" y="0"/>
                  </a:lnTo>
                  <a:cubicBezTo>
                    <a:pt x="7321306" y="0"/>
                    <a:pt x="7377186" y="55880"/>
                    <a:pt x="7377186" y="124460"/>
                  </a:cubicBezTo>
                  <a:lnTo>
                    <a:pt x="7377186" y="1052814"/>
                  </a:lnTo>
                  <a:cubicBezTo>
                    <a:pt x="7377186" y="1121394"/>
                    <a:pt x="7321306" y="1177274"/>
                    <a:pt x="7252726" y="1177274"/>
                  </a:cubicBezTo>
                  <a:close/>
                </a:path>
              </a:pathLst>
            </a:custGeom>
            <a:solidFill>
              <a:srgbClr val="820808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004722" y="5739073"/>
            <a:ext cx="5405333" cy="810206"/>
            <a:chOff x="0" y="0"/>
            <a:chExt cx="7854245" cy="11772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854245" cy="1177274"/>
            </a:xfrm>
            <a:custGeom>
              <a:avLst/>
              <a:gdLst/>
              <a:ahLst/>
              <a:cxnLst/>
              <a:rect l="l" t="t" r="r" b="b"/>
              <a:pathLst>
                <a:path w="7854245" h="1177274">
                  <a:moveTo>
                    <a:pt x="7729785" y="1177274"/>
                  </a:moveTo>
                  <a:lnTo>
                    <a:pt x="124460" y="1177274"/>
                  </a:lnTo>
                  <a:cubicBezTo>
                    <a:pt x="55880" y="1177274"/>
                    <a:pt x="0" y="1121394"/>
                    <a:pt x="0" y="10528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729785" y="0"/>
                  </a:lnTo>
                  <a:cubicBezTo>
                    <a:pt x="7798365" y="0"/>
                    <a:pt x="7854245" y="55880"/>
                    <a:pt x="7854245" y="124460"/>
                  </a:cubicBezTo>
                  <a:lnTo>
                    <a:pt x="7854245" y="1052814"/>
                  </a:lnTo>
                  <a:cubicBezTo>
                    <a:pt x="7854245" y="1121394"/>
                    <a:pt x="7798365" y="1177274"/>
                    <a:pt x="7729785" y="1177274"/>
                  </a:cubicBezTo>
                  <a:close/>
                </a:path>
              </a:pathLst>
            </a:custGeom>
            <a:solidFill>
              <a:srgbClr val="82080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77944" y="4293427"/>
            <a:ext cx="14489799" cy="288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08"/>
              </a:lnSpc>
            </a:pP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Os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 mercados </a:t>
            </a: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podem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permanecer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irracionais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por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mais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 tempo do que </a:t>
            </a: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os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investidores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podem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suportar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financeiramente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, </a:t>
            </a: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destacando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 a </a:t>
            </a: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incerteza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inerente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aos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4006" spc="400" dirty="0" err="1">
                <a:solidFill>
                  <a:srgbClr val="FFFFFF"/>
                </a:solidFill>
                <a:latin typeface="Overpass Light"/>
              </a:rPr>
              <a:t>investimentos</a:t>
            </a:r>
            <a:r>
              <a:rPr lang="en-US" sz="4006" spc="400" dirty="0">
                <a:solidFill>
                  <a:srgbClr val="FFFFFF"/>
                </a:solidFill>
                <a:latin typeface="Overpass Ligh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999" b="-13000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-1704846" y="-1645594"/>
            <a:ext cx="21803141" cy="14026342"/>
            <a:chOff x="0" y="0"/>
            <a:chExt cx="5742391" cy="36941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742391" cy="3694181"/>
            </a:xfrm>
            <a:custGeom>
              <a:avLst/>
              <a:gdLst/>
              <a:ahLst/>
              <a:cxnLst/>
              <a:rect l="l" t="t" r="r" b="b"/>
              <a:pathLst>
                <a:path w="5742391" h="3694181">
                  <a:moveTo>
                    <a:pt x="0" y="0"/>
                  </a:moveTo>
                  <a:lnTo>
                    <a:pt x="5742391" y="0"/>
                  </a:lnTo>
                  <a:lnTo>
                    <a:pt x="5742391" y="3694181"/>
                  </a:lnTo>
                  <a:lnTo>
                    <a:pt x="0" y="3694181"/>
                  </a:lnTo>
                  <a:close/>
                </a:path>
              </a:pathLst>
            </a:custGeom>
            <a:solidFill>
              <a:srgbClr val="181A1C">
                <a:alpha val="68627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14300"/>
              <a:ext cx="5742391" cy="38084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679846" y="7514389"/>
            <a:ext cx="4355636" cy="371752"/>
            <a:chOff x="0" y="0"/>
            <a:chExt cx="7737576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737576" cy="660400"/>
            </a:xfrm>
            <a:custGeom>
              <a:avLst/>
              <a:gdLst/>
              <a:ahLst/>
              <a:cxnLst/>
              <a:rect l="l" t="t" r="r" b="b"/>
              <a:pathLst>
                <a:path w="7737576" h="660400">
                  <a:moveTo>
                    <a:pt x="761311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613116" y="0"/>
                  </a:lnTo>
                  <a:cubicBezTo>
                    <a:pt x="7681695" y="0"/>
                    <a:pt x="7737576" y="55880"/>
                    <a:pt x="7737576" y="124460"/>
                  </a:cubicBezTo>
                  <a:lnTo>
                    <a:pt x="7737576" y="535940"/>
                  </a:lnTo>
                  <a:cubicBezTo>
                    <a:pt x="7737576" y="604520"/>
                    <a:pt x="7681695" y="660400"/>
                    <a:pt x="7613116" y="660400"/>
                  </a:cubicBezTo>
                  <a:close/>
                </a:path>
              </a:pathLst>
            </a:custGeom>
            <a:solidFill>
              <a:srgbClr val="B60000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47690" y="2525163"/>
            <a:ext cx="14592619" cy="5360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95"/>
              </a:lnSpc>
            </a:pPr>
            <a:r>
              <a:rPr lang="en-US" sz="7425" spc="742" dirty="0">
                <a:solidFill>
                  <a:srgbClr val="FFFFFF"/>
                </a:solidFill>
                <a:latin typeface="Overpass Light Bold"/>
              </a:rPr>
              <a:t>“</a:t>
            </a:r>
            <a:r>
              <a:rPr lang="en-US" sz="7425" spc="742" dirty="0" err="1">
                <a:solidFill>
                  <a:srgbClr val="FFFFFF"/>
                </a:solidFill>
                <a:latin typeface="Overpass Light Bold"/>
              </a:rPr>
              <a:t>Invista</a:t>
            </a:r>
            <a:r>
              <a:rPr lang="en-US" sz="7425" spc="742" dirty="0">
                <a:solidFill>
                  <a:srgbClr val="FFFFFF"/>
                </a:solidFill>
                <a:latin typeface="Overpass Light Bold"/>
              </a:rPr>
              <a:t> </a:t>
            </a:r>
            <a:r>
              <a:rPr lang="en-US" sz="7425" spc="742" dirty="0" err="1">
                <a:solidFill>
                  <a:srgbClr val="FFFFFF"/>
                </a:solidFill>
                <a:latin typeface="Overpass Light Bold"/>
              </a:rPr>
              <a:t>pensando</a:t>
            </a:r>
            <a:r>
              <a:rPr lang="en-US" sz="7425" spc="742" dirty="0">
                <a:solidFill>
                  <a:srgbClr val="FFFFFF"/>
                </a:solidFill>
                <a:latin typeface="Overpass Light Bold"/>
              </a:rPr>
              <a:t> no </a:t>
            </a:r>
            <a:r>
              <a:rPr lang="en-US" sz="7425" spc="742" dirty="0" err="1">
                <a:solidFill>
                  <a:srgbClr val="FFFFFF"/>
                </a:solidFill>
                <a:latin typeface="Overpass Light Bold"/>
              </a:rPr>
              <a:t>longo</a:t>
            </a:r>
            <a:r>
              <a:rPr lang="en-US" sz="7425" spc="742" dirty="0">
                <a:solidFill>
                  <a:srgbClr val="FFFFFF"/>
                </a:solidFill>
                <a:latin typeface="Overpass Light Bold"/>
              </a:rPr>
              <a:t> </a:t>
            </a:r>
            <a:r>
              <a:rPr lang="en-US" sz="7425" spc="742" dirty="0" err="1">
                <a:solidFill>
                  <a:srgbClr val="FFFFFF"/>
                </a:solidFill>
                <a:latin typeface="Overpass Light Bold"/>
              </a:rPr>
              <a:t>prazo</a:t>
            </a:r>
            <a:r>
              <a:rPr lang="en-US" sz="7425" spc="742" dirty="0">
                <a:solidFill>
                  <a:srgbClr val="FFFFFF"/>
                </a:solidFill>
                <a:latin typeface="Overpass Light Bold"/>
              </a:rPr>
              <a:t>, </a:t>
            </a:r>
            <a:r>
              <a:rPr lang="en-US" sz="7425" spc="742" dirty="0" err="1">
                <a:solidFill>
                  <a:srgbClr val="FFFFFF"/>
                </a:solidFill>
                <a:latin typeface="Overpass Light Bold"/>
              </a:rPr>
              <a:t>não</a:t>
            </a:r>
            <a:r>
              <a:rPr lang="en-US" sz="7425" spc="742" dirty="0">
                <a:solidFill>
                  <a:srgbClr val="FFFFFF"/>
                </a:solidFill>
                <a:latin typeface="Overpass Light Bold"/>
              </a:rPr>
              <a:t> </a:t>
            </a:r>
            <a:r>
              <a:rPr lang="en-US" sz="7425" spc="742" dirty="0" err="1">
                <a:solidFill>
                  <a:srgbClr val="FFFFFF"/>
                </a:solidFill>
                <a:latin typeface="Overpass Light Bold"/>
              </a:rPr>
              <a:t>especule</a:t>
            </a:r>
            <a:r>
              <a:rPr lang="en-US" sz="7425" spc="742" dirty="0">
                <a:solidFill>
                  <a:srgbClr val="FFFFFF"/>
                </a:solidFill>
                <a:latin typeface="Overpass Light Bold"/>
              </a:rPr>
              <a:t>, mas </a:t>
            </a:r>
            <a:r>
              <a:rPr lang="en-US" sz="7425" spc="742" dirty="0" err="1">
                <a:solidFill>
                  <a:srgbClr val="FFFFFF"/>
                </a:solidFill>
                <a:latin typeface="Overpass Light Bold"/>
              </a:rPr>
              <a:t>não</a:t>
            </a:r>
            <a:r>
              <a:rPr lang="en-US" sz="7425" spc="742" dirty="0">
                <a:solidFill>
                  <a:srgbClr val="FFFFFF"/>
                </a:solidFill>
                <a:latin typeface="Overpass Light Bold"/>
              </a:rPr>
              <a:t> ignore as </a:t>
            </a:r>
            <a:r>
              <a:rPr lang="en-US" sz="7425" spc="742" dirty="0" err="1">
                <a:solidFill>
                  <a:srgbClr val="FFFFFF"/>
                </a:solidFill>
                <a:latin typeface="Overpass Light Bold"/>
              </a:rPr>
              <a:t>flutuações</a:t>
            </a:r>
            <a:r>
              <a:rPr lang="en-US" sz="7425" spc="742" dirty="0">
                <a:solidFill>
                  <a:srgbClr val="FFFFFF"/>
                </a:solidFill>
                <a:latin typeface="Overpass Light Bold"/>
              </a:rPr>
              <a:t> do mercado”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05324" y="8458584"/>
            <a:ext cx="8077352" cy="79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4"/>
              </a:lnSpc>
            </a:pPr>
            <a:r>
              <a:rPr lang="en-US" sz="4110" spc="411" dirty="0">
                <a:solidFill>
                  <a:srgbClr val="FFFFFF"/>
                </a:solidFill>
                <a:latin typeface="Overpass Light Bold"/>
              </a:rPr>
              <a:t>Michael Kitces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20006" y="2476500"/>
            <a:ext cx="7034689" cy="1245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01"/>
              </a:lnSpc>
              <a:spcBef>
                <a:spcPct val="0"/>
              </a:spcBef>
            </a:pPr>
            <a:r>
              <a:rPr lang="en-US" sz="7215" dirty="0" err="1">
                <a:solidFill>
                  <a:srgbClr val="FFFFFF"/>
                </a:solidFill>
                <a:latin typeface="Abhaya Libre Bold"/>
              </a:rPr>
              <a:t>Atenciosamente</a:t>
            </a:r>
            <a:r>
              <a:rPr lang="en-US" sz="7215" dirty="0">
                <a:solidFill>
                  <a:srgbClr val="FFFFFF"/>
                </a:solidFill>
                <a:latin typeface="Abhaya Libre Bold"/>
              </a:rPr>
              <a:t>,</a:t>
            </a:r>
          </a:p>
        </p:txBody>
      </p:sp>
      <p:sp>
        <p:nvSpPr>
          <p:cNvPr id="3" name="Freeform 3"/>
          <p:cNvSpPr/>
          <p:nvPr/>
        </p:nvSpPr>
        <p:spPr>
          <a:xfrm>
            <a:off x="5629105" y="2979671"/>
            <a:ext cx="6310275" cy="3549530"/>
          </a:xfrm>
          <a:custGeom>
            <a:avLst/>
            <a:gdLst/>
            <a:ahLst/>
            <a:cxnLst/>
            <a:rect l="l" t="t" r="r" b="b"/>
            <a:pathLst>
              <a:path w="6310275" h="3549530">
                <a:moveTo>
                  <a:pt x="0" y="0"/>
                </a:moveTo>
                <a:lnTo>
                  <a:pt x="6310276" y="0"/>
                </a:lnTo>
                <a:lnTo>
                  <a:pt x="6310276" y="3549530"/>
                </a:lnTo>
                <a:lnTo>
                  <a:pt x="0" y="35495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767190" y="2247900"/>
            <a:ext cx="13844410" cy="7073349"/>
          </a:xfrm>
          <a:custGeom>
            <a:avLst/>
            <a:gdLst/>
            <a:ahLst/>
            <a:cxnLst/>
            <a:rect l="l" t="t" r="r" b="b"/>
            <a:pathLst>
              <a:path w="12753618" h="5872789">
                <a:moveTo>
                  <a:pt x="0" y="0"/>
                </a:moveTo>
                <a:lnTo>
                  <a:pt x="12753618" y="0"/>
                </a:lnTo>
                <a:lnTo>
                  <a:pt x="12753618" y="5872788"/>
                </a:lnTo>
                <a:lnTo>
                  <a:pt x="0" y="58727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0" t="-839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2767191" y="1617463"/>
            <a:ext cx="7194823" cy="373736"/>
            <a:chOff x="0" y="0"/>
            <a:chExt cx="14209169" cy="7380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209170" cy="738098"/>
            </a:xfrm>
            <a:custGeom>
              <a:avLst/>
              <a:gdLst/>
              <a:ahLst/>
              <a:cxnLst/>
              <a:rect l="l" t="t" r="r" b="b"/>
              <a:pathLst>
                <a:path w="14209170" h="738098">
                  <a:moveTo>
                    <a:pt x="14084709" y="738098"/>
                  </a:moveTo>
                  <a:lnTo>
                    <a:pt x="124460" y="738098"/>
                  </a:lnTo>
                  <a:cubicBezTo>
                    <a:pt x="55880" y="738098"/>
                    <a:pt x="0" y="682218"/>
                    <a:pt x="0" y="6136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084709" y="0"/>
                  </a:lnTo>
                  <a:cubicBezTo>
                    <a:pt x="14153290" y="0"/>
                    <a:pt x="14209170" y="55880"/>
                    <a:pt x="14209170" y="124460"/>
                  </a:cubicBezTo>
                  <a:lnTo>
                    <a:pt x="14209170" y="613638"/>
                  </a:lnTo>
                  <a:cubicBezTo>
                    <a:pt x="14209170" y="682218"/>
                    <a:pt x="14153290" y="738098"/>
                    <a:pt x="14084709" y="738098"/>
                  </a:cubicBezTo>
                  <a:close/>
                </a:path>
              </a:pathLst>
            </a:custGeom>
            <a:solidFill>
              <a:srgbClr val="82080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767190" y="874934"/>
            <a:ext cx="12753617" cy="95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051"/>
              </a:lnSpc>
            </a:pPr>
            <a:r>
              <a:rPr lang="en-US" sz="5750" spc="575" dirty="0" err="1">
                <a:solidFill>
                  <a:srgbClr val="FFFFFF"/>
                </a:solidFill>
                <a:latin typeface="Overpass Light"/>
              </a:rPr>
              <a:t>Contexto</a:t>
            </a:r>
            <a:r>
              <a:rPr lang="en-US" sz="5750" spc="575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5750" spc="575" dirty="0" err="1">
                <a:solidFill>
                  <a:srgbClr val="FFFFFF"/>
                </a:solidFill>
                <a:latin typeface="Overpass Light"/>
              </a:rPr>
              <a:t>histórico</a:t>
            </a:r>
            <a:r>
              <a:rPr lang="en-US" sz="5750" spc="575" dirty="0">
                <a:solidFill>
                  <a:srgbClr val="FFFFFF"/>
                </a:solidFill>
                <a:latin typeface="Overpass Light"/>
              </a:rPr>
              <a:t>(</a:t>
            </a:r>
            <a:r>
              <a:rPr lang="en-US" sz="5400" spc="575" dirty="0">
                <a:solidFill>
                  <a:srgbClr val="FFFFFF"/>
                </a:solidFill>
                <a:latin typeface="Overpass Light"/>
              </a:rPr>
              <a:t>1928 a 2022</a:t>
            </a:r>
            <a:r>
              <a:rPr lang="en-US" sz="5750" spc="575" dirty="0">
                <a:solidFill>
                  <a:srgbClr val="FFFFFF"/>
                </a:solidFill>
                <a:latin typeface="Overpass Light"/>
              </a:rPr>
              <a:t>)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2767191" y="1617463"/>
            <a:ext cx="7194823" cy="373736"/>
            <a:chOff x="0" y="0"/>
            <a:chExt cx="14209169" cy="7380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209170" cy="738098"/>
            </a:xfrm>
            <a:custGeom>
              <a:avLst/>
              <a:gdLst/>
              <a:ahLst/>
              <a:cxnLst/>
              <a:rect l="l" t="t" r="r" b="b"/>
              <a:pathLst>
                <a:path w="14209170" h="738098">
                  <a:moveTo>
                    <a:pt x="14084709" y="738098"/>
                  </a:moveTo>
                  <a:lnTo>
                    <a:pt x="124460" y="738098"/>
                  </a:lnTo>
                  <a:cubicBezTo>
                    <a:pt x="55880" y="738098"/>
                    <a:pt x="0" y="682218"/>
                    <a:pt x="0" y="61363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084709" y="0"/>
                  </a:lnTo>
                  <a:cubicBezTo>
                    <a:pt x="14153290" y="0"/>
                    <a:pt x="14209170" y="55880"/>
                    <a:pt x="14209170" y="124460"/>
                  </a:cubicBezTo>
                  <a:lnTo>
                    <a:pt x="14209170" y="613638"/>
                  </a:lnTo>
                  <a:cubicBezTo>
                    <a:pt x="14209170" y="682218"/>
                    <a:pt x="14153290" y="738098"/>
                    <a:pt x="14084709" y="738098"/>
                  </a:cubicBezTo>
                  <a:close/>
                </a:path>
              </a:pathLst>
            </a:custGeom>
            <a:solidFill>
              <a:srgbClr val="82080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67190" y="874934"/>
            <a:ext cx="12549009" cy="95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051"/>
              </a:lnSpc>
            </a:pPr>
            <a:r>
              <a:rPr lang="en-US" sz="5750" spc="575" dirty="0" err="1">
                <a:solidFill>
                  <a:srgbClr val="FFFFFF"/>
                </a:solidFill>
                <a:latin typeface="Overpass Light"/>
              </a:rPr>
              <a:t>Contexto</a:t>
            </a:r>
            <a:r>
              <a:rPr lang="en-US" sz="5750" spc="575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5750" spc="575" dirty="0" err="1">
                <a:solidFill>
                  <a:srgbClr val="FFFFFF"/>
                </a:solidFill>
                <a:latin typeface="Overpass Light"/>
              </a:rPr>
              <a:t>histórico</a:t>
            </a:r>
            <a:r>
              <a:rPr lang="en-US" sz="5750" spc="575" dirty="0">
                <a:solidFill>
                  <a:srgbClr val="FFFFFF"/>
                </a:solidFill>
                <a:latin typeface="Overpass Light"/>
              </a:rPr>
              <a:t> (</a:t>
            </a:r>
            <a:r>
              <a:rPr lang="en-US" sz="5400" spc="575" dirty="0" err="1">
                <a:solidFill>
                  <a:srgbClr val="FFFFFF"/>
                </a:solidFill>
                <a:latin typeface="Overpass Light"/>
              </a:rPr>
              <a:t>desde</a:t>
            </a:r>
            <a:r>
              <a:rPr lang="en-US" sz="5750" spc="575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5400" spc="575" dirty="0">
                <a:solidFill>
                  <a:srgbClr val="FFFFFF"/>
                </a:solidFill>
                <a:latin typeface="Overpass Light"/>
              </a:rPr>
              <a:t>1928)</a:t>
            </a:r>
          </a:p>
        </p:txBody>
      </p:sp>
      <p:sp>
        <p:nvSpPr>
          <p:cNvPr id="6" name="Freeform 6"/>
          <p:cNvSpPr/>
          <p:nvPr/>
        </p:nvSpPr>
        <p:spPr>
          <a:xfrm>
            <a:off x="2716917" y="2246161"/>
            <a:ext cx="12854165" cy="7361689"/>
          </a:xfrm>
          <a:custGeom>
            <a:avLst/>
            <a:gdLst/>
            <a:ahLst/>
            <a:cxnLst/>
            <a:rect l="l" t="t" r="r" b="b"/>
            <a:pathLst>
              <a:path w="12854165" h="7361689">
                <a:moveTo>
                  <a:pt x="0" y="0"/>
                </a:moveTo>
                <a:lnTo>
                  <a:pt x="12854166" y="0"/>
                </a:lnTo>
                <a:lnTo>
                  <a:pt x="12854166" y="7361689"/>
                </a:lnTo>
                <a:lnTo>
                  <a:pt x="0" y="73616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65513" y="1395682"/>
            <a:ext cx="14156974" cy="302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08"/>
              </a:lnSpc>
            </a:pP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Observamos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que o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índice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da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bolsa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americana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ao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longo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do tempo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apresentou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uma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boa performance.</a:t>
            </a:r>
          </a:p>
        </p:txBody>
      </p:sp>
      <p:sp>
        <p:nvSpPr>
          <p:cNvPr id="3" name="Freeform 3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1865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65513" y="1395682"/>
            <a:ext cx="14156974" cy="302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08"/>
              </a:lnSpc>
            </a:pP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Observamos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que o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índice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da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bolsa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americana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ao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longo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do tempo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apresentou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uma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boa performance.</a:t>
            </a:r>
          </a:p>
        </p:txBody>
      </p:sp>
      <p:sp>
        <p:nvSpPr>
          <p:cNvPr id="3" name="Freeform 3"/>
          <p:cNvSpPr/>
          <p:nvPr/>
        </p:nvSpPr>
        <p:spPr>
          <a:xfrm>
            <a:off x="16886223" y="8567603"/>
            <a:ext cx="1136647" cy="1507293"/>
          </a:xfrm>
          <a:custGeom>
            <a:avLst/>
            <a:gdLst/>
            <a:ahLst/>
            <a:cxnLst/>
            <a:rect l="l" t="t" r="r" b="b"/>
            <a:pathLst>
              <a:path w="1136647" h="1507293">
                <a:moveTo>
                  <a:pt x="0" y="0"/>
                </a:moveTo>
                <a:lnTo>
                  <a:pt x="1136647" y="0"/>
                </a:lnTo>
                <a:lnTo>
                  <a:pt x="1136647" y="1507293"/>
                </a:lnTo>
                <a:lnTo>
                  <a:pt x="0" y="15072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956" t="-33458" r="-279320" b="-33786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2112487" y="4664351"/>
            <a:ext cx="2524580" cy="958298"/>
            <a:chOff x="0" y="0"/>
            <a:chExt cx="3668352" cy="13924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68352" cy="1392460"/>
            </a:xfrm>
            <a:custGeom>
              <a:avLst/>
              <a:gdLst/>
              <a:ahLst/>
              <a:cxnLst/>
              <a:rect l="l" t="t" r="r" b="b"/>
              <a:pathLst>
                <a:path w="3668352" h="1392460">
                  <a:moveTo>
                    <a:pt x="3543892" y="1392459"/>
                  </a:moveTo>
                  <a:lnTo>
                    <a:pt x="124460" y="1392459"/>
                  </a:lnTo>
                  <a:cubicBezTo>
                    <a:pt x="55880" y="1392459"/>
                    <a:pt x="0" y="1336579"/>
                    <a:pt x="0" y="12679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43892" y="0"/>
                  </a:lnTo>
                  <a:cubicBezTo>
                    <a:pt x="3612472" y="0"/>
                    <a:pt x="3668352" y="55880"/>
                    <a:pt x="3668352" y="124460"/>
                  </a:cubicBezTo>
                  <a:lnTo>
                    <a:pt x="3668352" y="1268000"/>
                  </a:lnTo>
                  <a:cubicBezTo>
                    <a:pt x="3668352" y="1336579"/>
                    <a:pt x="3612472" y="1392460"/>
                    <a:pt x="3543892" y="1392460"/>
                  </a:cubicBezTo>
                  <a:close/>
                </a:path>
              </a:pathLst>
            </a:custGeom>
            <a:solidFill>
              <a:srgbClr val="820808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65513" y="7609305"/>
            <a:ext cx="3005146" cy="958298"/>
            <a:chOff x="0" y="0"/>
            <a:chExt cx="4366641" cy="139245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66641" cy="1392460"/>
            </a:xfrm>
            <a:custGeom>
              <a:avLst/>
              <a:gdLst/>
              <a:ahLst/>
              <a:cxnLst/>
              <a:rect l="l" t="t" r="r" b="b"/>
              <a:pathLst>
                <a:path w="4366641" h="1392460">
                  <a:moveTo>
                    <a:pt x="4242181" y="1392459"/>
                  </a:moveTo>
                  <a:lnTo>
                    <a:pt x="124460" y="1392459"/>
                  </a:lnTo>
                  <a:cubicBezTo>
                    <a:pt x="55880" y="1392459"/>
                    <a:pt x="0" y="1336579"/>
                    <a:pt x="0" y="12679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42181" y="0"/>
                  </a:lnTo>
                  <a:cubicBezTo>
                    <a:pt x="4310761" y="0"/>
                    <a:pt x="4366641" y="55880"/>
                    <a:pt x="4366641" y="124460"/>
                  </a:cubicBezTo>
                  <a:lnTo>
                    <a:pt x="4366641" y="1268000"/>
                  </a:lnTo>
                  <a:cubicBezTo>
                    <a:pt x="4366641" y="1336579"/>
                    <a:pt x="4310761" y="1392460"/>
                    <a:pt x="4242181" y="1392460"/>
                  </a:cubicBezTo>
                  <a:close/>
                </a:path>
              </a:pathLst>
            </a:custGeom>
            <a:solidFill>
              <a:srgbClr val="820808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065513" y="4573612"/>
            <a:ext cx="14156974" cy="3993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08"/>
              </a:lnSpc>
            </a:pP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Então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vamos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procurar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um GÊNIO dos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investimentos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, um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vidente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, para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entregar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resultado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</a:t>
            </a:r>
            <a:r>
              <a:rPr lang="en-US" sz="5506" spc="550" dirty="0" err="1">
                <a:solidFill>
                  <a:srgbClr val="FFFFFF"/>
                </a:solidFill>
                <a:latin typeface="Overpass Light"/>
              </a:rPr>
              <a:t>melhor</a:t>
            </a:r>
            <a:r>
              <a:rPr lang="en-US" sz="5506" spc="550" dirty="0">
                <a:solidFill>
                  <a:srgbClr val="FFFFFF"/>
                </a:solidFill>
                <a:latin typeface="Overpass Light"/>
              </a:rPr>
              <a:t> que o SP&amp;500!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147412" y="-16555208"/>
            <a:ext cx="1831683" cy="38472516"/>
            <a:chOff x="0" y="0"/>
            <a:chExt cx="2354580" cy="494553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49455391"/>
            </a:xfrm>
            <a:custGeom>
              <a:avLst/>
              <a:gdLst/>
              <a:ahLst/>
              <a:cxnLst/>
              <a:rect l="l" t="t" r="r" b="b"/>
              <a:pathLst>
                <a:path w="2353310" h="49455391">
                  <a:moveTo>
                    <a:pt x="784860" y="49388080"/>
                  </a:moveTo>
                  <a:cubicBezTo>
                    <a:pt x="905510" y="49428722"/>
                    <a:pt x="1042670" y="49455391"/>
                    <a:pt x="1177290" y="49455391"/>
                  </a:cubicBezTo>
                  <a:cubicBezTo>
                    <a:pt x="1311910" y="49455391"/>
                    <a:pt x="1441450" y="49432530"/>
                    <a:pt x="1560830" y="49391891"/>
                  </a:cubicBezTo>
                  <a:cubicBezTo>
                    <a:pt x="1563370" y="49390622"/>
                    <a:pt x="1565910" y="49390622"/>
                    <a:pt x="1568450" y="49389351"/>
                  </a:cubicBezTo>
                  <a:cubicBezTo>
                    <a:pt x="2016760" y="49226791"/>
                    <a:pt x="2346960" y="48797530"/>
                    <a:pt x="2353310" y="4815254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8115432"/>
                  </a:lnTo>
                  <a:cubicBezTo>
                    <a:pt x="6350" y="48800072"/>
                    <a:pt x="331470" y="49229330"/>
                    <a:pt x="784860" y="49388080"/>
                  </a:cubicBezTo>
                  <a:close/>
                </a:path>
              </a:pathLst>
            </a:custGeom>
            <a:solidFill>
              <a:srgbClr val="D31216">
                <a:alpha val="3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09907" y="1976204"/>
            <a:ext cx="14428934" cy="1323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86"/>
              </a:lnSpc>
              <a:spcBef>
                <a:spcPct val="0"/>
              </a:spcBef>
            </a:pP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Prever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 o </a:t>
            </a: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futuro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 seria </a:t>
            </a: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suficiente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 para </a:t>
            </a: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obter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 o </a:t>
            </a: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sucesso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na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gestão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 de </a:t>
            </a: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fundos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?</a:t>
            </a:r>
          </a:p>
        </p:txBody>
      </p:sp>
      <p:sp>
        <p:nvSpPr>
          <p:cNvPr id="5" name="Freeform 5"/>
          <p:cNvSpPr/>
          <p:nvPr/>
        </p:nvSpPr>
        <p:spPr>
          <a:xfrm>
            <a:off x="17259300" y="8841331"/>
            <a:ext cx="896978" cy="1273252"/>
          </a:xfrm>
          <a:custGeom>
            <a:avLst/>
            <a:gdLst/>
            <a:ahLst/>
            <a:cxnLst/>
            <a:rect l="l" t="t" r="r" b="b"/>
            <a:pathLst>
              <a:path w="896978" h="1273252">
                <a:moveTo>
                  <a:pt x="0" y="0"/>
                </a:moveTo>
                <a:lnTo>
                  <a:pt x="896978" y="0"/>
                </a:lnTo>
                <a:lnTo>
                  <a:pt x="896978" y="1273252"/>
                </a:lnTo>
                <a:lnTo>
                  <a:pt x="0" y="1273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147412" y="-16555208"/>
            <a:ext cx="1831683" cy="38472516"/>
            <a:chOff x="0" y="0"/>
            <a:chExt cx="2354580" cy="494553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53310" cy="49455391"/>
            </a:xfrm>
            <a:custGeom>
              <a:avLst/>
              <a:gdLst/>
              <a:ahLst/>
              <a:cxnLst/>
              <a:rect l="l" t="t" r="r" b="b"/>
              <a:pathLst>
                <a:path w="2353310" h="49455391">
                  <a:moveTo>
                    <a:pt x="784860" y="49388080"/>
                  </a:moveTo>
                  <a:cubicBezTo>
                    <a:pt x="905510" y="49428722"/>
                    <a:pt x="1042670" y="49455391"/>
                    <a:pt x="1177290" y="49455391"/>
                  </a:cubicBezTo>
                  <a:cubicBezTo>
                    <a:pt x="1311910" y="49455391"/>
                    <a:pt x="1441450" y="49432530"/>
                    <a:pt x="1560830" y="49391891"/>
                  </a:cubicBezTo>
                  <a:cubicBezTo>
                    <a:pt x="1563370" y="49390622"/>
                    <a:pt x="1565910" y="49390622"/>
                    <a:pt x="1568450" y="49389351"/>
                  </a:cubicBezTo>
                  <a:cubicBezTo>
                    <a:pt x="2016760" y="49226791"/>
                    <a:pt x="2346960" y="48797530"/>
                    <a:pt x="2353310" y="4815254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48115432"/>
                  </a:lnTo>
                  <a:cubicBezTo>
                    <a:pt x="6350" y="48800072"/>
                    <a:pt x="331470" y="49229330"/>
                    <a:pt x="784860" y="49388080"/>
                  </a:cubicBezTo>
                  <a:close/>
                </a:path>
              </a:pathLst>
            </a:custGeom>
            <a:solidFill>
              <a:srgbClr val="D31216">
                <a:alpha val="3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09907" y="1976204"/>
            <a:ext cx="14428934" cy="1323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86"/>
              </a:lnSpc>
              <a:spcBef>
                <a:spcPct val="0"/>
              </a:spcBef>
            </a:pP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Prever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 o </a:t>
            </a: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futuro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 seria </a:t>
            </a: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suficiente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 para </a:t>
            </a: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obter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 o </a:t>
            </a: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sucesso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na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gestão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 de </a:t>
            </a:r>
            <a:r>
              <a:rPr lang="en-US" sz="3776" spc="1038" dirty="0" err="1">
                <a:solidFill>
                  <a:srgbClr val="720B0B"/>
                </a:solidFill>
                <a:latin typeface="Overpass Light Bold" panose="020B0604020202020204" charset="0"/>
              </a:rPr>
              <a:t>fundos</a:t>
            </a:r>
            <a:r>
              <a:rPr lang="en-US" sz="3776" spc="1038" dirty="0">
                <a:solidFill>
                  <a:srgbClr val="720B0B"/>
                </a:solidFill>
                <a:latin typeface="Overpass Light Bold" panose="020B0604020202020204" charset="0"/>
              </a:rPr>
              <a:t>?</a:t>
            </a:r>
          </a:p>
        </p:txBody>
      </p:sp>
      <p:grpSp>
        <p:nvGrpSpPr>
          <p:cNvPr id="5" name="Group 5"/>
          <p:cNvGrpSpPr/>
          <p:nvPr/>
        </p:nvGrpSpPr>
        <p:grpSpPr>
          <a:xfrm rot="-5400000">
            <a:off x="-3081548" y="-14659960"/>
            <a:ext cx="1752321" cy="39319868"/>
            <a:chOff x="0" y="0"/>
            <a:chExt cx="2354580" cy="52833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310" cy="52833805"/>
            </a:xfrm>
            <a:custGeom>
              <a:avLst/>
              <a:gdLst/>
              <a:ahLst/>
              <a:cxnLst/>
              <a:rect l="l" t="t" r="r" b="b"/>
              <a:pathLst>
                <a:path w="2353310" h="52833805">
                  <a:moveTo>
                    <a:pt x="784860" y="52766491"/>
                  </a:moveTo>
                  <a:cubicBezTo>
                    <a:pt x="905510" y="52807133"/>
                    <a:pt x="1042670" y="52833805"/>
                    <a:pt x="1177290" y="52833805"/>
                  </a:cubicBezTo>
                  <a:cubicBezTo>
                    <a:pt x="1311910" y="52833805"/>
                    <a:pt x="1441450" y="52810941"/>
                    <a:pt x="1560830" y="52770305"/>
                  </a:cubicBezTo>
                  <a:cubicBezTo>
                    <a:pt x="1563370" y="52769033"/>
                    <a:pt x="1565910" y="52769033"/>
                    <a:pt x="1568450" y="52767762"/>
                  </a:cubicBezTo>
                  <a:cubicBezTo>
                    <a:pt x="2016760" y="52605205"/>
                    <a:pt x="2346960" y="52175941"/>
                    <a:pt x="2353310" y="5152055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51480848"/>
                  </a:lnTo>
                  <a:cubicBezTo>
                    <a:pt x="6350" y="52178483"/>
                    <a:pt x="331470" y="52607741"/>
                    <a:pt x="784860" y="52766491"/>
                  </a:cubicBezTo>
                  <a:close/>
                </a:path>
              </a:pathLst>
            </a:custGeom>
            <a:solidFill>
              <a:srgbClr val="D31216">
                <a:alpha val="32941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09907" y="4366907"/>
            <a:ext cx="15936227" cy="1189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77"/>
              </a:lnSpc>
              <a:spcBef>
                <a:spcPct val="0"/>
              </a:spcBef>
            </a:pPr>
            <a:r>
              <a:rPr lang="en-US" sz="3412" spc="938" dirty="0">
                <a:solidFill>
                  <a:srgbClr val="720B0B"/>
                </a:solidFill>
                <a:latin typeface="Overpass Light Bold" panose="020B0604020202020204" charset="0"/>
              </a:rPr>
              <a:t>E se </a:t>
            </a:r>
            <a:r>
              <a:rPr lang="en-US" sz="3412" spc="938" dirty="0" err="1">
                <a:solidFill>
                  <a:srgbClr val="720B0B"/>
                </a:solidFill>
                <a:latin typeface="Overpass Light Bold" panose="020B0604020202020204" charset="0"/>
              </a:rPr>
              <a:t>alguém</a:t>
            </a:r>
            <a:r>
              <a:rPr lang="en-US" sz="3412" spc="938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3412" spc="938" dirty="0" err="1">
                <a:solidFill>
                  <a:srgbClr val="720B0B"/>
                </a:solidFill>
                <a:latin typeface="Overpass Light Bold" panose="020B0604020202020204" charset="0"/>
              </a:rPr>
              <a:t>pudesse</a:t>
            </a:r>
            <a:r>
              <a:rPr lang="en-US" sz="3412" spc="938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3412" spc="938" dirty="0" err="1">
                <a:solidFill>
                  <a:srgbClr val="720B0B"/>
                </a:solidFill>
                <a:latin typeface="Overpass Light Bold" panose="020B0604020202020204" charset="0"/>
              </a:rPr>
              <a:t>prever</a:t>
            </a:r>
            <a:r>
              <a:rPr lang="en-US" sz="3412" spc="938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3412" spc="938" dirty="0" err="1">
                <a:solidFill>
                  <a:srgbClr val="720B0B"/>
                </a:solidFill>
                <a:latin typeface="Overpass Light Bold" panose="020B0604020202020204" charset="0"/>
              </a:rPr>
              <a:t>consistentemente</a:t>
            </a:r>
            <a:r>
              <a:rPr lang="en-US" sz="3412" spc="938" dirty="0">
                <a:solidFill>
                  <a:srgbClr val="720B0B"/>
                </a:solidFill>
                <a:latin typeface="Overpass Light Bold" panose="020B0604020202020204" charset="0"/>
              </a:rPr>
              <a:t> as </a:t>
            </a:r>
            <a:r>
              <a:rPr lang="en-US" sz="3412" spc="938" dirty="0" err="1">
                <a:solidFill>
                  <a:srgbClr val="720B0B"/>
                </a:solidFill>
                <a:latin typeface="Overpass Light Bold" panose="020B0604020202020204" charset="0"/>
              </a:rPr>
              <a:t>melhores</a:t>
            </a:r>
            <a:r>
              <a:rPr lang="en-US" sz="3412" spc="938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3412" spc="938" dirty="0" err="1">
                <a:solidFill>
                  <a:srgbClr val="720B0B"/>
                </a:solidFill>
                <a:latin typeface="Overpass Light Bold" panose="020B0604020202020204" charset="0"/>
              </a:rPr>
              <a:t>ações</a:t>
            </a:r>
            <a:r>
              <a:rPr lang="en-US" sz="3412" spc="938" dirty="0">
                <a:solidFill>
                  <a:srgbClr val="720B0B"/>
                </a:solidFill>
                <a:latin typeface="Overpass Light Bold" panose="020B0604020202020204" charset="0"/>
              </a:rPr>
              <a:t> para </a:t>
            </a:r>
            <a:r>
              <a:rPr lang="en-US" sz="3412" spc="938" dirty="0" err="1">
                <a:solidFill>
                  <a:srgbClr val="720B0B"/>
                </a:solidFill>
                <a:latin typeface="Overpass Light Bold" panose="020B0604020202020204" charset="0"/>
              </a:rPr>
              <a:t>os</a:t>
            </a:r>
            <a:r>
              <a:rPr lang="en-US" sz="3412" spc="938" dirty="0">
                <a:solidFill>
                  <a:srgbClr val="720B0B"/>
                </a:solidFill>
                <a:latin typeface="Overpass Light Bold" panose="020B0604020202020204" charset="0"/>
              </a:rPr>
              <a:t> </a:t>
            </a:r>
            <a:r>
              <a:rPr lang="en-US" sz="3412" spc="938" dirty="0" err="1">
                <a:solidFill>
                  <a:srgbClr val="720B0B"/>
                </a:solidFill>
                <a:latin typeface="Overpass Light Bold" panose="020B0604020202020204" charset="0"/>
              </a:rPr>
              <a:t>próximos</a:t>
            </a:r>
            <a:r>
              <a:rPr lang="en-US" sz="3412" spc="938" dirty="0">
                <a:solidFill>
                  <a:srgbClr val="720B0B"/>
                </a:solidFill>
                <a:latin typeface="Overpass Light Bold" panose="020B0604020202020204" charset="0"/>
              </a:rPr>
              <a:t> 5 </a:t>
            </a:r>
            <a:r>
              <a:rPr lang="en-US" sz="3412" spc="938" dirty="0" err="1">
                <a:solidFill>
                  <a:srgbClr val="720B0B"/>
                </a:solidFill>
                <a:latin typeface="Overpass Light Bold" panose="020B0604020202020204" charset="0"/>
              </a:rPr>
              <a:t>anos</a:t>
            </a:r>
            <a:r>
              <a:rPr lang="en-US" sz="3412" spc="938" dirty="0">
                <a:solidFill>
                  <a:srgbClr val="720B0B"/>
                </a:solidFill>
                <a:latin typeface="Overpass Light Bold" panose="020B0604020202020204" charset="0"/>
              </a:rPr>
              <a:t>?</a:t>
            </a:r>
          </a:p>
        </p:txBody>
      </p:sp>
      <p:sp>
        <p:nvSpPr>
          <p:cNvPr id="8" name="Freeform 8"/>
          <p:cNvSpPr/>
          <p:nvPr/>
        </p:nvSpPr>
        <p:spPr>
          <a:xfrm>
            <a:off x="17259300" y="8841331"/>
            <a:ext cx="896978" cy="1273252"/>
          </a:xfrm>
          <a:custGeom>
            <a:avLst/>
            <a:gdLst/>
            <a:ahLst/>
            <a:cxnLst/>
            <a:rect l="l" t="t" r="r" b="b"/>
            <a:pathLst>
              <a:path w="896978" h="1273252">
                <a:moveTo>
                  <a:pt x="0" y="0"/>
                </a:moveTo>
                <a:lnTo>
                  <a:pt x="896978" y="0"/>
                </a:lnTo>
                <a:lnTo>
                  <a:pt x="896978" y="1273252"/>
                </a:lnTo>
                <a:lnTo>
                  <a:pt x="0" y="1273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39506C50568C442B5FD5217E0B3BC19" ma:contentTypeVersion="16" ma:contentTypeDescription="Crie um novo documento." ma:contentTypeScope="" ma:versionID="b1a726c31a87a7aa03b5820f74f91ca3">
  <xsd:schema xmlns:xsd="http://www.w3.org/2001/XMLSchema" xmlns:xs="http://www.w3.org/2001/XMLSchema" xmlns:p="http://schemas.microsoft.com/office/2006/metadata/properties" xmlns:ns3="668a62bf-d56b-4282-900f-b02f9ce26fa0" xmlns:ns4="26b3d1cf-de8c-4667-b766-d40f213099d6" targetNamespace="http://schemas.microsoft.com/office/2006/metadata/properties" ma:root="true" ma:fieldsID="14124d5bed5a4ce539a5239fc0d05f6f" ns3:_="" ns4:_="">
    <xsd:import namespace="668a62bf-d56b-4282-900f-b02f9ce26fa0"/>
    <xsd:import namespace="26b3d1cf-de8c-4667-b766-d40f213099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a62bf-d56b-4282-900f-b02f9ce26f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b3d1cf-de8c-4667-b766-d40f213099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68a62bf-d56b-4282-900f-b02f9ce26fa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CC976C-F2AC-4CFE-9CD9-D90A3209183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68a62bf-d56b-4282-900f-b02f9ce26fa0"/>
    <ds:schemaRef ds:uri="26b3d1cf-de8c-4667-b766-d40f213099d6"/>
  </ds:schemaRefs>
</ds:datastoreItem>
</file>

<file path=customXml/itemProps2.xml><?xml version="1.0" encoding="utf-8"?>
<ds:datastoreItem xmlns:ds="http://schemas.openxmlformats.org/officeDocument/2006/customXml" ds:itemID="{37A07AD9-5B38-45BF-9089-C078A2A60075}">
  <ds:schemaRefs>
    <ds:schemaRef ds:uri="http://schemas.microsoft.com/office/2006/metadata/properties"/>
    <ds:schemaRef ds:uri="http://www.w3.org/2000/xmlns/"/>
    <ds:schemaRef ds:uri="668a62bf-d56b-4282-900f-b02f9ce26fa0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42B9D8A7-836F-4837-91CC-F5CA59C3B4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3608</TotalTime>
  <Words>1271</Words>
  <Application>Microsoft Office PowerPoint</Application>
  <PresentationFormat>Personalizar</PresentationFormat>
  <Paragraphs>217</Paragraphs>
  <Slides>34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AEPREMERJ ajustada</dc:title>
  <dc:creator>Kírlisson Santos</dc:creator>
  <cp:lastModifiedBy>Rosangela Araujo</cp:lastModifiedBy>
  <cp:revision>9</cp:revision>
  <dcterms:created xsi:type="dcterms:W3CDTF">2006-08-16T00:00:00Z</dcterms:created>
  <dcterms:modified xsi:type="dcterms:W3CDTF">2024-04-16T15:01:53Z</dcterms:modified>
  <dc:identifier>DAGB1xISyDU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0x010100A39506C50568C442B5FD5217E0B3BC19</vt:lpwstr>
  </property>
</Properties>
</file>