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147470409" r:id="rId2"/>
    <p:sldId id="2141411530" r:id="rId3"/>
    <p:sldId id="2147470993" r:id="rId4"/>
    <p:sldId id="2147470994" r:id="rId5"/>
    <p:sldId id="2147470342" r:id="rId6"/>
    <p:sldId id="2147470394" r:id="rId7"/>
    <p:sldId id="2147470452" r:id="rId8"/>
    <p:sldId id="2147470919" r:id="rId9"/>
    <p:sldId id="2147470951" r:id="rId10"/>
    <p:sldId id="2147470961" r:id="rId11"/>
    <p:sldId id="2147470956" r:id="rId12"/>
    <p:sldId id="2147482856" r:id="rId13"/>
    <p:sldId id="2147482835" r:id="rId14"/>
    <p:sldId id="5838" r:id="rId15"/>
    <p:sldId id="2147471036" r:id="rId16"/>
    <p:sldId id="2147470376" r:id="rId17"/>
    <p:sldId id="2147470499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84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A9000-A91A-463A-91A8-3CF8C057422B}" type="datetimeFigureOut">
              <a:rPr lang="pt-BR" smtClean="0"/>
              <a:t>10/04/2024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191CC-A881-4778-9330-896834C313E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546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640112">
              <a:lnSpc>
                <a:spcPct val="90000"/>
              </a:lnSpc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6F69F3-D00B-49E6-9CB0-52BF218FDA8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346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419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A79B50-960F-444A-9E96-D5F0554F92E3}" type="slidenum">
              <a:rPr kumimoji="0" lang="pt-BR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419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000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A79B50-960F-444A-9E96-D5F0554F92E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213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B43AF-CA2F-6C9C-AB41-7286C588E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A8094D7-3121-000C-49A4-2024A50B95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EF5E961-6A86-3B44-D921-F023B1101A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0BF59EC-ACB4-9C6D-9CE2-AB29ACAC6A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6F69F3-D00B-49E6-9CB0-52BF218FDA8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80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869B2-525C-4BF1-8502-CF6F7BA11EC1}" type="slidenum">
              <a:rPr kumimoji="0" lang="pt-B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790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869B2-525C-4BF1-8502-CF6F7BA11EC1}" type="slidenum">
              <a:rPr kumimoji="0" lang="pt-B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790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9FBD1-71E4-43AF-AED7-F75CFE8B9AAC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557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9FBD1-71E4-43AF-AED7-F75CFE8B9AAC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4169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50E299-5A14-4729-B24B-520E68F439D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00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5544-E837-E94A-9E0F-C6728C35BEB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Light" panose="020B04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599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145544-E837-E94A-9E0F-C6728C35BEB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Light" panose="020B0403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39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62074-DD77-4A61-BAE7-ACBE6EEBA21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764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62074-DD77-4A61-BAE7-ACBE6EEBA21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6124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962074-DD77-4A61-BAE7-ACBE6EEBA21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764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29FBD1-71E4-43AF-AED7-F75CFE8B9AA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8720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6F69F3-D00B-49E6-9CB0-52BF218FDA86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361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A79B50-960F-444A-9E96-D5F0554F92E3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08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2D9FB-4C5C-1511-8E97-525D184E5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1AA137-172B-B32C-DBD9-9126AB0F8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D66850-BC1E-C4C1-E446-026116C28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4EAC-99F1-477B-8546-DA09E8E20702}" type="datetimeFigureOut">
              <a:rPr lang="pt-BR" smtClean="0"/>
              <a:t>10/04/2024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BC1BA5-22C2-91C9-7772-37C3FAC97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A0ED81-5E39-34E8-2A95-26BD7F2A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D0A7-6591-4D10-9CB0-E118428AB8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793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B72666-EB3F-2BB6-93AE-98EE6515B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3A93FAD-812A-FE3B-C139-089296E86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02F19C-BE29-84B6-D89B-8CAC53855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4EAC-99F1-477B-8546-DA09E8E20702}" type="datetimeFigureOut">
              <a:rPr lang="pt-BR" smtClean="0"/>
              <a:t>10/04/2024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3076E6-9319-6EBA-D61E-CE13F902B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44435E-0BBE-732D-5205-D3DB0E535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D0A7-6591-4D10-9CB0-E118428AB8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319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59EE36D-1F2F-EB99-AF69-E16DC4CB2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5EC2E8D-D8DA-582A-E61F-4F40AF394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1463EA-6731-9A89-5DD2-4E9EF1908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4EAC-99F1-477B-8546-DA09E8E20702}" type="datetimeFigureOut">
              <a:rPr lang="pt-BR" smtClean="0"/>
              <a:t>10/04/2024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03B13C-EA1D-C46D-5BEE-4CA0A096E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62DC7F-E0D8-112C-611E-42F33587A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D0A7-6591-4D10-9CB0-E118428AB8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164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374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ean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02367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274">
          <p15:clr>
            <a:srgbClr val="FBAE40"/>
          </p15:clr>
        </p15:guide>
        <p15:guide id="2" orient="horz" pos="257">
          <p15:clr>
            <a:srgbClr val="FBAE40"/>
          </p15:clr>
        </p15:guide>
        <p15:guide id="3" pos="4505">
          <p15:clr>
            <a:srgbClr val="FBAE40"/>
          </p15:clr>
        </p15:guide>
        <p15:guide id="4" pos="4366">
          <p15:clr>
            <a:srgbClr val="FBAE40"/>
          </p15:clr>
        </p15:guide>
        <p15:guide id="5" orient="horz" pos="127">
          <p15:clr>
            <a:srgbClr val="FBAE40"/>
          </p15:clr>
        </p15:guide>
        <p15:guide id="6" pos="135">
          <p15:clr>
            <a:srgbClr val="FBAE40"/>
          </p15:clr>
        </p15:guide>
        <p15:guide id="7" orient="horz" pos="2322">
          <p15:clr>
            <a:srgbClr val="FBAE40"/>
          </p15:clr>
        </p15:guide>
        <p15:guide id="8" orient="horz" pos="219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4">
            <a:extLst>
              <a:ext uri="{FF2B5EF4-FFF2-40B4-BE49-F238E27FC236}">
                <a16:creationId xmlns:a16="http://schemas.microsoft.com/office/drawing/2014/main" id="{4AAF848A-9200-424B-A888-56BDB26102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3" t="59727" r="6828" b="94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E811EF4-01D2-4D3D-86E5-235D47055BFE}"/>
              </a:ext>
            </a:extLst>
          </p:cNvPr>
          <p:cNvSpPr txBox="1"/>
          <p:nvPr userDrawn="1"/>
        </p:nvSpPr>
        <p:spPr>
          <a:xfrm>
            <a:off x="0" y="1910687"/>
            <a:ext cx="12192000" cy="4947313"/>
          </a:xfrm>
          <a:prstGeom prst="rect">
            <a:avLst/>
          </a:prstGeom>
          <a:gradFill>
            <a:gsLst>
              <a:gs pos="54000">
                <a:srgbClr val="323C32">
                  <a:alpha val="69804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323C32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endParaRPr lang="pt-BR"/>
          </a:p>
        </p:txBody>
      </p:sp>
      <p:sp>
        <p:nvSpPr>
          <p:cNvPr id="11" name="Sinal de Subtração 3">
            <a:extLst>
              <a:ext uri="{FF2B5EF4-FFF2-40B4-BE49-F238E27FC236}">
                <a16:creationId xmlns:a16="http://schemas.microsoft.com/office/drawing/2014/main" id="{D6B593F9-ADB9-7341-9A0B-88A39435503D}"/>
              </a:ext>
            </a:extLst>
          </p:cNvPr>
          <p:cNvSpPr/>
          <p:nvPr userDrawn="1"/>
        </p:nvSpPr>
        <p:spPr>
          <a:xfrm flipV="1">
            <a:off x="1342173" y="5492638"/>
            <a:ext cx="2532530" cy="164553"/>
          </a:xfrm>
          <a:prstGeom prst="mathMinus">
            <a:avLst/>
          </a:prstGeom>
          <a:solidFill>
            <a:srgbClr val="3FA110"/>
          </a:solidFill>
          <a:ln>
            <a:solidFill>
              <a:srgbClr val="1E9B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Uma imagem contendo clip-art&#10;&#10;Descrição gerada com alta confiança">
            <a:extLst>
              <a:ext uri="{FF2B5EF4-FFF2-40B4-BE49-F238E27FC236}">
                <a16:creationId xmlns:a16="http://schemas.microsoft.com/office/drawing/2014/main" id="{60E95CDC-C209-49C3-8D28-E8EA7E2F60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078" y="5381867"/>
            <a:ext cx="2532529" cy="62225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64996C9-5295-724C-AA79-6DAD13AFB8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7560" y="3656378"/>
            <a:ext cx="6373537" cy="1455929"/>
          </a:xfrm>
        </p:spPr>
        <p:txBody>
          <a:bodyPr anchor="b">
            <a:normAutofit/>
          </a:bodyPr>
          <a:lstStyle>
            <a:lvl1pPr algn="l">
              <a:defRPr sz="6000" b="1" i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noProof="0"/>
              <a:t>Reunião Econômica Semanal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5B8CED0-31E3-594C-A45C-501E5E91CD1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7560" y="5292283"/>
            <a:ext cx="5540058" cy="40071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Gerência</a:t>
            </a:r>
            <a:r>
              <a:rPr lang="en-US"/>
              <a:t> de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Econômica</a:t>
            </a:r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8A4CE78-7551-2244-ACCF-154E05F833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560" y="5884994"/>
            <a:ext cx="5540058" cy="546030"/>
          </a:xfrm>
        </p:spPr>
        <p:txBody>
          <a:bodyPr>
            <a:normAutofit/>
          </a:bodyPr>
          <a:lstStyle>
            <a:lvl1pPr marL="0" indent="0" algn="l">
              <a:buNone/>
              <a:defRPr sz="18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Agosto | 2020		</a:t>
            </a:r>
          </a:p>
        </p:txBody>
      </p:sp>
    </p:spTree>
    <p:extLst>
      <p:ext uri="{BB962C8B-B14F-4D97-AF65-F5344CB8AC3E}">
        <p14:creationId xmlns:p14="http://schemas.microsoft.com/office/powerpoint/2010/main" val="426318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2D25FD-727D-2204-7D5E-A0F7EC8FE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CE0D060-F9AB-4FBC-D8B5-6AC045C34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C5BE6B-5B7B-1DB9-1F00-829738CCA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4EAC-99F1-477B-8546-DA09E8E20702}" type="datetimeFigureOut">
              <a:rPr lang="pt-BR" smtClean="0"/>
              <a:t>10/04/2024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B890DA-72B0-BF43-64BE-17F35137D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BF0A7F-796E-EACC-7943-58BE34C6A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D0A7-6591-4D10-9CB0-E118428AB8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100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E0A7BB-D395-7DBA-0A46-882B37854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6DB74E-72F1-4B6E-9725-6ED2BED4F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025061-1625-25A6-8F19-C9A35E81B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4EAC-99F1-477B-8546-DA09E8E20702}" type="datetimeFigureOut">
              <a:rPr lang="pt-BR" smtClean="0"/>
              <a:t>10/04/2024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F59504-2FC3-D821-AC95-2FFE2ED3B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F5363E-F510-0358-EABD-BB5878BBE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D0A7-6591-4D10-9CB0-E118428AB8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264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01FB28-218C-2427-8DF4-A4915E9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BCA740-5A11-20AA-483C-DE6933549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054DC2-8D0F-5303-97DE-26C2C0911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481658-7FDD-DF14-D417-081F5DE8F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4EAC-99F1-477B-8546-DA09E8E20702}" type="datetimeFigureOut">
              <a:rPr lang="pt-BR" smtClean="0"/>
              <a:t>10/04/2024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E42A7D1-57AB-BD1D-5A96-EF8E503AE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3871442-3341-A934-F71B-542BE6FF6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D0A7-6591-4D10-9CB0-E118428AB8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49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E74F0-15C8-1CB8-9B01-EE568CF68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47DB1A-0B76-1D53-B64B-97A73DE46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F3F6B93-DE3F-6C20-B9B7-6621ABBDB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2465455-6C24-0C9A-90E7-40F2DEDBA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FC6B69C-6D21-C5C5-CD1D-C84B80554D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477CD09-5FE5-C1DB-7A55-B3A619C68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4EAC-99F1-477B-8546-DA09E8E20702}" type="datetimeFigureOut">
              <a:rPr lang="pt-BR" smtClean="0"/>
              <a:t>10/04/2024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00B6A48-7C59-FA49-95D0-83FDAA646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FCCBABB-852B-DD6D-84BF-831E7DB15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D0A7-6591-4D10-9CB0-E118428AB8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16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BEF35-F45E-2E44-8893-2A2C42F60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883DE67-2D1B-3D22-0E6D-5EF975C8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4EAC-99F1-477B-8546-DA09E8E20702}" type="datetimeFigureOut">
              <a:rPr lang="pt-BR" smtClean="0"/>
              <a:t>10/04/2024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1E49419-69E6-D9EE-CD1F-6F881EA2B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C0B01E0-EB11-6F07-7450-53684B6C8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D0A7-6591-4D10-9CB0-E118428AB8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191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C0F0527-F7D1-4952-CC93-B92BC08FE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4EAC-99F1-477B-8546-DA09E8E20702}" type="datetimeFigureOut">
              <a:rPr lang="pt-BR" smtClean="0"/>
              <a:t>10/04/2024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2C90AF3-7147-E50D-0515-8CC0FFBDF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7D35782-9FAA-6FAE-F770-9519E7A42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D0A7-6591-4D10-9CB0-E118428AB8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06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7082A6-F658-35B6-0575-B23F172D3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C66FBB-0922-C462-7C14-6945FB511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B0F4710-63E9-19D0-690B-0717FB7A9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5F4734-7030-08E8-6918-A8A55214A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4EAC-99F1-477B-8546-DA09E8E20702}" type="datetimeFigureOut">
              <a:rPr lang="pt-BR" smtClean="0"/>
              <a:t>10/04/2024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169D81-C6B9-D46C-3787-7BF49CEA9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73E2671-ECE1-DD15-6F2A-B93B641ED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D0A7-6591-4D10-9CB0-E118428AB8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1507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AD8AD2-894E-6B44-774A-CA0CC20E5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60A8993-7D45-37CF-D174-653457884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52F7670-7CB4-26B3-63EA-5117B9EB4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05E6719-35A3-77B4-C51B-35B2145A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C4EAC-99F1-477B-8546-DA09E8E20702}" type="datetimeFigureOut">
              <a:rPr lang="pt-BR" smtClean="0"/>
              <a:t>10/04/2024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BEF9D2-004F-E8AB-22B3-66907EF95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21D9607-5F22-6E6E-CB4F-8DCCDDDE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D0A7-6591-4D10-9CB0-E118428AB8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181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28ABF6C-51C2-7133-34AD-806AE3F6E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E87370-6268-DA5A-2011-FA167EAAD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E181F1-E2CC-202E-A442-8DA3F61F17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C4EAC-99F1-477B-8546-DA09E8E20702}" type="datetimeFigureOut">
              <a:rPr lang="pt-BR" smtClean="0"/>
              <a:t>10/04/2024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E82F2E-7045-C7CF-8466-C65FC825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3A3439-733B-DCD7-0FA1-E3B23811E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6D0A7-6591-4D10-9CB0-E118428AB84B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17C3C10-10EF-EF8B-534C-1DBC78A02B2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052187" y="6642100"/>
            <a:ext cx="2116138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Classificação da informação: Uso Interno</a:t>
            </a:r>
          </a:p>
        </p:txBody>
      </p:sp>
    </p:spTree>
    <p:extLst>
      <p:ext uri="{BB962C8B-B14F-4D97-AF65-F5344CB8AC3E}">
        <p14:creationId xmlns:p14="http://schemas.microsoft.com/office/powerpoint/2010/main" val="2021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5F6D4226-CD84-973F-8FE2-D9E1193A80DB}"/>
              </a:ext>
            </a:extLst>
          </p:cNvPr>
          <p:cNvSpPr/>
          <p:nvPr/>
        </p:nvSpPr>
        <p:spPr>
          <a:xfrm>
            <a:off x="0" y="0"/>
            <a:ext cx="12242800" cy="6858000"/>
          </a:xfrm>
          <a:prstGeom prst="rect">
            <a:avLst/>
          </a:prstGeom>
          <a:solidFill>
            <a:srgbClr val="00B63E">
              <a:alpha val="89804"/>
            </a:srgbClr>
          </a:solidFill>
          <a:ln>
            <a:solidFill>
              <a:srgbClr val="00B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6439">
              <a:defRPr/>
            </a:pPr>
            <a:endParaRPr lang="pt-BR" sz="833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C45EC8FE-06D9-547E-DBCD-66F8F605EA17}"/>
              </a:ext>
            </a:extLst>
          </p:cNvPr>
          <p:cNvGrpSpPr/>
          <p:nvPr/>
        </p:nvGrpSpPr>
        <p:grpSpPr>
          <a:xfrm>
            <a:off x="390701" y="958595"/>
            <a:ext cx="2291586" cy="580672"/>
            <a:chOff x="10355893" y="4403261"/>
            <a:chExt cx="6297711" cy="1493000"/>
          </a:xfrm>
        </p:grpSpPr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046DD18-D6C8-52FC-5E60-1741120BEE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43333" y="4639694"/>
              <a:ext cx="834954" cy="1013520"/>
            </a:xfrm>
            <a:custGeom>
              <a:avLst/>
              <a:gdLst>
                <a:gd name="T0" fmla="*/ 716 w 723"/>
                <a:gd name="T1" fmla="*/ 0 h 875"/>
                <a:gd name="T2" fmla="*/ 527 w 723"/>
                <a:gd name="T3" fmla="*/ 0 h 875"/>
                <a:gd name="T4" fmla="*/ 519 w 723"/>
                <a:gd name="T5" fmla="*/ 7 h 875"/>
                <a:gd name="T6" fmla="*/ 506 w 723"/>
                <a:gd name="T7" fmla="*/ 96 h 875"/>
                <a:gd name="T8" fmla="*/ 484 w 723"/>
                <a:gd name="T9" fmla="*/ 243 h 875"/>
                <a:gd name="T10" fmla="*/ 479 w 723"/>
                <a:gd name="T11" fmla="*/ 248 h 875"/>
                <a:gd name="T12" fmla="*/ 364 w 723"/>
                <a:gd name="T13" fmla="*/ 237 h 875"/>
                <a:gd name="T14" fmla="*/ 220 w 723"/>
                <a:gd name="T15" fmla="*/ 240 h 875"/>
                <a:gd name="T16" fmla="*/ 81 w 723"/>
                <a:gd name="T17" fmla="*/ 327 h 875"/>
                <a:gd name="T18" fmla="*/ 31 w 723"/>
                <a:gd name="T19" fmla="*/ 438 h 875"/>
                <a:gd name="T20" fmla="*/ 2 w 723"/>
                <a:gd name="T21" fmla="*/ 619 h 875"/>
                <a:gd name="T22" fmla="*/ 15 w 723"/>
                <a:gd name="T23" fmla="*/ 756 h 875"/>
                <a:gd name="T24" fmla="*/ 131 w 723"/>
                <a:gd name="T25" fmla="*/ 866 h 875"/>
                <a:gd name="T26" fmla="*/ 251 w 723"/>
                <a:gd name="T27" fmla="*/ 865 h 875"/>
                <a:gd name="T28" fmla="*/ 392 w 723"/>
                <a:gd name="T29" fmla="*/ 797 h 875"/>
                <a:gd name="T30" fmla="*/ 434 w 723"/>
                <a:gd name="T31" fmla="*/ 762 h 875"/>
                <a:gd name="T32" fmla="*/ 434 w 723"/>
                <a:gd name="T33" fmla="*/ 851 h 875"/>
                <a:gd name="T34" fmla="*/ 440 w 723"/>
                <a:gd name="T35" fmla="*/ 858 h 875"/>
                <a:gd name="T36" fmla="*/ 592 w 723"/>
                <a:gd name="T37" fmla="*/ 858 h 875"/>
                <a:gd name="T38" fmla="*/ 597 w 723"/>
                <a:gd name="T39" fmla="*/ 853 h 875"/>
                <a:gd name="T40" fmla="*/ 601 w 723"/>
                <a:gd name="T41" fmla="*/ 825 h 875"/>
                <a:gd name="T42" fmla="*/ 630 w 723"/>
                <a:gd name="T43" fmla="*/ 631 h 875"/>
                <a:gd name="T44" fmla="*/ 659 w 723"/>
                <a:gd name="T45" fmla="*/ 438 h 875"/>
                <a:gd name="T46" fmla="*/ 689 w 723"/>
                <a:gd name="T47" fmla="*/ 233 h 875"/>
                <a:gd name="T48" fmla="*/ 723 w 723"/>
                <a:gd name="T49" fmla="*/ 8 h 875"/>
                <a:gd name="T50" fmla="*/ 716 w 723"/>
                <a:gd name="T51" fmla="*/ 0 h 875"/>
                <a:gd name="T52" fmla="*/ 462 w 723"/>
                <a:gd name="T53" fmla="*/ 382 h 875"/>
                <a:gd name="T54" fmla="*/ 440 w 723"/>
                <a:gd name="T55" fmla="*/ 533 h 875"/>
                <a:gd name="T56" fmla="*/ 428 w 723"/>
                <a:gd name="T57" fmla="*/ 614 h 875"/>
                <a:gd name="T58" fmla="*/ 424 w 723"/>
                <a:gd name="T59" fmla="*/ 623 h 875"/>
                <a:gd name="T60" fmla="*/ 323 w 723"/>
                <a:gd name="T61" fmla="*/ 690 h 875"/>
                <a:gd name="T62" fmla="*/ 239 w 723"/>
                <a:gd name="T63" fmla="*/ 705 h 875"/>
                <a:gd name="T64" fmla="*/ 209 w 723"/>
                <a:gd name="T65" fmla="*/ 679 h 875"/>
                <a:gd name="T66" fmla="*/ 206 w 723"/>
                <a:gd name="T67" fmla="*/ 630 h 875"/>
                <a:gd name="T68" fmla="*/ 229 w 723"/>
                <a:gd name="T69" fmla="*/ 471 h 875"/>
                <a:gd name="T70" fmla="*/ 241 w 723"/>
                <a:gd name="T71" fmla="*/ 432 h 875"/>
                <a:gd name="T72" fmla="*/ 312 w 723"/>
                <a:gd name="T73" fmla="*/ 379 h 875"/>
                <a:gd name="T74" fmla="*/ 394 w 723"/>
                <a:gd name="T75" fmla="*/ 376 h 875"/>
                <a:gd name="T76" fmla="*/ 457 w 723"/>
                <a:gd name="T77" fmla="*/ 376 h 875"/>
                <a:gd name="T78" fmla="*/ 462 w 723"/>
                <a:gd name="T79" fmla="*/ 382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3" h="875">
                  <a:moveTo>
                    <a:pt x="716" y="0"/>
                  </a:moveTo>
                  <a:cubicBezTo>
                    <a:pt x="653" y="0"/>
                    <a:pt x="590" y="0"/>
                    <a:pt x="527" y="0"/>
                  </a:cubicBezTo>
                  <a:cubicBezTo>
                    <a:pt x="522" y="0"/>
                    <a:pt x="520" y="2"/>
                    <a:pt x="519" y="7"/>
                  </a:cubicBezTo>
                  <a:cubicBezTo>
                    <a:pt x="515" y="37"/>
                    <a:pt x="511" y="66"/>
                    <a:pt x="506" y="96"/>
                  </a:cubicBezTo>
                  <a:cubicBezTo>
                    <a:pt x="499" y="145"/>
                    <a:pt x="492" y="194"/>
                    <a:pt x="484" y="243"/>
                  </a:cubicBezTo>
                  <a:cubicBezTo>
                    <a:pt x="484" y="247"/>
                    <a:pt x="483" y="248"/>
                    <a:pt x="479" y="248"/>
                  </a:cubicBezTo>
                  <a:cubicBezTo>
                    <a:pt x="441" y="242"/>
                    <a:pt x="403" y="239"/>
                    <a:pt x="364" y="237"/>
                  </a:cubicBezTo>
                  <a:cubicBezTo>
                    <a:pt x="316" y="234"/>
                    <a:pt x="268" y="232"/>
                    <a:pt x="220" y="240"/>
                  </a:cubicBezTo>
                  <a:cubicBezTo>
                    <a:pt x="162" y="251"/>
                    <a:pt x="115" y="278"/>
                    <a:pt x="81" y="327"/>
                  </a:cubicBezTo>
                  <a:cubicBezTo>
                    <a:pt x="57" y="361"/>
                    <a:pt x="42" y="399"/>
                    <a:pt x="31" y="438"/>
                  </a:cubicBezTo>
                  <a:cubicBezTo>
                    <a:pt x="14" y="498"/>
                    <a:pt x="5" y="558"/>
                    <a:pt x="2" y="619"/>
                  </a:cubicBezTo>
                  <a:cubicBezTo>
                    <a:pt x="0" y="665"/>
                    <a:pt x="1" y="711"/>
                    <a:pt x="15" y="756"/>
                  </a:cubicBezTo>
                  <a:cubicBezTo>
                    <a:pt x="34" y="814"/>
                    <a:pt x="71" y="853"/>
                    <a:pt x="131" y="866"/>
                  </a:cubicBezTo>
                  <a:cubicBezTo>
                    <a:pt x="171" y="875"/>
                    <a:pt x="211" y="873"/>
                    <a:pt x="251" y="865"/>
                  </a:cubicBezTo>
                  <a:cubicBezTo>
                    <a:pt x="303" y="853"/>
                    <a:pt x="349" y="828"/>
                    <a:pt x="392" y="797"/>
                  </a:cubicBezTo>
                  <a:cubicBezTo>
                    <a:pt x="406" y="786"/>
                    <a:pt x="420" y="775"/>
                    <a:pt x="434" y="762"/>
                  </a:cubicBezTo>
                  <a:cubicBezTo>
                    <a:pt x="434" y="793"/>
                    <a:pt x="434" y="822"/>
                    <a:pt x="434" y="851"/>
                  </a:cubicBezTo>
                  <a:cubicBezTo>
                    <a:pt x="434" y="855"/>
                    <a:pt x="434" y="858"/>
                    <a:pt x="440" y="858"/>
                  </a:cubicBezTo>
                  <a:cubicBezTo>
                    <a:pt x="490" y="858"/>
                    <a:pt x="541" y="858"/>
                    <a:pt x="592" y="858"/>
                  </a:cubicBezTo>
                  <a:cubicBezTo>
                    <a:pt x="595" y="858"/>
                    <a:pt x="596" y="857"/>
                    <a:pt x="597" y="853"/>
                  </a:cubicBezTo>
                  <a:cubicBezTo>
                    <a:pt x="598" y="844"/>
                    <a:pt x="600" y="835"/>
                    <a:pt x="601" y="825"/>
                  </a:cubicBezTo>
                  <a:cubicBezTo>
                    <a:pt x="611" y="761"/>
                    <a:pt x="620" y="696"/>
                    <a:pt x="630" y="631"/>
                  </a:cubicBezTo>
                  <a:cubicBezTo>
                    <a:pt x="639" y="567"/>
                    <a:pt x="649" y="502"/>
                    <a:pt x="659" y="438"/>
                  </a:cubicBezTo>
                  <a:cubicBezTo>
                    <a:pt x="669" y="369"/>
                    <a:pt x="679" y="301"/>
                    <a:pt x="689" y="233"/>
                  </a:cubicBezTo>
                  <a:cubicBezTo>
                    <a:pt x="700" y="158"/>
                    <a:pt x="711" y="83"/>
                    <a:pt x="723" y="8"/>
                  </a:cubicBezTo>
                  <a:cubicBezTo>
                    <a:pt x="723" y="2"/>
                    <a:pt x="723" y="0"/>
                    <a:pt x="716" y="0"/>
                  </a:cubicBezTo>
                  <a:close/>
                  <a:moveTo>
                    <a:pt x="462" y="382"/>
                  </a:moveTo>
                  <a:cubicBezTo>
                    <a:pt x="455" y="432"/>
                    <a:pt x="447" y="483"/>
                    <a:pt x="440" y="533"/>
                  </a:cubicBezTo>
                  <a:cubicBezTo>
                    <a:pt x="436" y="560"/>
                    <a:pt x="432" y="587"/>
                    <a:pt x="428" y="614"/>
                  </a:cubicBezTo>
                  <a:cubicBezTo>
                    <a:pt x="428" y="617"/>
                    <a:pt x="427" y="620"/>
                    <a:pt x="424" y="623"/>
                  </a:cubicBezTo>
                  <a:cubicBezTo>
                    <a:pt x="393" y="649"/>
                    <a:pt x="361" y="674"/>
                    <a:pt x="323" y="690"/>
                  </a:cubicBezTo>
                  <a:cubicBezTo>
                    <a:pt x="296" y="702"/>
                    <a:pt x="268" y="707"/>
                    <a:pt x="239" y="705"/>
                  </a:cubicBezTo>
                  <a:cubicBezTo>
                    <a:pt x="222" y="704"/>
                    <a:pt x="213" y="696"/>
                    <a:pt x="209" y="679"/>
                  </a:cubicBezTo>
                  <a:cubicBezTo>
                    <a:pt x="205" y="663"/>
                    <a:pt x="205" y="646"/>
                    <a:pt x="206" y="630"/>
                  </a:cubicBezTo>
                  <a:cubicBezTo>
                    <a:pt x="210" y="576"/>
                    <a:pt x="217" y="523"/>
                    <a:pt x="229" y="471"/>
                  </a:cubicBezTo>
                  <a:cubicBezTo>
                    <a:pt x="232" y="458"/>
                    <a:pt x="236" y="445"/>
                    <a:pt x="241" y="432"/>
                  </a:cubicBezTo>
                  <a:cubicBezTo>
                    <a:pt x="254" y="400"/>
                    <a:pt x="278" y="384"/>
                    <a:pt x="312" y="379"/>
                  </a:cubicBezTo>
                  <a:cubicBezTo>
                    <a:pt x="340" y="375"/>
                    <a:pt x="369" y="376"/>
                    <a:pt x="394" y="376"/>
                  </a:cubicBezTo>
                  <a:cubicBezTo>
                    <a:pt x="417" y="376"/>
                    <a:pt x="437" y="376"/>
                    <a:pt x="457" y="376"/>
                  </a:cubicBezTo>
                  <a:cubicBezTo>
                    <a:pt x="461" y="376"/>
                    <a:pt x="463" y="377"/>
                    <a:pt x="462" y="3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434" tIns="28218" rIns="56434" bIns="28218" numCol="1" anchor="t" anchorCtr="0" compatLnSpc="1">
              <a:prstTxWarp prst="textNoShape">
                <a:avLst/>
              </a:prstTxWarp>
            </a:bodyPr>
            <a:lstStyle/>
            <a:p>
              <a:pPr defTabSz="406439">
                <a:defRPr/>
              </a:pPr>
              <a:endParaRPr lang="pt-BR" sz="83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CD7C436C-9C5C-EB3E-89C3-E7A53AF55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6739" y="4634734"/>
              <a:ext cx="834954" cy="1000292"/>
            </a:xfrm>
            <a:custGeom>
              <a:avLst/>
              <a:gdLst>
                <a:gd name="T0" fmla="*/ 715 w 723"/>
                <a:gd name="T1" fmla="*/ 3 h 863"/>
                <a:gd name="T2" fmla="*/ 581 w 723"/>
                <a:gd name="T3" fmla="*/ 3 h 863"/>
                <a:gd name="T4" fmla="*/ 339 w 723"/>
                <a:gd name="T5" fmla="*/ 6 h 863"/>
                <a:gd name="T6" fmla="*/ 224 w 723"/>
                <a:gd name="T7" fmla="*/ 28 h 863"/>
                <a:gd name="T8" fmla="*/ 112 w 723"/>
                <a:gd name="T9" fmla="*/ 123 h 863"/>
                <a:gd name="T10" fmla="*/ 78 w 723"/>
                <a:gd name="T11" fmla="*/ 295 h 863"/>
                <a:gd name="T12" fmla="*/ 162 w 723"/>
                <a:gd name="T13" fmla="*/ 439 h 863"/>
                <a:gd name="T14" fmla="*/ 215 w 723"/>
                <a:gd name="T15" fmla="*/ 467 h 863"/>
                <a:gd name="T16" fmla="*/ 385 w 723"/>
                <a:gd name="T17" fmla="*/ 533 h 863"/>
                <a:gd name="T18" fmla="*/ 430 w 723"/>
                <a:gd name="T19" fmla="*/ 550 h 863"/>
                <a:gd name="T20" fmla="*/ 457 w 723"/>
                <a:gd name="T21" fmla="*/ 596 h 863"/>
                <a:gd name="T22" fmla="*/ 448 w 723"/>
                <a:gd name="T23" fmla="*/ 643 h 863"/>
                <a:gd name="T24" fmla="*/ 411 w 723"/>
                <a:gd name="T25" fmla="*/ 682 h 863"/>
                <a:gd name="T26" fmla="*/ 356 w 723"/>
                <a:gd name="T27" fmla="*/ 693 h 863"/>
                <a:gd name="T28" fmla="*/ 276 w 723"/>
                <a:gd name="T29" fmla="*/ 695 h 863"/>
                <a:gd name="T30" fmla="*/ 33 w 723"/>
                <a:gd name="T31" fmla="*/ 695 h 863"/>
                <a:gd name="T32" fmla="*/ 24 w 723"/>
                <a:gd name="T33" fmla="*/ 703 h 863"/>
                <a:gd name="T34" fmla="*/ 1 w 723"/>
                <a:gd name="T35" fmla="*/ 853 h 863"/>
                <a:gd name="T36" fmla="*/ 8 w 723"/>
                <a:gd name="T37" fmla="*/ 862 h 863"/>
                <a:gd name="T38" fmla="*/ 205 w 723"/>
                <a:gd name="T39" fmla="*/ 861 h 863"/>
                <a:gd name="T40" fmla="*/ 374 w 723"/>
                <a:gd name="T41" fmla="*/ 860 h 863"/>
                <a:gd name="T42" fmla="*/ 509 w 723"/>
                <a:gd name="T43" fmla="*/ 840 h 863"/>
                <a:gd name="T44" fmla="*/ 636 w 723"/>
                <a:gd name="T45" fmla="*/ 728 h 863"/>
                <a:gd name="T46" fmla="*/ 666 w 723"/>
                <a:gd name="T47" fmla="*/ 552 h 863"/>
                <a:gd name="T48" fmla="*/ 606 w 723"/>
                <a:gd name="T49" fmla="*/ 431 h 863"/>
                <a:gd name="T50" fmla="*/ 530 w 723"/>
                <a:gd name="T51" fmla="*/ 386 h 863"/>
                <a:gd name="T52" fmla="*/ 365 w 723"/>
                <a:gd name="T53" fmla="*/ 326 h 863"/>
                <a:gd name="T54" fmla="*/ 310 w 723"/>
                <a:gd name="T55" fmla="*/ 304 h 863"/>
                <a:gd name="T56" fmla="*/ 286 w 723"/>
                <a:gd name="T57" fmla="*/ 268 h 863"/>
                <a:gd name="T58" fmla="*/ 299 w 723"/>
                <a:gd name="T59" fmla="*/ 204 h 863"/>
                <a:gd name="T60" fmla="*/ 335 w 723"/>
                <a:gd name="T61" fmla="*/ 174 h 863"/>
                <a:gd name="T62" fmla="*/ 369 w 723"/>
                <a:gd name="T63" fmla="*/ 170 h 863"/>
                <a:gd name="T64" fmla="*/ 571 w 723"/>
                <a:gd name="T65" fmla="*/ 170 h 863"/>
                <a:gd name="T66" fmla="*/ 691 w 723"/>
                <a:gd name="T67" fmla="*/ 170 h 863"/>
                <a:gd name="T68" fmla="*/ 699 w 723"/>
                <a:gd name="T69" fmla="*/ 163 h 863"/>
                <a:gd name="T70" fmla="*/ 722 w 723"/>
                <a:gd name="T71" fmla="*/ 11 h 863"/>
                <a:gd name="T72" fmla="*/ 715 w 723"/>
                <a:gd name="T73" fmla="*/ 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3" h="863">
                  <a:moveTo>
                    <a:pt x="715" y="3"/>
                  </a:moveTo>
                  <a:cubicBezTo>
                    <a:pt x="670" y="3"/>
                    <a:pt x="625" y="3"/>
                    <a:pt x="581" y="3"/>
                  </a:cubicBezTo>
                  <a:cubicBezTo>
                    <a:pt x="500" y="4"/>
                    <a:pt x="420" y="0"/>
                    <a:pt x="339" y="6"/>
                  </a:cubicBezTo>
                  <a:cubicBezTo>
                    <a:pt x="300" y="9"/>
                    <a:pt x="261" y="15"/>
                    <a:pt x="224" y="28"/>
                  </a:cubicBezTo>
                  <a:cubicBezTo>
                    <a:pt x="175" y="45"/>
                    <a:pt x="136" y="76"/>
                    <a:pt x="112" y="123"/>
                  </a:cubicBezTo>
                  <a:cubicBezTo>
                    <a:pt x="85" y="177"/>
                    <a:pt x="74" y="235"/>
                    <a:pt x="78" y="295"/>
                  </a:cubicBezTo>
                  <a:cubicBezTo>
                    <a:pt x="81" y="357"/>
                    <a:pt x="111" y="405"/>
                    <a:pt x="162" y="439"/>
                  </a:cubicBezTo>
                  <a:cubicBezTo>
                    <a:pt x="179" y="450"/>
                    <a:pt x="196" y="460"/>
                    <a:pt x="215" y="467"/>
                  </a:cubicBezTo>
                  <a:cubicBezTo>
                    <a:pt x="271" y="490"/>
                    <a:pt x="328" y="511"/>
                    <a:pt x="385" y="533"/>
                  </a:cubicBezTo>
                  <a:cubicBezTo>
                    <a:pt x="400" y="538"/>
                    <a:pt x="415" y="543"/>
                    <a:pt x="430" y="550"/>
                  </a:cubicBezTo>
                  <a:cubicBezTo>
                    <a:pt x="450" y="559"/>
                    <a:pt x="458" y="575"/>
                    <a:pt x="457" y="596"/>
                  </a:cubicBezTo>
                  <a:cubicBezTo>
                    <a:pt x="456" y="612"/>
                    <a:pt x="454" y="628"/>
                    <a:pt x="448" y="643"/>
                  </a:cubicBezTo>
                  <a:cubicBezTo>
                    <a:pt x="442" y="662"/>
                    <a:pt x="429" y="675"/>
                    <a:pt x="411" y="682"/>
                  </a:cubicBezTo>
                  <a:cubicBezTo>
                    <a:pt x="393" y="689"/>
                    <a:pt x="375" y="692"/>
                    <a:pt x="356" y="693"/>
                  </a:cubicBezTo>
                  <a:cubicBezTo>
                    <a:pt x="329" y="695"/>
                    <a:pt x="303" y="695"/>
                    <a:pt x="276" y="695"/>
                  </a:cubicBezTo>
                  <a:cubicBezTo>
                    <a:pt x="195" y="695"/>
                    <a:pt x="114" y="695"/>
                    <a:pt x="33" y="695"/>
                  </a:cubicBezTo>
                  <a:cubicBezTo>
                    <a:pt x="26" y="695"/>
                    <a:pt x="24" y="696"/>
                    <a:pt x="24" y="703"/>
                  </a:cubicBezTo>
                  <a:cubicBezTo>
                    <a:pt x="16" y="753"/>
                    <a:pt x="9" y="803"/>
                    <a:pt x="1" y="853"/>
                  </a:cubicBezTo>
                  <a:cubicBezTo>
                    <a:pt x="0" y="860"/>
                    <a:pt x="1" y="862"/>
                    <a:pt x="8" y="862"/>
                  </a:cubicBezTo>
                  <a:cubicBezTo>
                    <a:pt x="70" y="861"/>
                    <a:pt x="133" y="861"/>
                    <a:pt x="205" y="861"/>
                  </a:cubicBezTo>
                  <a:cubicBezTo>
                    <a:pt x="255" y="861"/>
                    <a:pt x="315" y="863"/>
                    <a:pt x="374" y="860"/>
                  </a:cubicBezTo>
                  <a:cubicBezTo>
                    <a:pt x="420" y="858"/>
                    <a:pt x="465" y="853"/>
                    <a:pt x="509" y="840"/>
                  </a:cubicBezTo>
                  <a:cubicBezTo>
                    <a:pt x="568" y="822"/>
                    <a:pt x="613" y="787"/>
                    <a:pt x="636" y="728"/>
                  </a:cubicBezTo>
                  <a:cubicBezTo>
                    <a:pt x="659" y="672"/>
                    <a:pt x="668" y="613"/>
                    <a:pt x="666" y="552"/>
                  </a:cubicBezTo>
                  <a:cubicBezTo>
                    <a:pt x="663" y="504"/>
                    <a:pt x="644" y="463"/>
                    <a:pt x="606" y="431"/>
                  </a:cubicBezTo>
                  <a:cubicBezTo>
                    <a:pt x="583" y="412"/>
                    <a:pt x="557" y="397"/>
                    <a:pt x="530" y="386"/>
                  </a:cubicBezTo>
                  <a:cubicBezTo>
                    <a:pt x="475" y="365"/>
                    <a:pt x="420" y="346"/>
                    <a:pt x="365" y="326"/>
                  </a:cubicBezTo>
                  <a:cubicBezTo>
                    <a:pt x="346" y="319"/>
                    <a:pt x="327" y="313"/>
                    <a:pt x="310" y="304"/>
                  </a:cubicBezTo>
                  <a:cubicBezTo>
                    <a:pt x="296" y="296"/>
                    <a:pt x="286" y="285"/>
                    <a:pt x="286" y="268"/>
                  </a:cubicBezTo>
                  <a:cubicBezTo>
                    <a:pt x="286" y="246"/>
                    <a:pt x="290" y="224"/>
                    <a:pt x="299" y="204"/>
                  </a:cubicBezTo>
                  <a:cubicBezTo>
                    <a:pt x="306" y="189"/>
                    <a:pt x="318" y="179"/>
                    <a:pt x="335" y="174"/>
                  </a:cubicBezTo>
                  <a:cubicBezTo>
                    <a:pt x="346" y="171"/>
                    <a:pt x="358" y="170"/>
                    <a:pt x="369" y="170"/>
                  </a:cubicBezTo>
                  <a:cubicBezTo>
                    <a:pt x="437" y="170"/>
                    <a:pt x="504" y="170"/>
                    <a:pt x="571" y="170"/>
                  </a:cubicBezTo>
                  <a:cubicBezTo>
                    <a:pt x="611" y="170"/>
                    <a:pt x="651" y="169"/>
                    <a:pt x="691" y="170"/>
                  </a:cubicBezTo>
                  <a:cubicBezTo>
                    <a:pt x="697" y="170"/>
                    <a:pt x="698" y="168"/>
                    <a:pt x="699" y="163"/>
                  </a:cubicBezTo>
                  <a:cubicBezTo>
                    <a:pt x="706" y="112"/>
                    <a:pt x="714" y="61"/>
                    <a:pt x="722" y="11"/>
                  </a:cubicBezTo>
                  <a:cubicBezTo>
                    <a:pt x="723" y="4"/>
                    <a:pt x="721" y="3"/>
                    <a:pt x="715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434" tIns="28218" rIns="56434" bIns="28218" numCol="1" anchor="t" anchorCtr="0" compatLnSpc="1">
              <a:prstTxWarp prst="textNoShape">
                <a:avLst/>
              </a:prstTxWarp>
            </a:bodyPr>
            <a:lstStyle/>
            <a:p>
              <a:pPr defTabSz="406439">
                <a:defRPr/>
              </a:pPr>
              <a:endParaRPr lang="pt-BR" sz="83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4136E1E8-701F-2B28-2AE0-7B07A42D7A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39790" y="4909193"/>
              <a:ext cx="755592" cy="740712"/>
            </a:xfrm>
            <a:custGeom>
              <a:avLst/>
              <a:gdLst>
                <a:gd name="T0" fmla="*/ 636 w 654"/>
                <a:gd name="T1" fmla="*/ 96 h 641"/>
                <a:gd name="T2" fmla="*/ 551 w 654"/>
                <a:gd name="T3" fmla="*/ 27 h 641"/>
                <a:gd name="T4" fmla="*/ 437 w 654"/>
                <a:gd name="T5" fmla="*/ 5 h 641"/>
                <a:gd name="T6" fmla="*/ 221 w 654"/>
                <a:gd name="T7" fmla="*/ 18 h 641"/>
                <a:gd name="T8" fmla="*/ 41 w 654"/>
                <a:gd name="T9" fmla="*/ 171 h 641"/>
                <a:gd name="T10" fmla="*/ 10 w 654"/>
                <a:gd name="T11" fmla="*/ 299 h 641"/>
                <a:gd name="T12" fmla="*/ 9 w 654"/>
                <a:gd name="T13" fmla="*/ 453 h 641"/>
                <a:gd name="T14" fmla="*/ 136 w 654"/>
                <a:gd name="T15" fmla="*/ 613 h 641"/>
                <a:gd name="T16" fmla="*/ 286 w 654"/>
                <a:gd name="T17" fmla="*/ 640 h 641"/>
                <a:gd name="T18" fmla="*/ 499 w 654"/>
                <a:gd name="T19" fmla="*/ 621 h 641"/>
                <a:gd name="T20" fmla="*/ 596 w 654"/>
                <a:gd name="T21" fmla="*/ 593 h 641"/>
                <a:gd name="T22" fmla="*/ 600 w 654"/>
                <a:gd name="T23" fmla="*/ 586 h 641"/>
                <a:gd name="T24" fmla="*/ 575 w 654"/>
                <a:gd name="T25" fmla="*/ 471 h 641"/>
                <a:gd name="T26" fmla="*/ 570 w 654"/>
                <a:gd name="T27" fmla="*/ 468 h 641"/>
                <a:gd name="T28" fmla="*/ 551 w 654"/>
                <a:gd name="T29" fmla="*/ 471 h 641"/>
                <a:gd name="T30" fmla="*/ 399 w 654"/>
                <a:gd name="T31" fmla="*/ 480 h 641"/>
                <a:gd name="T32" fmla="*/ 282 w 654"/>
                <a:gd name="T33" fmla="*/ 479 h 641"/>
                <a:gd name="T34" fmla="*/ 217 w 654"/>
                <a:gd name="T35" fmla="*/ 423 h 641"/>
                <a:gd name="T36" fmla="*/ 214 w 654"/>
                <a:gd name="T37" fmla="*/ 407 h 641"/>
                <a:gd name="T38" fmla="*/ 221 w 654"/>
                <a:gd name="T39" fmla="*/ 398 h 641"/>
                <a:gd name="T40" fmla="*/ 419 w 654"/>
                <a:gd name="T41" fmla="*/ 384 h 641"/>
                <a:gd name="T42" fmla="*/ 529 w 654"/>
                <a:gd name="T43" fmla="*/ 362 h 641"/>
                <a:gd name="T44" fmla="*/ 638 w 654"/>
                <a:gd name="T45" fmla="*/ 260 h 641"/>
                <a:gd name="T46" fmla="*/ 652 w 654"/>
                <a:gd name="T47" fmla="*/ 160 h 641"/>
                <a:gd name="T48" fmla="*/ 636 w 654"/>
                <a:gd name="T49" fmla="*/ 96 h 641"/>
                <a:gd name="T50" fmla="*/ 443 w 654"/>
                <a:gd name="T51" fmla="*/ 228 h 641"/>
                <a:gd name="T52" fmla="*/ 395 w 654"/>
                <a:gd name="T53" fmla="*/ 261 h 641"/>
                <a:gd name="T54" fmla="*/ 329 w 654"/>
                <a:gd name="T55" fmla="*/ 268 h 641"/>
                <a:gd name="T56" fmla="*/ 232 w 654"/>
                <a:gd name="T57" fmla="*/ 277 h 641"/>
                <a:gd name="T58" fmla="*/ 227 w 654"/>
                <a:gd name="T59" fmla="*/ 272 h 641"/>
                <a:gd name="T60" fmla="*/ 243 w 654"/>
                <a:gd name="T61" fmla="*/ 213 h 641"/>
                <a:gd name="T62" fmla="*/ 329 w 654"/>
                <a:gd name="T63" fmla="*/ 150 h 641"/>
                <a:gd name="T64" fmla="*/ 376 w 654"/>
                <a:gd name="T65" fmla="*/ 149 h 641"/>
                <a:gd name="T66" fmla="*/ 427 w 654"/>
                <a:gd name="T67" fmla="*/ 152 h 641"/>
                <a:gd name="T68" fmla="*/ 453 w 654"/>
                <a:gd name="T69" fmla="*/ 181 h 641"/>
                <a:gd name="T70" fmla="*/ 443 w 654"/>
                <a:gd name="T71" fmla="*/ 228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4" h="641">
                  <a:moveTo>
                    <a:pt x="636" y="96"/>
                  </a:moveTo>
                  <a:cubicBezTo>
                    <a:pt x="617" y="61"/>
                    <a:pt x="587" y="41"/>
                    <a:pt x="551" y="27"/>
                  </a:cubicBezTo>
                  <a:cubicBezTo>
                    <a:pt x="514" y="13"/>
                    <a:pt x="476" y="7"/>
                    <a:pt x="437" y="5"/>
                  </a:cubicBezTo>
                  <a:cubicBezTo>
                    <a:pt x="364" y="0"/>
                    <a:pt x="292" y="1"/>
                    <a:pt x="221" y="18"/>
                  </a:cubicBezTo>
                  <a:cubicBezTo>
                    <a:pt x="134" y="38"/>
                    <a:pt x="73" y="87"/>
                    <a:pt x="41" y="171"/>
                  </a:cubicBezTo>
                  <a:cubicBezTo>
                    <a:pt x="25" y="212"/>
                    <a:pt x="16" y="255"/>
                    <a:pt x="10" y="299"/>
                  </a:cubicBezTo>
                  <a:cubicBezTo>
                    <a:pt x="3" y="350"/>
                    <a:pt x="0" y="402"/>
                    <a:pt x="9" y="453"/>
                  </a:cubicBezTo>
                  <a:cubicBezTo>
                    <a:pt x="23" y="529"/>
                    <a:pt x="63" y="584"/>
                    <a:pt x="136" y="613"/>
                  </a:cubicBezTo>
                  <a:cubicBezTo>
                    <a:pt x="184" y="632"/>
                    <a:pt x="235" y="638"/>
                    <a:pt x="286" y="640"/>
                  </a:cubicBezTo>
                  <a:cubicBezTo>
                    <a:pt x="357" y="641"/>
                    <a:pt x="428" y="634"/>
                    <a:pt x="499" y="621"/>
                  </a:cubicBezTo>
                  <a:cubicBezTo>
                    <a:pt x="532" y="614"/>
                    <a:pt x="564" y="606"/>
                    <a:pt x="596" y="593"/>
                  </a:cubicBezTo>
                  <a:cubicBezTo>
                    <a:pt x="599" y="592"/>
                    <a:pt x="602" y="591"/>
                    <a:pt x="600" y="586"/>
                  </a:cubicBezTo>
                  <a:cubicBezTo>
                    <a:pt x="588" y="549"/>
                    <a:pt x="579" y="510"/>
                    <a:pt x="575" y="471"/>
                  </a:cubicBezTo>
                  <a:cubicBezTo>
                    <a:pt x="574" y="467"/>
                    <a:pt x="573" y="467"/>
                    <a:pt x="570" y="468"/>
                  </a:cubicBezTo>
                  <a:cubicBezTo>
                    <a:pt x="564" y="469"/>
                    <a:pt x="557" y="470"/>
                    <a:pt x="551" y="471"/>
                  </a:cubicBezTo>
                  <a:cubicBezTo>
                    <a:pt x="498" y="477"/>
                    <a:pt x="445" y="479"/>
                    <a:pt x="399" y="480"/>
                  </a:cubicBezTo>
                  <a:cubicBezTo>
                    <a:pt x="355" y="481"/>
                    <a:pt x="319" y="484"/>
                    <a:pt x="282" y="479"/>
                  </a:cubicBezTo>
                  <a:cubicBezTo>
                    <a:pt x="246" y="474"/>
                    <a:pt x="225" y="456"/>
                    <a:pt x="217" y="423"/>
                  </a:cubicBezTo>
                  <a:cubicBezTo>
                    <a:pt x="215" y="418"/>
                    <a:pt x="215" y="412"/>
                    <a:pt x="214" y="407"/>
                  </a:cubicBezTo>
                  <a:cubicBezTo>
                    <a:pt x="212" y="400"/>
                    <a:pt x="215" y="399"/>
                    <a:pt x="221" y="398"/>
                  </a:cubicBezTo>
                  <a:cubicBezTo>
                    <a:pt x="287" y="394"/>
                    <a:pt x="353" y="389"/>
                    <a:pt x="419" y="384"/>
                  </a:cubicBezTo>
                  <a:cubicBezTo>
                    <a:pt x="456" y="381"/>
                    <a:pt x="493" y="375"/>
                    <a:pt x="529" y="362"/>
                  </a:cubicBezTo>
                  <a:cubicBezTo>
                    <a:pt x="581" y="344"/>
                    <a:pt x="619" y="313"/>
                    <a:pt x="638" y="260"/>
                  </a:cubicBezTo>
                  <a:cubicBezTo>
                    <a:pt x="649" y="228"/>
                    <a:pt x="654" y="194"/>
                    <a:pt x="652" y="160"/>
                  </a:cubicBezTo>
                  <a:cubicBezTo>
                    <a:pt x="651" y="138"/>
                    <a:pt x="646" y="116"/>
                    <a:pt x="636" y="96"/>
                  </a:cubicBezTo>
                  <a:close/>
                  <a:moveTo>
                    <a:pt x="443" y="228"/>
                  </a:moveTo>
                  <a:cubicBezTo>
                    <a:pt x="434" y="248"/>
                    <a:pt x="416" y="257"/>
                    <a:pt x="395" y="261"/>
                  </a:cubicBezTo>
                  <a:cubicBezTo>
                    <a:pt x="373" y="265"/>
                    <a:pt x="351" y="266"/>
                    <a:pt x="329" y="268"/>
                  </a:cubicBezTo>
                  <a:cubicBezTo>
                    <a:pt x="296" y="272"/>
                    <a:pt x="264" y="274"/>
                    <a:pt x="232" y="277"/>
                  </a:cubicBezTo>
                  <a:cubicBezTo>
                    <a:pt x="227" y="278"/>
                    <a:pt x="226" y="277"/>
                    <a:pt x="227" y="272"/>
                  </a:cubicBezTo>
                  <a:cubicBezTo>
                    <a:pt x="231" y="252"/>
                    <a:pt x="236" y="232"/>
                    <a:pt x="243" y="213"/>
                  </a:cubicBezTo>
                  <a:cubicBezTo>
                    <a:pt x="258" y="173"/>
                    <a:pt x="288" y="154"/>
                    <a:pt x="329" y="150"/>
                  </a:cubicBezTo>
                  <a:cubicBezTo>
                    <a:pt x="345" y="149"/>
                    <a:pt x="361" y="149"/>
                    <a:pt x="376" y="149"/>
                  </a:cubicBezTo>
                  <a:cubicBezTo>
                    <a:pt x="393" y="149"/>
                    <a:pt x="410" y="148"/>
                    <a:pt x="427" y="152"/>
                  </a:cubicBezTo>
                  <a:cubicBezTo>
                    <a:pt x="445" y="156"/>
                    <a:pt x="452" y="163"/>
                    <a:pt x="453" y="181"/>
                  </a:cubicBezTo>
                  <a:cubicBezTo>
                    <a:pt x="454" y="197"/>
                    <a:pt x="451" y="213"/>
                    <a:pt x="443" y="2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434" tIns="28218" rIns="56434" bIns="28218" numCol="1" anchor="t" anchorCtr="0" compatLnSpc="1">
              <a:prstTxWarp prst="textNoShape">
                <a:avLst/>
              </a:prstTxWarp>
            </a:bodyPr>
            <a:lstStyle/>
            <a:p>
              <a:pPr defTabSz="406439">
                <a:defRPr/>
              </a:pPr>
              <a:endParaRPr lang="pt-BR" sz="83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513AA48C-E1B9-59E9-A417-BB251409C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46851" y="4909193"/>
              <a:ext cx="691112" cy="740712"/>
            </a:xfrm>
            <a:custGeom>
              <a:avLst/>
              <a:gdLst>
                <a:gd name="T0" fmla="*/ 592 w 598"/>
                <a:gd name="T1" fmla="*/ 27 h 640"/>
                <a:gd name="T2" fmla="*/ 517 w 598"/>
                <a:gd name="T3" fmla="*/ 12 h 640"/>
                <a:gd name="T4" fmla="*/ 393 w 598"/>
                <a:gd name="T5" fmla="*/ 2 h 640"/>
                <a:gd name="T6" fmla="*/ 232 w 598"/>
                <a:gd name="T7" fmla="*/ 14 h 640"/>
                <a:gd name="T8" fmla="*/ 92 w 598"/>
                <a:gd name="T9" fmla="*/ 92 h 640"/>
                <a:gd name="T10" fmla="*/ 33 w 598"/>
                <a:gd name="T11" fmla="*/ 202 h 640"/>
                <a:gd name="T12" fmla="*/ 5 w 598"/>
                <a:gd name="T13" fmla="*/ 343 h 640"/>
                <a:gd name="T14" fmla="*/ 9 w 598"/>
                <a:gd name="T15" fmla="*/ 470 h 640"/>
                <a:gd name="T16" fmla="*/ 126 w 598"/>
                <a:gd name="T17" fmla="*/ 612 h 640"/>
                <a:gd name="T18" fmla="*/ 273 w 598"/>
                <a:gd name="T19" fmla="*/ 639 h 640"/>
                <a:gd name="T20" fmla="*/ 406 w 598"/>
                <a:gd name="T21" fmla="*/ 632 h 640"/>
                <a:gd name="T22" fmla="*/ 508 w 598"/>
                <a:gd name="T23" fmla="*/ 611 h 640"/>
                <a:gd name="T24" fmla="*/ 514 w 598"/>
                <a:gd name="T25" fmla="*/ 605 h 640"/>
                <a:gd name="T26" fmla="*/ 533 w 598"/>
                <a:gd name="T27" fmla="*/ 471 h 640"/>
                <a:gd name="T28" fmla="*/ 528 w 598"/>
                <a:gd name="T29" fmla="*/ 467 h 640"/>
                <a:gd name="T30" fmla="*/ 487 w 598"/>
                <a:gd name="T31" fmla="*/ 472 h 640"/>
                <a:gd name="T32" fmla="*/ 331 w 598"/>
                <a:gd name="T33" fmla="*/ 478 h 640"/>
                <a:gd name="T34" fmla="*/ 271 w 598"/>
                <a:gd name="T35" fmla="*/ 475 h 640"/>
                <a:gd name="T36" fmla="*/ 216 w 598"/>
                <a:gd name="T37" fmla="*/ 422 h 640"/>
                <a:gd name="T38" fmla="*/ 214 w 598"/>
                <a:gd name="T39" fmla="*/ 400 h 640"/>
                <a:gd name="T40" fmla="*/ 219 w 598"/>
                <a:gd name="T41" fmla="*/ 327 h 640"/>
                <a:gd name="T42" fmla="*/ 241 w 598"/>
                <a:gd name="T43" fmla="*/ 233 h 640"/>
                <a:gd name="T44" fmla="*/ 319 w 598"/>
                <a:gd name="T45" fmla="*/ 167 h 640"/>
                <a:gd name="T46" fmla="*/ 370 w 598"/>
                <a:gd name="T47" fmla="*/ 162 h 640"/>
                <a:gd name="T48" fmla="*/ 468 w 598"/>
                <a:gd name="T49" fmla="*/ 164 h 640"/>
                <a:gd name="T50" fmla="*/ 571 w 598"/>
                <a:gd name="T51" fmla="*/ 165 h 640"/>
                <a:gd name="T52" fmla="*/ 579 w 598"/>
                <a:gd name="T53" fmla="*/ 158 h 640"/>
                <a:gd name="T54" fmla="*/ 597 w 598"/>
                <a:gd name="T55" fmla="*/ 35 h 640"/>
                <a:gd name="T56" fmla="*/ 592 w 598"/>
                <a:gd name="T57" fmla="*/ 27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8" h="640">
                  <a:moveTo>
                    <a:pt x="592" y="27"/>
                  </a:moveTo>
                  <a:cubicBezTo>
                    <a:pt x="567" y="21"/>
                    <a:pt x="542" y="16"/>
                    <a:pt x="517" y="12"/>
                  </a:cubicBezTo>
                  <a:cubicBezTo>
                    <a:pt x="476" y="6"/>
                    <a:pt x="435" y="3"/>
                    <a:pt x="393" y="2"/>
                  </a:cubicBezTo>
                  <a:cubicBezTo>
                    <a:pt x="339" y="0"/>
                    <a:pt x="285" y="2"/>
                    <a:pt x="232" y="14"/>
                  </a:cubicBezTo>
                  <a:cubicBezTo>
                    <a:pt x="178" y="26"/>
                    <a:pt x="130" y="50"/>
                    <a:pt x="92" y="92"/>
                  </a:cubicBezTo>
                  <a:cubicBezTo>
                    <a:pt x="64" y="124"/>
                    <a:pt x="46" y="162"/>
                    <a:pt x="33" y="202"/>
                  </a:cubicBezTo>
                  <a:cubicBezTo>
                    <a:pt x="19" y="248"/>
                    <a:pt x="10" y="295"/>
                    <a:pt x="5" y="343"/>
                  </a:cubicBezTo>
                  <a:cubicBezTo>
                    <a:pt x="1" y="385"/>
                    <a:pt x="0" y="428"/>
                    <a:pt x="9" y="470"/>
                  </a:cubicBezTo>
                  <a:cubicBezTo>
                    <a:pt x="23" y="538"/>
                    <a:pt x="61" y="586"/>
                    <a:pt x="126" y="612"/>
                  </a:cubicBezTo>
                  <a:cubicBezTo>
                    <a:pt x="173" y="631"/>
                    <a:pt x="223" y="637"/>
                    <a:pt x="273" y="639"/>
                  </a:cubicBezTo>
                  <a:cubicBezTo>
                    <a:pt x="317" y="640"/>
                    <a:pt x="362" y="638"/>
                    <a:pt x="406" y="632"/>
                  </a:cubicBezTo>
                  <a:cubicBezTo>
                    <a:pt x="440" y="628"/>
                    <a:pt x="474" y="621"/>
                    <a:pt x="508" y="611"/>
                  </a:cubicBezTo>
                  <a:cubicBezTo>
                    <a:pt x="511" y="610"/>
                    <a:pt x="513" y="609"/>
                    <a:pt x="514" y="605"/>
                  </a:cubicBezTo>
                  <a:cubicBezTo>
                    <a:pt x="520" y="560"/>
                    <a:pt x="527" y="515"/>
                    <a:pt x="533" y="471"/>
                  </a:cubicBezTo>
                  <a:cubicBezTo>
                    <a:pt x="534" y="466"/>
                    <a:pt x="532" y="466"/>
                    <a:pt x="528" y="467"/>
                  </a:cubicBezTo>
                  <a:cubicBezTo>
                    <a:pt x="515" y="469"/>
                    <a:pt x="501" y="470"/>
                    <a:pt x="487" y="472"/>
                  </a:cubicBezTo>
                  <a:cubicBezTo>
                    <a:pt x="435" y="477"/>
                    <a:pt x="383" y="478"/>
                    <a:pt x="331" y="478"/>
                  </a:cubicBezTo>
                  <a:cubicBezTo>
                    <a:pt x="311" y="478"/>
                    <a:pt x="291" y="478"/>
                    <a:pt x="271" y="475"/>
                  </a:cubicBezTo>
                  <a:cubicBezTo>
                    <a:pt x="238" y="470"/>
                    <a:pt x="222" y="455"/>
                    <a:pt x="216" y="422"/>
                  </a:cubicBezTo>
                  <a:cubicBezTo>
                    <a:pt x="215" y="415"/>
                    <a:pt x="215" y="407"/>
                    <a:pt x="214" y="400"/>
                  </a:cubicBezTo>
                  <a:cubicBezTo>
                    <a:pt x="213" y="375"/>
                    <a:pt x="216" y="351"/>
                    <a:pt x="219" y="327"/>
                  </a:cubicBezTo>
                  <a:cubicBezTo>
                    <a:pt x="223" y="295"/>
                    <a:pt x="228" y="263"/>
                    <a:pt x="241" y="233"/>
                  </a:cubicBezTo>
                  <a:cubicBezTo>
                    <a:pt x="255" y="198"/>
                    <a:pt x="281" y="175"/>
                    <a:pt x="319" y="167"/>
                  </a:cubicBezTo>
                  <a:cubicBezTo>
                    <a:pt x="336" y="164"/>
                    <a:pt x="353" y="162"/>
                    <a:pt x="370" y="162"/>
                  </a:cubicBezTo>
                  <a:cubicBezTo>
                    <a:pt x="402" y="161"/>
                    <a:pt x="435" y="162"/>
                    <a:pt x="468" y="164"/>
                  </a:cubicBezTo>
                  <a:cubicBezTo>
                    <a:pt x="502" y="164"/>
                    <a:pt x="537" y="164"/>
                    <a:pt x="571" y="165"/>
                  </a:cubicBezTo>
                  <a:cubicBezTo>
                    <a:pt x="576" y="165"/>
                    <a:pt x="578" y="164"/>
                    <a:pt x="579" y="158"/>
                  </a:cubicBezTo>
                  <a:cubicBezTo>
                    <a:pt x="585" y="117"/>
                    <a:pt x="591" y="76"/>
                    <a:pt x="597" y="35"/>
                  </a:cubicBezTo>
                  <a:cubicBezTo>
                    <a:pt x="598" y="30"/>
                    <a:pt x="597" y="28"/>
                    <a:pt x="592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434" tIns="28218" rIns="56434" bIns="28218" numCol="1" anchor="t" anchorCtr="0" compatLnSpc="1">
              <a:prstTxWarp prst="textNoShape">
                <a:avLst/>
              </a:prstTxWarp>
            </a:bodyPr>
            <a:lstStyle/>
            <a:p>
              <a:pPr defTabSz="406439">
                <a:defRPr/>
              </a:pPr>
              <a:endParaRPr lang="pt-BR" sz="83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8D6270C0-CF36-3E19-FE5E-510A98A78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4415" y="4929037"/>
              <a:ext cx="610097" cy="704339"/>
            </a:xfrm>
            <a:custGeom>
              <a:avLst/>
              <a:gdLst>
                <a:gd name="T0" fmla="*/ 528 w 529"/>
                <a:gd name="T1" fmla="*/ 1 h 608"/>
                <a:gd name="T2" fmla="*/ 458 w 529"/>
                <a:gd name="T3" fmla="*/ 4 h 608"/>
                <a:gd name="T4" fmla="*/ 344 w 529"/>
                <a:gd name="T5" fmla="*/ 47 h 608"/>
                <a:gd name="T6" fmla="*/ 249 w 529"/>
                <a:gd name="T7" fmla="*/ 118 h 608"/>
                <a:gd name="T8" fmla="*/ 249 w 529"/>
                <a:gd name="T9" fmla="*/ 112 h 608"/>
                <a:gd name="T10" fmla="*/ 249 w 529"/>
                <a:gd name="T11" fmla="*/ 8 h 608"/>
                <a:gd name="T12" fmla="*/ 243 w 529"/>
                <a:gd name="T13" fmla="*/ 1 h 608"/>
                <a:gd name="T14" fmla="*/ 94 w 529"/>
                <a:gd name="T15" fmla="*/ 1 h 608"/>
                <a:gd name="T16" fmla="*/ 87 w 529"/>
                <a:gd name="T17" fmla="*/ 7 h 608"/>
                <a:gd name="T18" fmla="*/ 79 w 529"/>
                <a:gd name="T19" fmla="*/ 63 h 608"/>
                <a:gd name="T20" fmla="*/ 54 w 529"/>
                <a:gd name="T21" fmla="*/ 239 h 608"/>
                <a:gd name="T22" fmla="*/ 28 w 529"/>
                <a:gd name="T23" fmla="*/ 413 h 608"/>
                <a:gd name="T24" fmla="*/ 0 w 529"/>
                <a:gd name="T25" fmla="*/ 600 h 608"/>
                <a:gd name="T26" fmla="*/ 7 w 529"/>
                <a:gd name="T27" fmla="*/ 608 h 608"/>
                <a:gd name="T28" fmla="*/ 196 w 529"/>
                <a:gd name="T29" fmla="*/ 608 h 608"/>
                <a:gd name="T30" fmla="*/ 204 w 529"/>
                <a:gd name="T31" fmla="*/ 600 h 608"/>
                <a:gd name="T32" fmla="*/ 226 w 529"/>
                <a:gd name="T33" fmla="*/ 441 h 608"/>
                <a:gd name="T34" fmla="*/ 251 w 529"/>
                <a:gd name="T35" fmla="*/ 269 h 608"/>
                <a:gd name="T36" fmla="*/ 260 w 529"/>
                <a:gd name="T37" fmla="*/ 251 h 608"/>
                <a:gd name="T38" fmla="*/ 380 w 529"/>
                <a:gd name="T39" fmla="*/ 193 h 608"/>
                <a:gd name="T40" fmla="*/ 440 w 529"/>
                <a:gd name="T41" fmla="*/ 191 h 608"/>
                <a:gd name="T42" fmla="*/ 447 w 529"/>
                <a:gd name="T43" fmla="*/ 187 h 608"/>
                <a:gd name="T44" fmla="*/ 526 w 529"/>
                <a:gd name="T45" fmla="*/ 7 h 608"/>
                <a:gd name="T46" fmla="*/ 528 w 529"/>
                <a:gd name="T47" fmla="*/ 1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9" h="608">
                  <a:moveTo>
                    <a:pt x="528" y="1"/>
                  </a:moveTo>
                  <a:cubicBezTo>
                    <a:pt x="505" y="2"/>
                    <a:pt x="481" y="0"/>
                    <a:pt x="458" y="4"/>
                  </a:cubicBezTo>
                  <a:cubicBezTo>
                    <a:pt x="417" y="10"/>
                    <a:pt x="379" y="26"/>
                    <a:pt x="344" y="47"/>
                  </a:cubicBezTo>
                  <a:cubicBezTo>
                    <a:pt x="311" y="67"/>
                    <a:pt x="280" y="92"/>
                    <a:pt x="249" y="118"/>
                  </a:cubicBezTo>
                  <a:cubicBezTo>
                    <a:pt x="249" y="115"/>
                    <a:pt x="249" y="114"/>
                    <a:pt x="249" y="112"/>
                  </a:cubicBezTo>
                  <a:cubicBezTo>
                    <a:pt x="249" y="77"/>
                    <a:pt x="249" y="43"/>
                    <a:pt x="249" y="8"/>
                  </a:cubicBezTo>
                  <a:cubicBezTo>
                    <a:pt x="249" y="3"/>
                    <a:pt x="248" y="1"/>
                    <a:pt x="243" y="1"/>
                  </a:cubicBezTo>
                  <a:cubicBezTo>
                    <a:pt x="193" y="1"/>
                    <a:pt x="144" y="1"/>
                    <a:pt x="94" y="1"/>
                  </a:cubicBezTo>
                  <a:cubicBezTo>
                    <a:pt x="89" y="1"/>
                    <a:pt x="88" y="3"/>
                    <a:pt x="87" y="7"/>
                  </a:cubicBezTo>
                  <a:cubicBezTo>
                    <a:pt x="85" y="26"/>
                    <a:pt x="82" y="44"/>
                    <a:pt x="79" y="63"/>
                  </a:cubicBezTo>
                  <a:cubicBezTo>
                    <a:pt x="71" y="121"/>
                    <a:pt x="62" y="180"/>
                    <a:pt x="54" y="239"/>
                  </a:cubicBezTo>
                  <a:cubicBezTo>
                    <a:pt x="45" y="297"/>
                    <a:pt x="37" y="355"/>
                    <a:pt x="28" y="413"/>
                  </a:cubicBezTo>
                  <a:cubicBezTo>
                    <a:pt x="19" y="475"/>
                    <a:pt x="10" y="538"/>
                    <a:pt x="0" y="600"/>
                  </a:cubicBezTo>
                  <a:cubicBezTo>
                    <a:pt x="0" y="606"/>
                    <a:pt x="1" y="608"/>
                    <a:pt x="7" y="608"/>
                  </a:cubicBezTo>
                  <a:cubicBezTo>
                    <a:pt x="70" y="608"/>
                    <a:pt x="133" y="608"/>
                    <a:pt x="196" y="608"/>
                  </a:cubicBezTo>
                  <a:cubicBezTo>
                    <a:pt x="202" y="608"/>
                    <a:pt x="203" y="606"/>
                    <a:pt x="204" y="600"/>
                  </a:cubicBezTo>
                  <a:cubicBezTo>
                    <a:pt x="211" y="547"/>
                    <a:pt x="219" y="494"/>
                    <a:pt x="226" y="441"/>
                  </a:cubicBezTo>
                  <a:cubicBezTo>
                    <a:pt x="235" y="384"/>
                    <a:pt x="243" y="326"/>
                    <a:pt x="251" y="269"/>
                  </a:cubicBezTo>
                  <a:cubicBezTo>
                    <a:pt x="252" y="261"/>
                    <a:pt x="254" y="256"/>
                    <a:pt x="260" y="251"/>
                  </a:cubicBezTo>
                  <a:cubicBezTo>
                    <a:pt x="295" y="220"/>
                    <a:pt x="335" y="201"/>
                    <a:pt x="380" y="193"/>
                  </a:cubicBezTo>
                  <a:cubicBezTo>
                    <a:pt x="400" y="189"/>
                    <a:pt x="420" y="192"/>
                    <a:pt x="440" y="191"/>
                  </a:cubicBezTo>
                  <a:cubicBezTo>
                    <a:pt x="443" y="191"/>
                    <a:pt x="446" y="191"/>
                    <a:pt x="447" y="187"/>
                  </a:cubicBezTo>
                  <a:cubicBezTo>
                    <a:pt x="463" y="123"/>
                    <a:pt x="491" y="63"/>
                    <a:pt x="526" y="7"/>
                  </a:cubicBezTo>
                  <a:cubicBezTo>
                    <a:pt x="527" y="6"/>
                    <a:pt x="529" y="4"/>
                    <a:pt x="5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434" tIns="28218" rIns="56434" bIns="28218" numCol="1" anchor="t" anchorCtr="0" compatLnSpc="1">
              <a:prstTxWarp prst="textNoShape">
                <a:avLst/>
              </a:prstTxWarp>
            </a:bodyPr>
            <a:lstStyle/>
            <a:p>
              <a:pPr defTabSz="406439">
                <a:defRPr/>
              </a:pPr>
              <a:endParaRPr lang="pt-BR" sz="83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18" name="Grupo 146">
              <a:extLst>
                <a:ext uri="{FF2B5EF4-FFF2-40B4-BE49-F238E27FC236}">
                  <a16:creationId xmlns:a16="http://schemas.microsoft.com/office/drawing/2014/main" id="{39D2939E-C69B-EC30-62CD-CB04F09FC938}"/>
                </a:ext>
              </a:extLst>
            </p:cNvPr>
            <p:cNvGrpSpPr/>
            <p:nvPr/>
          </p:nvGrpSpPr>
          <p:grpSpPr>
            <a:xfrm>
              <a:off x="16274981" y="4638040"/>
              <a:ext cx="378623" cy="995333"/>
              <a:chOff x="11439526" y="4448176"/>
              <a:chExt cx="363537" cy="955674"/>
            </a:xfrm>
          </p:grpSpPr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2BEF1193-24FD-9982-4524-CEB7E94D3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2238" y="4448176"/>
                <a:ext cx="250825" cy="185737"/>
              </a:xfrm>
              <a:custGeom>
                <a:avLst/>
                <a:gdLst>
                  <a:gd name="T0" fmla="*/ 222 w 226"/>
                  <a:gd name="T1" fmla="*/ 0 h 167"/>
                  <a:gd name="T2" fmla="*/ 32 w 226"/>
                  <a:gd name="T3" fmla="*/ 0 h 167"/>
                  <a:gd name="T4" fmla="*/ 23 w 226"/>
                  <a:gd name="T5" fmla="*/ 7 h 167"/>
                  <a:gd name="T6" fmla="*/ 15 w 226"/>
                  <a:gd name="T7" fmla="*/ 61 h 167"/>
                  <a:gd name="T8" fmla="*/ 1 w 226"/>
                  <a:gd name="T9" fmla="*/ 160 h 167"/>
                  <a:gd name="T10" fmla="*/ 6 w 226"/>
                  <a:gd name="T11" fmla="*/ 167 h 167"/>
                  <a:gd name="T12" fmla="*/ 197 w 226"/>
                  <a:gd name="T13" fmla="*/ 167 h 167"/>
                  <a:gd name="T14" fmla="*/ 203 w 226"/>
                  <a:gd name="T15" fmla="*/ 161 h 167"/>
                  <a:gd name="T16" fmla="*/ 219 w 226"/>
                  <a:gd name="T17" fmla="*/ 52 h 167"/>
                  <a:gd name="T18" fmla="*/ 226 w 226"/>
                  <a:gd name="T19" fmla="*/ 6 h 167"/>
                  <a:gd name="T20" fmla="*/ 226 w 226"/>
                  <a:gd name="T21" fmla="*/ 0 h 167"/>
                  <a:gd name="T22" fmla="*/ 222 w 226"/>
                  <a:gd name="T2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6" h="167">
                    <a:moveTo>
                      <a:pt x="222" y="0"/>
                    </a:moveTo>
                    <a:cubicBezTo>
                      <a:pt x="158" y="0"/>
                      <a:pt x="95" y="0"/>
                      <a:pt x="32" y="0"/>
                    </a:cubicBezTo>
                    <a:cubicBezTo>
                      <a:pt x="26" y="0"/>
                      <a:pt x="24" y="1"/>
                      <a:pt x="23" y="7"/>
                    </a:cubicBezTo>
                    <a:cubicBezTo>
                      <a:pt x="21" y="25"/>
                      <a:pt x="18" y="43"/>
                      <a:pt x="15" y="61"/>
                    </a:cubicBezTo>
                    <a:cubicBezTo>
                      <a:pt x="10" y="94"/>
                      <a:pt x="6" y="127"/>
                      <a:pt x="1" y="160"/>
                    </a:cubicBezTo>
                    <a:cubicBezTo>
                      <a:pt x="0" y="165"/>
                      <a:pt x="0" y="167"/>
                      <a:pt x="6" y="167"/>
                    </a:cubicBezTo>
                    <a:cubicBezTo>
                      <a:pt x="69" y="167"/>
                      <a:pt x="133" y="167"/>
                      <a:pt x="197" y="167"/>
                    </a:cubicBezTo>
                    <a:cubicBezTo>
                      <a:pt x="201" y="167"/>
                      <a:pt x="202" y="165"/>
                      <a:pt x="203" y="161"/>
                    </a:cubicBezTo>
                    <a:cubicBezTo>
                      <a:pt x="208" y="125"/>
                      <a:pt x="213" y="88"/>
                      <a:pt x="219" y="52"/>
                    </a:cubicBezTo>
                    <a:cubicBezTo>
                      <a:pt x="221" y="37"/>
                      <a:pt x="222" y="21"/>
                      <a:pt x="226" y="6"/>
                    </a:cubicBezTo>
                    <a:cubicBezTo>
                      <a:pt x="226" y="4"/>
                      <a:pt x="226" y="2"/>
                      <a:pt x="226" y="0"/>
                    </a:cubicBezTo>
                    <a:cubicBezTo>
                      <a:pt x="225" y="0"/>
                      <a:pt x="223" y="0"/>
                      <a:pt x="22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6434" tIns="28218" rIns="56434" bIns="28218" numCol="1" anchor="t" anchorCtr="0" compatLnSpc="1">
                <a:prstTxWarp prst="textNoShape">
                  <a:avLst/>
                </a:prstTxWarp>
              </a:bodyPr>
              <a:lstStyle/>
              <a:p>
                <a:pPr defTabSz="406439">
                  <a:defRPr/>
                </a:pPr>
                <a:endParaRPr lang="pt-BR" sz="83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24380B32-C288-A5B8-3B3A-DFF1CA49E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9526" y="4729163"/>
                <a:ext cx="322262" cy="674687"/>
              </a:xfrm>
              <a:custGeom>
                <a:avLst/>
                <a:gdLst>
                  <a:gd name="T0" fmla="*/ 285 w 291"/>
                  <a:gd name="T1" fmla="*/ 0 h 607"/>
                  <a:gd name="T2" fmla="*/ 190 w 291"/>
                  <a:gd name="T3" fmla="*/ 0 h 607"/>
                  <a:gd name="T4" fmla="*/ 97 w 291"/>
                  <a:gd name="T5" fmla="*/ 0 h 607"/>
                  <a:gd name="T6" fmla="*/ 88 w 291"/>
                  <a:gd name="T7" fmla="*/ 7 h 607"/>
                  <a:gd name="T8" fmla="*/ 82 w 291"/>
                  <a:gd name="T9" fmla="*/ 52 h 607"/>
                  <a:gd name="T10" fmla="*/ 54 w 291"/>
                  <a:gd name="T11" fmla="*/ 239 h 607"/>
                  <a:gd name="T12" fmla="*/ 27 w 291"/>
                  <a:gd name="T13" fmla="*/ 424 h 607"/>
                  <a:gd name="T14" fmla="*/ 1 w 291"/>
                  <a:gd name="T15" fmla="*/ 598 h 607"/>
                  <a:gd name="T16" fmla="*/ 8 w 291"/>
                  <a:gd name="T17" fmla="*/ 607 h 607"/>
                  <a:gd name="T18" fmla="*/ 194 w 291"/>
                  <a:gd name="T19" fmla="*/ 607 h 607"/>
                  <a:gd name="T20" fmla="*/ 204 w 291"/>
                  <a:gd name="T21" fmla="*/ 598 h 607"/>
                  <a:gd name="T22" fmla="*/ 223 w 291"/>
                  <a:gd name="T23" fmla="*/ 466 h 607"/>
                  <a:gd name="T24" fmla="*/ 255 w 291"/>
                  <a:gd name="T25" fmla="*/ 249 h 607"/>
                  <a:gd name="T26" fmla="*/ 291 w 291"/>
                  <a:gd name="T27" fmla="*/ 7 h 607"/>
                  <a:gd name="T28" fmla="*/ 285 w 291"/>
                  <a:gd name="T29" fmla="*/ 0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1" h="607">
                    <a:moveTo>
                      <a:pt x="285" y="0"/>
                    </a:moveTo>
                    <a:cubicBezTo>
                      <a:pt x="253" y="0"/>
                      <a:pt x="222" y="0"/>
                      <a:pt x="190" y="0"/>
                    </a:cubicBezTo>
                    <a:cubicBezTo>
                      <a:pt x="159" y="0"/>
                      <a:pt x="128" y="0"/>
                      <a:pt x="97" y="0"/>
                    </a:cubicBezTo>
                    <a:cubicBezTo>
                      <a:pt x="91" y="0"/>
                      <a:pt x="89" y="1"/>
                      <a:pt x="88" y="7"/>
                    </a:cubicBezTo>
                    <a:cubicBezTo>
                      <a:pt x="87" y="22"/>
                      <a:pt x="84" y="37"/>
                      <a:pt x="82" y="52"/>
                    </a:cubicBezTo>
                    <a:cubicBezTo>
                      <a:pt x="73" y="114"/>
                      <a:pt x="63" y="177"/>
                      <a:pt x="54" y="239"/>
                    </a:cubicBezTo>
                    <a:cubicBezTo>
                      <a:pt x="45" y="301"/>
                      <a:pt x="36" y="362"/>
                      <a:pt x="27" y="424"/>
                    </a:cubicBezTo>
                    <a:cubicBezTo>
                      <a:pt x="19" y="482"/>
                      <a:pt x="10" y="540"/>
                      <a:pt x="1" y="598"/>
                    </a:cubicBezTo>
                    <a:cubicBezTo>
                      <a:pt x="0" y="605"/>
                      <a:pt x="1" y="607"/>
                      <a:pt x="8" y="607"/>
                    </a:cubicBezTo>
                    <a:cubicBezTo>
                      <a:pt x="70" y="606"/>
                      <a:pt x="132" y="606"/>
                      <a:pt x="194" y="607"/>
                    </a:cubicBezTo>
                    <a:cubicBezTo>
                      <a:pt x="202" y="607"/>
                      <a:pt x="203" y="604"/>
                      <a:pt x="204" y="598"/>
                    </a:cubicBezTo>
                    <a:cubicBezTo>
                      <a:pt x="210" y="554"/>
                      <a:pt x="217" y="510"/>
                      <a:pt x="223" y="466"/>
                    </a:cubicBezTo>
                    <a:cubicBezTo>
                      <a:pt x="234" y="393"/>
                      <a:pt x="244" y="321"/>
                      <a:pt x="255" y="249"/>
                    </a:cubicBezTo>
                    <a:cubicBezTo>
                      <a:pt x="267" y="168"/>
                      <a:pt x="279" y="88"/>
                      <a:pt x="291" y="7"/>
                    </a:cubicBezTo>
                    <a:cubicBezTo>
                      <a:pt x="291" y="1"/>
                      <a:pt x="290" y="0"/>
                      <a:pt x="28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6434" tIns="28218" rIns="56434" bIns="28218" numCol="1" anchor="t" anchorCtr="0" compatLnSpc="1">
                <a:prstTxWarp prst="textNoShape">
                  <a:avLst/>
                </a:prstTxWarp>
              </a:bodyPr>
              <a:lstStyle/>
              <a:p>
                <a:pPr defTabSz="406439">
                  <a:defRPr/>
                </a:pPr>
                <a:endParaRPr lang="pt-BR" sz="83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F3BE6442-2B98-5321-EC81-3CA358DE4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0852" y="5079491"/>
              <a:ext cx="611750" cy="605136"/>
            </a:xfrm>
            <a:custGeom>
              <a:avLst/>
              <a:gdLst>
                <a:gd name="T0" fmla="*/ 523 w 530"/>
                <a:gd name="T1" fmla="*/ 45 h 522"/>
                <a:gd name="T2" fmla="*/ 509 w 530"/>
                <a:gd name="T3" fmla="*/ 8 h 522"/>
                <a:gd name="T4" fmla="*/ 484 w 530"/>
                <a:gd name="T5" fmla="*/ 2 h 522"/>
                <a:gd name="T6" fmla="*/ 384 w 530"/>
                <a:gd name="T7" fmla="*/ 17 h 522"/>
                <a:gd name="T8" fmla="*/ 173 w 530"/>
                <a:gd name="T9" fmla="*/ 105 h 522"/>
                <a:gd name="T10" fmla="*/ 4 w 530"/>
                <a:gd name="T11" fmla="*/ 221 h 522"/>
                <a:gd name="T12" fmla="*/ 3 w 530"/>
                <a:gd name="T13" fmla="*/ 229 h 522"/>
                <a:gd name="T14" fmla="*/ 170 w 530"/>
                <a:gd name="T15" fmla="*/ 517 h 522"/>
                <a:gd name="T16" fmla="*/ 180 w 530"/>
                <a:gd name="T17" fmla="*/ 515 h 522"/>
                <a:gd name="T18" fmla="*/ 321 w 530"/>
                <a:gd name="T19" fmla="*/ 294 h 522"/>
                <a:gd name="T20" fmla="*/ 355 w 530"/>
                <a:gd name="T21" fmla="*/ 245 h 522"/>
                <a:gd name="T22" fmla="*/ 391 w 530"/>
                <a:gd name="T23" fmla="*/ 201 h 522"/>
                <a:gd name="T24" fmla="*/ 504 w 530"/>
                <a:gd name="T25" fmla="*/ 72 h 522"/>
                <a:gd name="T26" fmla="*/ 523 w 530"/>
                <a:gd name="T27" fmla="*/ 4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0" h="522">
                  <a:moveTo>
                    <a:pt x="523" y="45"/>
                  </a:moveTo>
                  <a:cubicBezTo>
                    <a:pt x="530" y="28"/>
                    <a:pt x="525" y="15"/>
                    <a:pt x="509" y="8"/>
                  </a:cubicBezTo>
                  <a:cubicBezTo>
                    <a:pt x="501" y="4"/>
                    <a:pt x="493" y="3"/>
                    <a:pt x="484" y="2"/>
                  </a:cubicBezTo>
                  <a:cubicBezTo>
                    <a:pt x="449" y="0"/>
                    <a:pt x="417" y="9"/>
                    <a:pt x="384" y="17"/>
                  </a:cubicBezTo>
                  <a:cubicBezTo>
                    <a:pt x="309" y="37"/>
                    <a:pt x="240" y="67"/>
                    <a:pt x="173" y="105"/>
                  </a:cubicBezTo>
                  <a:cubicBezTo>
                    <a:pt x="113" y="138"/>
                    <a:pt x="56" y="176"/>
                    <a:pt x="4" y="221"/>
                  </a:cubicBezTo>
                  <a:cubicBezTo>
                    <a:pt x="0" y="223"/>
                    <a:pt x="3" y="226"/>
                    <a:pt x="3" y="229"/>
                  </a:cubicBezTo>
                  <a:cubicBezTo>
                    <a:pt x="34" y="339"/>
                    <a:pt x="89" y="435"/>
                    <a:pt x="170" y="517"/>
                  </a:cubicBezTo>
                  <a:cubicBezTo>
                    <a:pt x="176" y="522"/>
                    <a:pt x="177" y="520"/>
                    <a:pt x="180" y="515"/>
                  </a:cubicBezTo>
                  <a:cubicBezTo>
                    <a:pt x="224" y="439"/>
                    <a:pt x="270" y="365"/>
                    <a:pt x="321" y="294"/>
                  </a:cubicBezTo>
                  <a:cubicBezTo>
                    <a:pt x="332" y="278"/>
                    <a:pt x="344" y="262"/>
                    <a:pt x="355" y="245"/>
                  </a:cubicBezTo>
                  <a:cubicBezTo>
                    <a:pt x="367" y="231"/>
                    <a:pt x="379" y="216"/>
                    <a:pt x="391" y="201"/>
                  </a:cubicBezTo>
                  <a:cubicBezTo>
                    <a:pt x="427" y="157"/>
                    <a:pt x="464" y="113"/>
                    <a:pt x="504" y="72"/>
                  </a:cubicBezTo>
                  <a:cubicBezTo>
                    <a:pt x="512" y="64"/>
                    <a:pt x="519" y="55"/>
                    <a:pt x="523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434" tIns="28218" rIns="56434" bIns="28218" numCol="1" anchor="t" anchorCtr="0" compatLnSpc="1">
              <a:prstTxWarp prst="textNoShape">
                <a:avLst/>
              </a:prstTxWarp>
            </a:bodyPr>
            <a:lstStyle/>
            <a:p>
              <a:pPr defTabSz="406439">
                <a:defRPr/>
              </a:pPr>
              <a:endParaRPr lang="pt-BR" sz="83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70E8EE2-E838-336F-F2B2-79CFCB671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5893" y="4636385"/>
              <a:ext cx="730793" cy="355476"/>
            </a:xfrm>
            <a:custGeom>
              <a:avLst/>
              <a:gdLst>
                <a:gd name="T0" fmla="*/ 94 w 633"/>
                <a:gd name="T1" fmla="*/ 296 h 307"/>
                <a:gd name="T2" fmla="*/ 297 w 633"/>
                <a:gd name="T3" fmla="*/ 282 h 307"/>
                <a:gd name="T4" fmla="*/ 346 w 633"/>
                <a:gd name="T5" fmla="*/ 280 h 307"/>
                <a:gd name="T6" fmla="*/ 351 w 633"/>
                <a:gd name="T7" fmla="*/ 281 h 307"/>
                <a:gd name="T8" fmla="*/ 576 w 633"/>
                <a:gd name="T9" fmla="*/ 293 h 307"/>
                <a:gd name="T10" fmla="*/ 610 w 633"/>
                <a:gd name="T11" fmla="*/ 292 h 307"/>
                <a:gd name="T12" fmla="*/ 629 w 633"/>
                <a:gd name="T13" fmla="*/ 259 h 307"/>
                <a:gd name="T14" fmla="*/ 608 w 633"/>
                <a:gd name="T15" fmla="*/ 224 h 307"/>
                <a:gd name="T16" fmla="*/ 541 w 633"/>
                <a:gd name="T17" fmla="*/ 166 h 307"/>
                <a:gd name="T18" fmla="*/ 277 w 633"/>
                <a:gd name="T19" fmla="*/ 31 h 307"/>
                <a:gd name="T20" fmla="*/ 163 w 633"/>
                <a:gd name="T21" fmla="*/ 0 h 307"/>
                <a:gd name="T22" fmla="*/ 159 w 633"/>
                <a:gd name="T23" fmla="*/ 3 h 307"/>
                <a:gd name="T24" fmla="*/ 2 w 633"/>
                <a:gd name="T25" fmla="*/ 300 h 307"/>
                <a:gd name="T26" fmla="*/ 8 w 633"/>
                <a:gd name="T27" fmla="*/ 306 h 307"/>
                <a:gd name="T28" fmla="*/ 94 w 633"/>
                <a:gd name="T29" fmla="*/ 296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3" h="307">
                  <a:moveTo>
                    <a:pt x="94" y="296"/>
                  </a:moveTo>
                  <a:cubicBezTo>
                    <a:pt x="161" y="289"/>
                    <a:pt x="229" y="284"/>
                    <a:pt x="297" y="282"/>
                  </a:cubicBezTo>
                  <a:cubicBezTo>
                    <a:pt x="313" y="282"/>
                    <a:pt x="330" y="281"/>
                    <a:pt x="346" y="280"/>
                  </a:cubicBezTo>
                  <a:cubicBezTo>
                    <a:pt x="348" y="281"/>
                    <a:pt x="349" y="281"/>
                    <a:pt x="351" y="281"/>
                  </a:cubicBezTo>
                  <a:cubicBezTo>
                    <a:pt x="426" y="282"/>
                    <a:pt x="501" y="285"/>
                    <a:pt x="576" y="293"/>
                  </a:cubicBezTo>
                  <a:cubicBezTo>
                    <a:pt x="588" y="294"/>
                    <a:pt x="599" y="295"/>
                    <a:pt x="610" y="292"/>
                  </a:cubicBezTo>
                  <a:cubicBezTo>
                    <a:pt x="627" y="287"/>
                    <a:pt x="633" y="276"/>
                    <a:pt x="629" y="259"/>
                  </a:cubicBezTo>
                  <a:cubicBezTo>
                    <a:pt x="625" y="245"/>
                    <a:pt x="617" y="234"/>
                    <a:pt x="608" y="224"/>
                  </a:cubicBezTo>
                  <a:cubicBezTo>
                    <a:pt x="588" y="201"/>
                    <a:pt x="565" y="183"/>
                    <a:pt x="541" y="166"/>
                  </a:cubicBezTo>
                  <a:cubicBezTo>
                    <a:pt x="460" y="107"/>
                    <a:pt x="371" y="64"/>
                    <a:pt x="277" y="31"/>
                  </a:cubicBezTo>
                  <a:cubicBezTo>
                    <a:pt x="239" y="19"/>
                    <a:pt x="202" y="7"/>
                    <a:pt x="163" y="0"/>
                  </a:cubicBezTo>
                  <a:cubicBezTo>
                    <a:pt x="161" y="0"/>
                    <a:pt x="160" y="1"/>
                    <a:pt x="159" y="3"/>
                  </a:cubicBezTo>
                  <a:cubicBezTo>
                    <a:pt x="80" y="88"/>
                    <a:pt x="28" y="187"/>
                    <a:pt x="2" y="300"/>
                  </a:cubicBezTo>
                  <a:cubicBezTo>
                    <a:pt x="0" y="307"/>
                    <a:pt x="4" y="306"/>
                    <a:pt x="8" y="306"/>
                  </a:cubicBezTo>
                  <a:cubicBezTo>
                    <a:pt x="37" y="302"/>
                    <a:pt x="65" y="299"/>
                    <a:pt x="94" y="2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434" tIns="28218" rIns="56434" bIns="28218" numCol="1" anchor="t" anchorCtr="0" compatLnSpc="1">
              <a:prstTxWarp prst="textNoShape">
                <a:avLst/>
              </a:prstTxWarp>
            </a:bodyPr>
            <a:lstStyle/>
            <a:p>
              <a:pPr defTabSz="406439">
                <a:defRPr/>
              </a:pPr>
              <a:endParaRPr lang="pt-BR" sz="83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9F7AB807-7D97-2A08-CCB3-289349D74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531" y="4509077"/>
              <a:ext cx="329022" cy="596868"/>
            </a:xfrm>
            <a:custGeom>
              <a:avLst/>
              <a:gdLst>
                <a:gd name="T0" fmla="*/ 25 w 285"/>
                <a:gd name="T1" fmla="*/ 516 h 516"/>
                <a:gd name="T2" fmla="*/ 55 w 285"/>
                <a:gd name="T3" fmla="*/ 507 h 516"/>
                <a:gd name="T4" fmla="*/ 104 w 285"/>
                <a:gd name="T5" fmla="*/ 470 h 516"/>
                <a:gd name="T6" fmla="*/ 270 w 285"/>
                <a:gd name="T7" fmla="*/ 232 h 516"/>
                <a:gd name="T8" fmla="*/ 284 w 285"/>
                <a:gd name="T9" fmla="*/ 196 h 516"/>
                <a:gd name="T10" fmla="*/ 285 w 285"/>
                <a:gd name="T11" fmla="*/ 195 h 516"/>
                <a:gd name="T12" fmla="*/ 282 w 285"/>
                <a:gd name="T13" fmla="*/ 189 h 516"/>
                <a:gd name="T14" fmla="*/ 120 w 285"/>
                <a:gd name="T15" fmla="*/ 26 h 516"/>
                <a:gd name="T16" fmla="*/ 81 w 285"/>
                <a:gd name="T17" fmla="*/ 0 h 516"/>
                <a:gd name="T18" fmla="*/ 80 w 285"/>
                <a:gd name="T19" fmla="*/ 9 h 516"/>
                <a:gd name="T20" fmla="*/ 75 w 285"/>
                <a:gd name="T21" fmla="*/ 84 h 516"/>
                <a:gd name="T22" fmla="*/ 61 w 285"/>
                <a:gd name="T23" fmla="*/ 206 h 516"/>
                <a:gd name="T24" fmla="*/ 53 w 285"/>
                <a:gd name="T25" fmla="*/ 266 h 516"/>
                <a:gd name="T26" fmla="*/ 52 w 285"/>
                <a:gd name="T27" fmla="*/ 269 h 516"/>
                <a:gd name="T28" fmla="*/ 4 w 285"/>
                <a:gd name="T29" fmla="*/ 467 h 516"/>
                <a:gd name="T30" fmla="*/ 2 w 285"/>
                <a:gd name="T31" fmla="*/ 495 h 516"/>
                <a:gd name="T32" fmla="*/ 25 w 285"/>
                <a:gd name="T3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5" h="516">
                  <a:moveTo>
                    <a:pt x="25" y="516"/>
                  </a:moveTo>
                  <a:cubicBezTo>
                    <a:pt x="36" y="516"/>
                    <a:pt x="46" y="512"/>
                    <a:pt x="55" y="507"/>
                  </a:cubicBezTo>
                  <a:cubicBezTo>
                    <a:pt x="74" y="498"/>
                    <a:pt x="89" y="484"/>
                    <a:pt x="104" y="470"/>
                  </a:cubicBezTo>
                  <a:cubicBezTo>
                    <a:pt x="177" y="403"/>
                    <a:pt x="230" y="322"/>
                    <a:pt x="270" y="232"/>
                  </a:cubicBezTo>
                  <a:cubicBezTo>
                    <a:pt x="275" y="220"/>
                    <a:pt x="281" y="209"/>
                    <a:pt x="284" y="196"/>
                  </a:cubicBezTo>
                  <a:cubicBezTo>
                    <a:pt x="285" y="196"/>
                    <a:pt x="285" y="196"/>
                    <a:pt x="285" y="195"/>
                  </a:cubicBezTo>
                  <a:cubicBezTo>
                    <a:pt x="284" y="193"/>
                    <a:pt x="283" y="191"/>
                    <a:pt x="282" y="189"/>
                  </a:cubicBezTo>
                  <a:cubicBezTo>
                    <a:pt x="238" y="125"/>
                    <a:pt x="184" y="70"/>
                    <a:pt x="120" y="26"/>
                  </a:cubicBezTo>
                  <a:cubicBezTo>
                    <a:pt x="108" y="17"/>
                    <a:pt x="95" y="8"/>
                    <a:pt x="81" y="0"/>
                  </a:cubicBezTo>
                  <a:cubicBezTo>
                    <a:pt x="81" y="4"/>
                    <a:pt x="80" y="7"/>
                    <a:pt x="80" y="9"/>
                  </a:cubicBezTo>
                  <a:cubicBezTo>
                    <a:pt x="78" y="34"/>
                    <a:pt x="77" y="59"/>
                    <a:pt x="75" y="84"/>
                  </a:cubicBezTo>
                  <a:cubicBezTo>
                    <a:pt x="72" y="125"/>
                    <a:pt x="67" y="166"/>
                    <a:pt x="61" y="206"/>
                  </a:cubicBezTo>
                  <a:cubicBezTo>
                    <a:pt x="59" y="226"/>
                    <a:pt x="56" y="246"/>
                    <a:pt x="53" y="266"/>
                  </a:cubicBezTo>
                  <a:cubicBezTo>
                    <a:pt x="53" y="267"/>
                    <a:pt x="52" y="268"/>
                    <a:pt x="52" y="269"/>
                  </a:cubicBezTo>
                  <a:cubicBezTo>
                    <a:pt x="39" y="336"/>
                    <a:pt x="23" y="402"/>
                    <a:pt x="4" y="467"/>
                  </a:cubicBezTo>
                  <a:cubicBezTo>
                    <a:pt x="1" y="476"/>
                    <a:pt x="0" y="486"/>
                    <a:pt x="2" y="495"/>
                  </a:cubicBezTo>
                  <a:cubicBezTo>
                    <a:pt x="3" y="508"/>
                    <a:pt x="12" y="515"/>
                    <a:pt x="25" y="5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434" tIns="28218" rIns="56434" bIns="28218" numCol="1" anchor="t" anchorCtr="0" compatLnSpc="1">
              <a:prstTxWarp prst="textNoShape">
                <a:avLst/>
              </a:prstTxWarp>
            </a:bodyPr>
            <a:lstStyle/>
            <a:p>
              <a:pPr defTabSz="406439">
                <a:defRPr/>
              </a:pPr>
              <a:endParaRPr lang="pt-BR" sz="83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FDA76F28-3E86-6319-3016-44E5CC06E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2226" y="4403261"/>
              <a:ext cx="484439" cy="563801"/>
            </a:xfrm>
            <a:custGeom>
              <a:avLst/>
              <a:gdLst>
                <a:gd name="T0" fmla="*/ 153 w 419"/>
                <a:gd name="T1" fmla="*/ 202 h 488"/>
                <a:gd name="T2" fmla="*/ 218 w 419"/>
                <a:gd name="T3" fmla="*/ 277 h 488"/>
                <a:gd name="T4" fmla="*/ 220 w 419"/>
                <a:gd name="T5" fmla="*/ 280 h 488"/>
                <a:gd name="T6" fmla="*/ 348 w 419"/>
                <a:gd name="T7" fmla="*/ 459 h 488"/>
                <a:gd name="T8" fmla="*/ 364 w 419"/>
                <a:gd name="T9" fmla="*/ 477 h 488"/>
                <a:gd name="T10" fmla="*/ 402 w 419"/>
                <a:gd name="T11" fmla="*/ 470 h 488"/>
                <a:gd name="T12" fmla="*/ 415 w 419"/>
                <a:gd name="T13" fmla="*/ 429 h 488"/>
                <a:gd name="T14" fmla="*/ 409 w 419"/>
                <a:gd name="T15" fmla="*/ 304 h 488"/>
                <a:gd name="T16" fmla="*/ 352 w 419"/>
                <a:gd name="T17" fmla="*/ 94 h 488"/>
                <a:gd name="T18" fmla="*/ 313 w 419"/>
                <a:gd name="T19" fmla="*/ 10 h 488"/>
                <a:gd name="T20" fmla="*/ 306 w 419"/>
                <a:gd name="T21" fmla="*/ 8 h 488"/>
                <a:gd name="T22" fmla="*/ 251 w 419"/>
                <a:gd name="T23" fmla="*/ 3 h 488"/>
                <a:gd name="T24" fmla="*/ 39 w 419"/>
                <a:gd name="T25" fmla="*/ 31 h 488"/>
                <a:gd name="T26" fmla="*/ 0 w 419"/>
                <a:gd name="T27" fmla="*/ 45 h 488"/>
                <a:gd name="T28" fmla="*/ 11 w 419"/>
                <a:gd name="T29" fmla="*/ 54 h 488"/>
                <a:gd name="T30" fmla="*/ 153 w 419"/>
                <a:gd name="T31" fmla="*/ 202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9" h="488">
                  <a:moveTo>
                    <a:pt x="153" y="202"/>
                  </a:moveTo>
                  <a:cubicBezTo>
                    <a:pt x="175" y="227"/>
                    <a:pt x="196" y="252"/>
                    <a:pt x="218" y="277"/>
                  </a:cubicBezTo>
                  <a:cubicBezTo>
                    <a:pt x="219" y="278"/>
                    <a:pt x="219" y="279"/>
                    <a:pt x="220" y="280"/>
                  </a:cubicBezTo>
                  <a:cubicBezTo>
                    <a:pt x="265" y="338"/>
                    <a:pt x="308" y="397"/>
                    <a:pt x="348" y="459"/>
                  </a:cubicBezTo>
                  <a:cubicBezTo>
                    <a:pt x="352" y="465"/>
                    <a:pt x="357" y="472"/>
                    <a:pt x="364" y="477"/>
                  </a:cubicBezTo>
                  <a:cubicBezTo>
                    <a:pt x="379" y="488"/>
                    <a:pt x="393" y="486"/>
                    <a:pt x="402" y="470"/>
                  </a:cubicBezTo>
                  <a:cubicBezTo>
                    <a:pt x="410" y="457"/>
                    <a:pt x="413" y="443"/>
                    <a:pt x="415" y="429"/>
                  </a:cubicBezTo>
                  <a:cubicBezTo>
                    <a:pt x="419" y="387"/>
                    <a:pt x="415" y="346"/>
                    <a:pt x="409" y="304"/>
                  </a:cubicBezTo>
                  <a:cubicBezTo>
                    <a:pt x="399" y="232"/>
                    <a:pt x="379" y="162"/>
                    <a:pt x="352" y="94"/>
                  </a:cubicBezTo>
                  <a:cubicBezTo>
                    <a:pt x="341" y="66"/>
                    <a:pt x="328" y="37"/>
                    <a:pt x="313" y="10"/>
                  </a:cubicBezTo>
                  <a:cubicBezTo>
                    <a:pt x="312" y="8"/>
                    <a:pt x="309" y="8"/>
                    <a:pt x="306" y="8"/>
                  </a:cubicBezTo>
                  <a:cubicBezTo>
                    <a:pt x="288" y="6"/>
                    <a:pt x="270" y="4"/>
                    <a:pt x="251" y="3"/>
                  </a:cubicBezTo>
                  <a:cubicBezTo>
                    <a:pt x="179" y="0"/>
                    <a:pt x="108" y="10"/>
                    <a:pt x="39" y="31"/>
                  </a:cubicBezTo>
                  <a:cubicBezTo>
                    <a:pt x="26" y="35"/>
                    <a:pt x="14" y="39"/>
                    <a:pt x="0" y="45"/>
                  </a:cubicBezTo>
                  <a:cubicBezTo>
                    <a:pt x="4" y="49"/>
                    <a:pt x="8" y="51"/>
                    <a:pt x="11" y="54"/>
                  </a:cubicBezTo>
                  <a:cubicBezTo>
                    <a:pt x="60" y="102"/>
                    <a:pt x="108" y="151"/>
                    <a:pt x="153" y="2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434" tIns="28218" rIns="56434" bIns="28218" numCol="1" anchor="t" anchorCtr="0" compatLnSpc="1">
              <a:prstTxWarp prst="textNoShape">
                <a:avLst/>
              </a:prstTxWarp>
            </a:bodyPr>
            <a:lstStyle/>
            <a:p>
              <a:pPr defTabSz="406439">
                <a:defRPr/>
              </a:pPr>
              <a:endParaRPr lang="pt-BR" sz="83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F326EB18-E282-9ADB-7FA4-B09945EE1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8678" y="5279552"/>
              <a:ext cx="362088" cy="616709"/>
            </a:xfrm>
            <a:custGeom>
              <a:avLst/>
              <a:gdLst>
                <a:gd name="T0" fmla="*/ 242 w 314"/>
                <a:gd name="T1" fmla="*/ 328 h 533"/>
                <a:gd name="T2" fmla="*/ 221 w 314"/>
                <a:gd name="T3" fmla="*/ 260 h 533"/>
                <a:gd name="T4" fmla="*/ 220 w 314"/>
                <a:gd name="T5" fmla="*/ 256 h 533"/>
                <a:gd name="T6" fmla="*/ 178 w 314"/>
                <a:gd name="T7" fmla="*/ 54 h 533"/>
                <a:gd name="T8" fmla="*/ 171 w 314"/>
                <a:gd name="T9" fmla="*/ 25 h 533"/>
                <a:gd name="T10" fmla="*/ 127 w 314"/>
                <a:gd name="T11" fmla="*/ 12 h 533"/>
                <a:gd name="T12" fmla="*/ 109 w 314"/>
                <a:gd name="T13" fmla="*/ 28 h 533"/>
                <a:gd name="T14" fmla="*/ 80 w 314"/>
                <a:gd name="T15" fmla="*/ 75 h 533"/>
                <a:gd name="T16" fmla="*/ 12 w 314"/>
                <a:gd name="T17" fmla="*/ 296 h 533"/>
                <a:gd name="T18" fmla="*/ 1 w 314"/>
                <a:gd name="T19" fmla="*/ 467 h 533"/>
                <a:gd name="T20" fmla="*/ 4 w 314"/>
                <a:gd name="T21" fmla="*/ 496 h 533"/>
                <a:gd name="T22" fmla="*/ 8 w 314"/>
                <a:gd name="T23" fmla="*/ 497 h 533"/>
                <a:gd name="T24" fmla="*/ 92 w 314"/>
                <a:gd name="T25" fmla="*/ 517 h 533"/>
                <a:gd name="T26" fmla="*/ 305 w 314"/>
                <a:gd name="T27" fmla="*/ 521 h 533"/>
                <a:gd name="T28" fmla="*/ 311 w 314"/>
                <a:gd name="T29" fmla="*/ 511 h 533"/>
                <a:gd name="T30" fmla="*/ 242 w 314"/>
                <a:gd name="T31" fmla="*/ 328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4" h="533">
                  <a:moveTo>
                    <a:pt x="242" y="328"/>
                  </a:moveTo>
                  <a:cubicBezTo>
                    <a:pt x="235" y="305"/>
                    <a:pt x="228" y="283"/>
                    <a:pt x="221" y="260"/>
                  </a:cubicBezTo>
                  <a:cubicBezTo>
                    <a:pt x="221" y="259"/>
                    <a:pt x="221" y="258"/>
                    <a:pt x="220" y="256"/>
                  </a:cubicBezTo>
                  <a:cubicBezTo>
                    <a:pt x="203" y="190"/>
                    <a:pt x="188" y="122"/>
                    <a:pt x="178" y="54"/>
                  </a:cubicBezTo>
                  <a:cubicBezTo>
                    <a:pt x="177" y="44"/>
                    <a:pt x="175" y="34"/>
                    <a:pt x="171" y="25"/>
                  </a:cubicBezTo>
                  <a:cubicBezTo>
                    <a:pt x="162" y="5"/>
                    <a:pt x="146" y="0"/>
                    <a:pt x="127" y="12"/>
                  </a:cubicBezTo>
                  <a:cubicBezTo>
                    <a:pt x="120" y="16"/>
                    <a:pt x="115" y="22"/>
                    <a:pt x="109" y="28"/>
                  </a:cubicBezTo>
                  <a:cubicBezTo>
                    <a:pt x="97" y="42"/>
                    <a:pt x="88" y="58"/>
                    <a:pt x="80" y="75"/>
                  </a:cubicBezTo>
                  <a:cubicBezTo>
                    <a:pt x="46" y="145"/>
                    <a:pt x="25" y="219"/>
                    <a:pt x="12" y="296"/>
                  </a:cubicBezTo>
                  <a:cubicBezTo>
                    <a:pt x="3" y="353"/>
                    <a:pt x="0" y="410"/>
                    <a:pt x="1" y="467"/>
                  </a:cubicBezTo>
                  <a:cubicBezTo>
                    <a:pt x="2" y="477"/>
                    <a:pt x="1" y="486"/>
                    <a:pt x="4" y="496"/>
                  </a:cubicBezTo>
                  <a:cubicBezTo>
                    <a:pt x="5" y="497"/>
                    <a:pt x="6" y="497"/>
                    <a:pt x="8" y="497"/>
                  </a:cubicBezTo>
                  <a:cubicBezTo>
                    <a:pt x="36" y="505"/>
                    <a:pt x="64" y="512"/>
                    <a:pt x="92" y="517"/>
                  </a:cubicBezTo>
                  <a:cubicBezTo>
                    <a:pt x="163" y="530"/>
                    <a:pt x="234" y="533"/>
                    <a:pt x="305" y="521"/>
                  </a:cubicBezTo>
                  <a:cubicBezTo>
                    <a:pt x="314" y="519"/>
                    <a:pt x="314" y="519"/>
                    <a:pt x="311" y="511"/>
                  </a:cubicBezTo>
                  <a:cubicBezTo>
                    <a:pt x="286" y="450"/>
                    <a:pt x="262" y="390"/>
                    <a:pt x="242" y="3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434" tIns="28218" rIns="56434" bIns="28218" numCol="1" anchor="t" anchorCtr="0" compatLnSpc="1">
              <a:prstTxWarp prst="textNoShape">
                <a:avLst/>
              </a:prstTxWarp>
            </a:bodyPr>
            <a:lstStyle/>
            <a:p>
              <a:pPr defTabSz="406439">
                <a:defRPr/>
              </a:pPr>
              <a:endParaRPr lang="pt-BR" sz="83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26" name="Grupo 145">
              <a:extLst>
                <a:ext uri="{FF2B5EF4-FFF2-40B4-BE49-F238E27FC236}">
                  <a16:creationId xmlns:a16="http://schemas.microsoft.com/office/drawing/2014/main" id="{42CE6BA3-0A9A-332D-C76D-831C57808434}"/>
                </a:ext>
              </a:extLst>
            </p:cNvPr>
            <p:cNvGrpSpPr/>
            <p:nvPr/>
          </p:nvGrpSpPr>
          <p:grpSpPr>
            <a:xfrm>
              <a:off x="12951695" y="4638040"/>
              <a:ext cx="380276" cy="995333"/>
              <a:chOff x="8248651" y="4448176"/>
              <a:chExt cx="365125" cy="955674"/>
            </a:xfrm>
          </p:grpSpPr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id="{4B9F42B0-E659-2623-6FEF-8C2F16B84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8651" y="4729163"/>
                <a:ext cx="323850" cy="674687"/>
              </a:xfrm>
              <a:custGeom>
                <a:avLst/>
                <a:gdLst>
                  <a:gd name="T0" fmla="*/ 285 w 292"/>
                  <a:gd name="T1" fmla="*/ 0 h 607"/>
                  <a:gd name="T2" fmla="*/ 96 w 292"/>
                  <a:gd name="T3" fmla="*/ 0 h 607"/>
                  <a:gd name="T4" fmla="*/ 88 w 292"/>
                  <a:gd name="T5" fmla="*/ 6 h 607"/>
                  <a:gd name="T6" fmla="*/ 71 w 292"/>
                  <a:gd name="T7" fmla="*/ 126 h 607"/>
                  <a:gd name="T8" fmla="*/ 45 w 292"/>
                  <a:gd name="T9" fmla="*/ 302 h 607"/>
                  <a:gd name="T10" fmla="*/ 19 w 292"/>
                  <a:gd name="T11" fmla="*/ 477 h 607"/>
                  <a:gd name="T12" fmla="*/ 1 w 292"/>
                  <a:gd name="T13" fmla="*/ 600 h 607"/>
                  <a:gd name="T14" fmla="*/ 7 w 292"/>
                  <a:gd name="T15" fmla="*/ 607 h 607"/>
                  <a:gd name="T16" fmla="*/ 102 w 292"/>
                  <a:gd name="T17" fmla="*/ 607 h 607"/>
                  <a:gd name="T18" fmla="*/ 196 w 292"/>
                  <a:gd name="T19" fmla="*/ 607 h 607"/>
                  <a:gd name="T20" fmla="*/ 204 w 292"/>
                  <a:gd name="T21" fmla="*/ 600 h 607"/>
                  <a:gd name="T22" fmla="*/ 209 w 292"/>
                  <a:gd name="T23" fmla="*/ 562 h 607"/>
                  <a:gd name="T24" fmla="*/ 251 w 292"/>
                  <a:gd name="T25" fmla="*/ 281 h 607"/>
                  <a:gd name="T26" fmla="*/ 291 w 292"/>
                  <a:gd name="T27" fmla="*/ 7 h 607"/>
                  <a:gd name="T28" fmla="*/ 285 w 292"/>
                  <a:gd name="T29" fmla="*/ 0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2" h="607">
                    <a:moveTo>
                      <a:pt x="285" y="0"/>
                    </a:moveTo>
                    <a:cubicBezTo>
                      <a:pt x="222" y="0"/>
                      <a:pt x="159" y="0"/>
                      <a:pt x="96" y="0"/>
                    </a:cubicBezTo>
                    <a:cubicBezTo>
                      <a:pt x="91" y="0"/>
                      <a:pt x="89" y="1"/>
                      <a:pt x="88" y="6"/>
                    </a:cubicBezTo>
                    <a:cubicBezTo>
                      <a:pt x="83" y="46"/>
                      <a:pt x="77" y="86"/>
                      <a:pt x="71" y="126"/>
                    </a:cubicBezTo>
                    <a:cubicBezTo>
                      <a:pt x="62" y="185"/>
                      <a:pt x="54" y="243"/>
                      <a:pt x="45" y="302"/>
                    </a:cubicBezTo>
                    <a:cubicBezTo>
                      <a:pt x="36" y="360"/>
                      <a:pt x="28" y="419"/>
                      <a:pt x="19" y="477"/>
                    </a:cubicBezTo>
                    <a:cubicBezTo>
                      <a:pt x="13" y="518"/>
                      <a:pt x="7" y="559"/>
                      <a:pt x="1" y="600"/>
                    </a:cubicBezTo>
                    <a:cubicBezTo>
                      <a:pt x="0" y="605"/>
                      <a:pt x="2" y="607"/>
                      <a:pt x="7" y="607"/>
                    </a:cubicBezTo>
                    <a:cubicBezTo>
                      <a:pt x="39" y="606"/>
                      <a:pt x="70" y="607"/>
                      <a:pt x="102" y="607"/>
                    </a:cubicBezTo>
                    <a:cubicBezTo>
                      <a:pt x="133" y="607"/>
                      <a:pt x="164" y="606"/>
                      <a:pt x="196" y="607"/>
                    </a:cubicBezTo>
                    <a:cubicBezTo>
                      <a:pt x="201" y="607"/>
                      <a:pt x="203" y="605"/>
                      <a:pt x="204" y="600"/>
                    </a:cubicBezTo>
                    <a:cubicBezTo>
                      <a:pt x="205" y="587"/>
                      <a:pt x="207" y="574"/>
                      <a:pt x="209" y="562"/>
                    </a:cubicBezTo>
                    <a:cubicBezTo>
                      <a:pt x="223" y="468"/>
                      <a:pt x="237" y="374"/>
                      <a:pt x="251" y="281"/>
                    </a:cubicBezTo>
                    <a:cubicBezTo>
                      <a:pt x="264" y="189"/>
                      <a:pt x="277" y="98"/>
                      <a:pt x="291" y="7"/>
                    </a:cubicBezTo>
                    <a:cubicBezTo>
                      <a:pt x="292" y="1"/>
                      <a:pt x="290" y="0"/>
                      <a:pt x="28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6434" tIns="28218" rIns="56434" bIns="28218" numCol="1" anchor="t" anchorCtr="0" compatLnSpc="1">
                <a:prstTxWarp prst="textNoShape">
                  <a:avLst/>
                </a:prstTxWarp>
              </a:bodyPr>
              <a:lstStyle/>
              <a:p>
                <a:pPr defTabSz="406439">
                  <a:defRPr/>
                </a:pPr>
                <a:endParaRPr lang="pt-BR" sz="83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8" name="Freeform 22">
                <a:extLst>
                  <a:ext uri="{FF2B5EF4-FFF2-40B4-BE49-F238E27FC236}">
                    <a16:creationId xmlns:a16="http://schemas.microsoft.com/office/drawing/2014/main" id="{64DEE494-1871-447A-21BB-EFBA10F94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2951" y="4448176"/>
                <a:ext cx="250825" cy="185737"/>
              </a:xfrm>
              <a:custGeom>
                <a:avLst/>
                <a:gdLst>
                  <a:gd name="T0" fmla="*/ 220 w 227"/>
                  <a:gd name="T1" fmla="*/ 0 h 167"/>
                  <a:gd name="T2" fmla="*/ 31 w 227"/>
                  <a:gd name="T3" fmla="*/ 0 h 167"/>
                  <a:gd name="T4" fmla="*/ 24 w 227"/>
                  <a:gd name="T5" fmla="*/ 5 h 167"/>
                  <a:gd name="T6" fmla="*/ 1 w 227"/>
                  <a:gd name="T7" fmla="*/ 160 h 167"/>
                  <a:gd name="T8" fmla="*/ 7 w 227"/>
                  <a:gd name="T9" fmla="*/ 167 h 167"/>
                  <a:gd name="T10" fmla="*/ 101 w 227"/>
                  <a:gd name="T11" fmla="*/ 167 h 167"/>
                  <a:gd name="T12" fmla="*/ 195 w 227"/>
                  <a:gd name="T13" fmla="*/ 167 h 167"/>
                  <a:gd name="T14" fmla="*/ 203 w 227"/>
                  <a:gd name="T15" fmla="*/ 160 h 167"/>
                  <a:gd name="T16" fmla="*/ 226 w 227"/>
                  <a:gd name="T17" fmla="*/ 7 h 167"/>
                  <a:gd name="T18" fmla="*/ 220 w 227"/>
                  <a:gd name="T1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167">
                    <a:moveTo>
                      <a:pt x="220" y="0"/>
                    </a:moveTo>
                    <a:cubicBezTo>
                      <a:pt x="157" y="0"/>
                      <a:pt x="94" y="0"/>
                      <a:pt x="31" y="0"/>
                    </a:cubicBezTo>
                    <a:cubicBezTo>
                      <a:pt x="27" y="0"/>
                      <a:pt x="24" y="0"/>
                      <a:pt x="24" y="5"/>
                    </a:cubicBezTo>
                    <a:cubicBezTo>
                      <a:pt x="16" y="57"/>
                      <a:pt x="9" y="108"/>
                      <a:pt x="1" y="160"/>
                    </a:cubicBezTo>
                    <a:cubicBezTo>
                      <a:pt x="0" y="166"/>
                      <a:pt x="2" y="167"/>
                      <a:pt x="7" y="167"/>
                    </a:cubicBezTo>
                    <a:cubicBezTo>
                      <a:pt x="38" y="166"/>
                      <a:pt x="70" y="167"/>
                      <a:pt x="101" y="167"/>
                    </a:cubicBezTo>
                    <a:cubicBezTo>
                      <a:pt x="132" y="167"/>
                      <a:pt x="164" y="166"/>
                      <a:pt x="195" y="167"/>
                    </a:cubicBezTo>
                    <a:cubicBezTo>
                      <a:pt x="200" y="167"/>
                      <a:pt x="203" y="165"/>
                      <a:pt x="203" y="160"/>
                    </a:cubicBezTo>
                    <a:cubicBezTo>
                      <a:pt x="211" y="109"/>
                      <a:pt x="218" y="58"/>
                      <a:pt x="226" y="7"/>
                    </a:cubicBezTo>
                    <a:cubicBezTo>
                      <a:pt x="227" y="1"/>
                      <a:pt x="225" y="0"/>
                      <a:pt x="2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6434" tIns="28218" rIns="56434" bIns="28218" numCol="1" anchor="t" anchorCtr="0" compatLnSpc="1">
                <a:prstTxWarp prst="textNoShape">
                  <a:avLst/>
                </a:prstTxWarp>
              </a:bodyPr>
              <a:lstStyle/>
              <a:p>
                <a:pPr defTabSz="406439">
                  <a:defRPr/>
                </a:pPr>
                <a:endParaRPr lang="pt-BR" sz="833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3B62CC6B-DF22-CDB3-6615-48ED6111D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2740" y="5340727"/>
              <a:ext cx="532388" cy="433184"/>
            </a:xfrm>
            <a:custGeom>
              <a:avLst/>
              <a:gdLst>
                <a:gd name="T0" fmla="*/ 297 w 461"/>
                <a:gd name="T1" fmla="*/ 126 h 374"/>
                <a:gd name="T2" fmla="*/ 235 w 461"/>
                <a:gd name="T3" fmla="*/ 104 h 374"/>
                <a:gd name="T4" fmla="*/ 231 w 461"/>
                <a:gd name="T5" fmla="*/ 102 h 374"/>
                <a:gd name="T6" fmla="*/ 113 w 461"/>
                <a:gd name="T7" fmla="*/ 47 h 374"/>
                <a:gd name="T8" fmla="*/ 49 w 461"/>
                <a:gd name="T9" fmla="*/ 14 h 374"/>
                <a:gd name="T10" fmla="*/ 2 w 461"/>
                <a:gd name="T11" fmla="*/ 47 h 374"/>
                <a:gd name="T12" fmla="*/ 21 w 461"/>
                <a:gd name="T13" fmla="*/ 107 h 374"/>
                <a:gd name="T14" fmla="*/ 259 w 461"/>
                <a:gd name="T15" fmla="*/ 371 h 374"/>
                <a:gd name="T16" fmla="*/ 265 w 461"/>
                <a:gd name="T17" fmla="*/ 374 h 374"/>
                <a:gd name="T18" fmla="*/ 272 w 461"/>
                <a:gd name="T19" fmla="*/ 370 h 374"/>
                <a:gd name="T20" fmla="*/ 411 w 461"/>
                <a:gd name="T21" fmla="*/ 245 h 374"/>
                <a:gd name="T22" fmla="*/ 461 w 461"/>
                <a:gd name="T23" fmla="*/ 176 h 374"/>
                <a:gd name="T24" fmla="*/ 455 w 461"/>
                <a:gd name="T25" fmla="*/ 173 h 374"/>
                <a:gd name="T26" fmla="*/ 297 w 461"/>
                <a:gd name="T27" fmla="*/ 12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1" h="374">
                  <a:moveTo>
                    <a:pt x="297" y="126"/>
                  </a:moveTo>
                  <a:cubicBezTo>
                    <a:pt x="276" y="119"/>
                    <a:pt x="256" y="112"/>
                    <a:pt x="235" y="104"/>
                  </a:cubicBezTo>
                  <a:cubicBezTo>
                    <a:pt x="234" y="103"/>
                    <a:pt x="232" y="102"/>
                    <a:pt x="231" y="102"/>
                  </a:cubicBezTo>
                  <a:cubicBezTo>
                    <a:pt x="190" y="86"/>
                    <a:pt x="151" y="67"/>
                    <a:pt x="113" y="47"/>
                  </a:cubicBezTo>
                  <a:cubicBezTo>
                    <a:pt x="92" y="36"/>
                    <a:pt x="71" y="24"/>
                    <a:pt x="49" y="14"/>
                  </a:cubicBezTo>
                  <a:cubicBezTo>
                    <a:pt x="20" y="0"/>
                    <a:pt x="0" y="14"/>
                    <a:pt x="2" y="47"/>
                  </a:cubicBezTo>
                  <a:cubicBezTo>
                    <a:pt x="4" y="68"/>
                    <a:pt x="12" y="88"/>
                    <a:pt x="21" y="107"/>
                  </a:cubicBezTo>
                  <a:cubicBezTo>
                    <a:pt x="77" y="216"/>
                    <a:pt x="157" y="304"/>
                    <a:pt x="259" y="371"/>
                  </a:cubicBezTo>
                  <a:cubicBezTo>
                    <a:pt x="261" y="372"/>
                    <a:pt x="262" y="374"/>
                    <a:pt x="265" y="374"/>
                  </a:cubicBezTo>
                  <a:cubicBezTo>
                    <a:pt x="268" y="374"/>
                    <a:pt x="270" y="372"/>
                    <a:pt x="272" y="370"/>
                  </a:cubicBezTo>
                  <a:cubicBezTo>
                    <a:pt x="325" y="336"/>
                    <a:pt x="371" y="294"/>
                    <a:pt x="411" y="245"/>
                  </a:cubicBezTo>
                  <a:cubicBezTo>
                    <a:pt x="430" y="223"/>
                    <a:pt x="446" y="200"/>
                    <a:pt x="461" y="176"/>
                  </a:cubicBezTo>
                  <a:cubicBezTo>
                    <a:pt x="460" y="173"/>
                    <a:pt x="457" y="173"/>
                    <a:pt x="455" y="173"/>
                  </a:cubicBezTo>
                  <a:cubicBezTo>
                    <a:pt x="402" y="160"/>
                    <a:pt x="349" y="145"/>
                    <a:pt x="297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434" tIns="28218" rIns="56434" bIns="28218" numCol="1" anchor="t" anchorCtr="0" compatLnSpc="1">
              <a:prstTxWarp prst="textNoShape">
                <a:avLst/>
              </a:prstTxWarp>
            </a:bodyPr>
            <a:lstStyle/>
            <a:p>
              <a:pPr defTabSz="406439">
                <a:defRPr/>
              </a:pPr>
              <a:endParaRPr lang="pt-BR" sz="833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4FE18E9-797D-E37A-A4FF-D641F88D8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4773" y="4980290"/>
              <a:ext cx="482786" cy="360437"/>
            </a:xfrm>
            <a:custGeom>
              <a:avLst/>
              <a:gdLst>
                <a:gd name="T0" fmla="*/ 402 w 418"/>
                <a:gd name="T1" fmla="*/ 0 h 312"/>
                <a:gd name="T2" fmla="*/ 396 w 418"/>
                <a:gd name="T3" fmla="*/ 5 h 312"/>
                <a:gd name="T4" fmla="*/ 248 w 418"/>
                <a:gd name="T5" fmla="*/ 109 h 312"/>
                <a:gd name="T6" fmla="*/ 209 w 418"/>
                <a:gd name="T7" fmla="*/ 134 h 312"/>
                <a:gd name="T8" fmla="*/ 205 w 418"/>
                <a:gd name="T9" fmla="*/ 135 h 312"/>
                <a:gd name="T10" fmla="*/ 37 w 418"/>
                <a:gd name="T11" fmla="*/ 218 h 312"/>
                <a:gd name="T12" fmla="*/ 19 w 418"/>
                <a:gd name="T13" fmla="*/ 228 h 312"/>
                <a:gd name="T14" fmla="*/ 18 w 418"/>
                <a:gd name="T15" fmla="*/ 275 h 312"/>
                <a:gd name="T16" fmla="*/ 52 w 418"/>
                <a:gd name="T17" fmla="*/ 292 h 312"/>
                <a:gd name="T18" fmla="*/ 146 w 418"/>
                <a:gd name="T19" fmla="*/ 308 h 312"/>
                <a:gd name="T20" fmla="*/ 319 w 418"/>
                <a:gd name="T21" fmla="*/ 295 h 312"/>
                <a:gd name="T22" fmla="*/ 405 w 418"/>
                <a:gd name="T23" fmla="*/ 270 h 312"/>
                <a:gd name="T24" fmla="*/ 407 w 418"/>
                <a:gd name="T25" fmla="*/ 266 h 312"/>
                <a:gd name="T26" fmla="*/ 415 w 418"/>
                <a:gd name="T27" fmla="*/ 190 h 312"/>
                <a:gd name="T28" fmla="*/ 408 w 418"/>
                <a:gd name="T29" fmla="*/ 38 h 312"/>
                <a:gd name="T30" fmla="*/ 402 w 418"/>
                <a:gd name="T31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8" h="312">
                  <a:moveTo>
                    <a:pt x="402" y="0"/>
                  </a:moveTo>
                  <a:cubicBezTo>
                    <a:pt x="399" y="2"/>
                    <a:pt x="398" y="4"/>
                    <a:pt x="396" y="5"/>
                  </a:cubicBezTo>
                  <a:cubicBezTo>
                    <a:pt x="348" y="42"/>
                    <a:pt x="300" y="77"/>
                    <a:pt x="248" y="109"/>
                  </a:cubicBezTo>
                  <a:cubicBezTo>
                    <a:pt x="235" y="117"/>
                    <a:pt x="222" y="125"/>
                    <a:pt x="209" y="134"/>
                  </a:cubicBezTo>
                  <a:cubicBezTo>
                    <a:pt x="208" y="134"/>
                    <a:pt x="206" y="134"/>
                    <a:pt x="205" y="135"/>
                  </a:cubicBezTo>
                  <a:cubicBezTo>
                    <a:pt x="151" y="167"/>
                    <a:pt x="95" y="194"/>
                    <a:pt x="37" y="218"/>
                  </a:cubicBezTo>
                  <a:cubicBezTo>
                    <a:pt x="31" y="221"/>
                    <a:pt x="25" y="224"/>
                    <a:pt x="19" y="228"/>
                  </a:cubicBezTo>
                  <a:cubicBezTo>
                    <a:pt x="1" y="242"/>
                    <a:pt x="0" y="260"/>
                    <a:pt x="18" y="275"/>
                  </a:cubicBezTo>
                  <a:cubicBezTo>
                    <a:pt x="28" y="283"/>
                    <a:pt x="39" y="289"/>
                    <a:pt x="52" y="292"/>
                  </a:cubicBezTo>
                  <a:cubicBezTo>
                    <a:pt x="82" y="302"/>
                    <a:pt x="114" y="306"/>
                    <a:pt x="146" y="308"/>
                  </a:cubicBezTo>
                  <a:cubicBezTo>
                    <a:pt x="204" y="312"/>
                    <a:pt x="262" y="307"/>
                    <a:pt x="319" y="295"/>
                  </a:cubicBezTo>
                  <a:cubicBezTo>
                    <a:pt x="348" y="289"/>
                    <a:pt x="377" y="282"/>
                    <a:pt x="405" y="270"/>
                  </a:cubicBezTo>
                  <a:cubicBezTo>
                    <a:pt x="407" y="270"/>
                    <a:pt x="407" y="268"/>
                    <a:pt x="407" y="266"/>
                  </a:cubicBezTo>
                  <a:cubicBezTo>
                    <a:pt x="411" y="241"/>
                    <a:pt x="413" y="215"/>
                    <a:pt x="415" y="190"/>
                  </a:cubicBezTo>
                  <a:cubicBezTo>
                    <a:pt x="418" y="139"/>
                    <a:pt x="415" y="88"/>
                    <a:pt x="408" y="38"/>
                  </a:cubicBezTo>
                  <a:cubicBezTo>
                    <a:pt x="407" y="25"/>
                    <a:pt x="404" y="13"/>
                    <a:pt x="40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6434" tIns="28218" rIns="56434" bIns="28218" numCol="1" anchor="t" anchorCtr="0" compatLnSpc="1">
              <a:prstTxWarp prst="textNoShape">
                <a:avLst/>
              </a:prstTxWarp>
            </a:bodyPr>
            <a:lstStyle/>
            <a:p>
              <a:pPr defTabSz="406439">
                <a:defRPr/>
              </a:pPr>
              <a:endParaRPr lang="pt-BR" sz="833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369DCA2E-CEF0-CB86-51B4-D653C725789D}"/>
              </a:ext>
            </a:extLst>
          </p:cNvPr>
          <p:cNvSpPr txBox="1">
            <a:spLocks/>
          </p:cNvSpPr>
          <p:nvPr/>
        </p:nvSpPr>
        <p:spPr>
          <a:xfrm>
            <a:off x="-95693" y="2392803"/>
            <a:ext cx="12192000" cy="2904665"/>
          </a:xfrm>
          <a:prstGeom prst="rect">
            <a:avLst/>
          </a:prstGeom>
        </p:spPr>
        <p:txBody>
          <a:bodyPr vert="horz" lIns="81280" tIns="40640" rIns="81280" bIns="40640" rtlCol="0" anchor="ctr"/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4064" b="1" dirty="0">
                <a:solidFill>
                  <a:schemeClr val="bg1"/>
                </a:solidFill>
                <a:latin typeface="+mj-lt"/>
              </a:rPr>
              <a:t>         Cenário e estratégias de investimentos em Renda Fixa 	</a:t>
            </a:r>
          </a:p>
          <a:p>
            <a:pPr algn="ctr" defTabSz="541919">
              <a:lnSpc>
                <a:spcPct val="90000"/>
              </a:lnSpc>
              <a:defRPr/>
            </a:pPr>
            <a:endParaRPr lang="pt-BR" sz="4064" b="1" dirty="0">
              <a:solidFill>
                <a:schemeClr val="bg1"/>
              </a:solidFill>
              <a:latin typeface="+mj-lt"/>
            </a:endParaRPr>
          </a:p>
          <a:p>
            <a:pPr algn="ctr" defTabSz="541919">
              <a:lnSpc>
                <a:spcPct val="90000"/>
              </a:lnSpc>
              <a:defRPr/>
            </a:pPr>
            <a:endParaRPr lang="pt-BR" sz="2540" b="1" dirty="0">
              <a:solidFill>
                <a:schemeClr val="bg1"/>
              </a:solidFill>
              <a:latin typeface="+mj-lt"/>
            </a:endParaRPr>
          </a:p>
          <a:p>
            <a:pPr algn="ctr" defTabSz="541919">
              <a:lnSpc>
                <a:spcPct val="90000"/>
              </a:lnSpc>
              <a:defRPr/>
            </a:pPr>
            <a:r>
              <a:rPr lang="pt-BR" sz="2540" b="1" dirty="0">
                <a:solidFill>
                  <a:schemeClr val="bg1"/>
                </a:solidFill>
                <a:latin typeface="+mj-lt"/>
              </a:rPr>
              <a:t>João Everton Lopes de Sá Silva, CGA</a:t>
            </a:r>
          </a:p>
          <a:p>
            <a:pPr algn="ctr" defTabSz="541919">
              <a:lnSpc>
                <a:spcPct val="90000"/>
              </a:lnSpc>
              <a:defRPr/>
            </a:pPr>
            <a:endParaRPr lang="pt-BR" sz="3386" b="1" dirty="0">
              <a:solidFill>
                <a:schemeClr val="bg1"/>
              </a:solidFill>
              <a:latin typeface="+mj-lt"/>
            </a:endParaRPr>
          </a:p>
          <a:p>
            <a:pPr algn="ctr" defTabSz="541919">
              <a:lnSpc>
                <a:spcPct val="90000"/>
              </a:lnSpc>
              <a:defRPr/>
            </a:pPr>
            <a:r>
              <a:rPr lang="pt-BR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AEPREMERJ</a:t>
            </a:r>
            <a:r>
              <a:rPr lang="en-US" sz="2540" b="1" dirty="0">
                <a:solidFill>
                  <a:prstClr val="white"/>
                </a:solidFill>
                <a:latin typeface="+mj-lt"/>
              </a:rPr>
              <a:t>– </a:t>
            </a:r>
            <a:r>
              <a:rPr lang="en-US" sz="2540" b="1" dirty="0" err="1">
                <a:solidFill>
                  <a:prstClr val="white"/>
                </a:solidFill>
                <a:latin typeface="+mj-lt"/>
              </a:rPr>
              <a:t>abril</a:t>
            </a:r>
            <a:r>
              <a:rPr lang="en-US" sz="2540" b="1" dirty="0">
                <a:solidFill>
                  <a:prstClr val="white"/>
                </a:solidFill>
                <a:latin typeface="+mj-lt"/>
              </a:rPr>
              <a:t> 2024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743F344-F99C-6BFD-11E0-ADB20E75C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839" y="168487"/>
            <a:ext cx="1561843" cy="13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08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ítulo 1">
            <a:extLst>
              <a:ext uri="{FF2B5EF4-FFF2-40B4-BE49-F238E27FC236}">
                <a16:creationId xmlns:a16="http://schemas.microsoft.com/office/drawing/2014/main" id="{23CB7F46-6B4C-4B05-BEC9-E5856F101B67}"/>
              </a:ext>
            </a:extLst>
          </p:cNvPr>
          <p:cNvSpPr txBox="1">
            <a:spLocks/>
          </p:cNvSpPr>
          <p:nvPr/>
        </p:nvSpPr>
        <p:spPr>
          <a:xfrm>
            <a:off x="80433" y="115987"/>
            <a:ext cx="12111567" cy="45648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pt-BR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0000"/>
                </a:solidFill>
                <a:latin typeface="Exo 2.0" panose="00000500000000000000" pitchFamily="50" charset="0"/>
                <a:ea typeface="+mj-ea"/>
                <a:cs typeface="+mj-cs"/>
              </a:defRPr>
            </a:lvl1pPr>
          </a:lstStyle>
          <a:p>
            <a:pPr defTabSz="812817">
              <a:defRPr/>
            </a:pPr>
            <a:r>
              <a:rPr lang="pt-BR" sz="2500" dirty="0">
                <a:latin typeface="Calibri" panose="020F0502020204030204" pitchFamily="34" charset="0"/>
                <a:cs typeface="Calibri" panose="020F0502020204030204" pitchFamily="34" charset="0"/>
              </a:rPr>
              <a:t>Cenário de corte para a taxa Selic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CB4A119-E00D-2FA8-6331-4AA7B9D5DF23}"/>
              </a:ext>
            </a:extLst>
          </p:cNvPr>
          <p:cNvSpPr txBox="1"/>
          <p:nvPr/>
        </p:nvSpPr>
        <p:spPr>
          <a:xfrm>
            <a:off x="-92455" y="6641152"/>
            <a:ext cx="86643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838">
              <a:defRPr/>
            </a:pPr>
            <a:r>
              <a:rPr lang="pt-BR" sz="800" i="1">
                <a:solidFill>
                  <a:srgbClr val="000000"/>
                </a:solidFill>
              </a:rPr>
              <a:t>Fonte: BCB/Focus. Projeções Sicredi. </a:t>
            </a:r>
          </a:p>
        </p:txBody>
      </p:sp>
      <p:pic>
        <p:nvPicPr>
          <p:cNvPr id="4" name="Imagem 8">
            <a:extLst>
              <a:ext uri="{FF2B5EF4-FFF2-40B4-BE49-F238E27FC236}">
                <a16:creationId xmlns:a16="http://schemas.microsoft.com/office/drawing/2014/main" id="{A78573E4-F68C-1096-3D6B-CDB75F2170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595" y="6483424"/>
            <a:ext cx="1271405" cy="374576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EE7D467-40BB-BF46-B80D-43140BB001AF}"/>
              </a:ext>
            </a:extLst>
          </p:cNvPr>
          <p:cNvSpPr/>
          <p:nvPr/>
        </p:nvSpPr>
        <p:spPr>
          <a:xfrm>
            <a:off x="0" y="0"/>
            <a:ext cx="80433" cy="632707"/>
          </a:xfrm>
          <a:prstGeom prst="rect">
            <a:avLst/>
          </a:prstGeom>
          <a:solidFill>
            <a:srgbClr val="64C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2838">
              <a:defRPr/>
            </a:pPr>
            <a:endParaRPr lang="pt-BR" sz="160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AA9FF74-182E-A511-D29F-A8A6E10996A6}"/>
              </a:ext>
            </a:extLst>
          </p:cNvPr>
          <p:cNvSpPr txBox="1"/>
          <p:nvPr/>
        </p:nvSpPr>
        <p:spPr>
          <a:xfrm>
            <a:off x="3230920" y="1348913"/>
            <a:ext cx="5059610" cy="571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2838">
              <a:defRPr/>
            </a:pPr>
            <a:r>
              <a:rPr lang="pt-BR" sz="1778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Taxa Selic Meta</a:t>
            </a:r>
          </a:p>
          <a:p>
            <a:pPr algn="ctr" defTabSz="812838">
              <a:defRPr/>
            </a:pPr>
            <a:r>
              <a:rPr lang="pt-BR" sz="1333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(em % a.a.)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C801A8D7-5AF8-775C-D9D6-602F6860EE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48"/>
          <a:stretch/>
        </p:blipFill>
        <p:spPr>
          <a:xfrm>
            <a:off x="3230920" y="2416735"/>
            <a:ext cx="5256251" cy="2904406"/>
          </a:xfrm>
          <a:prstGeom prst="rect">
            <a:avLst/>
          </a:prstGeom>
        </p:spPr>
      </p:pic>
      <p:cxnSp>
        <p:nvCxnSpPr>
          <p:cNvPr id="17" name="Conector: Curvo 16">
            <a:extLst>
              <a:ext uri="{FF2B5EF4-FFF2-40B4-BE49-F238E27FC236}">
                <a16:creationId xmlns:a16="http://schemas.microsoft.com/office/drawing/2014/main" id="{D61E0F65-EF66-73E4-0C80-D411DB517DD6}"/>
              </a:ext>
            </a:extLst>
          </p:cNvPr>
          <p:cNvCxnSpPr/>
          <p:nvPr/>
        </p:nvCxnSpPr>
        <p:spPr>
          <a:xfrm flipV="1">
            <a:off x="4990693" y="2855066"/>
            <a:ext cx="483810" cy="377371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6848CDE-9A24-63AD-214E-47B16F6C871B}"/>
              </a:ext>
            </a:extLst>
          </p:cNvPr>
          <p:cNvSpPr txBox="1"/>
          <p:nvPr/>
        </p:nvSpPr>
        <p:spPr>
          <a:xfrm>
            <a:off x="5474503" y="2567808"/>
            <a:ext cx="1931341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2838">
              <a:defRPr/>
            </a:pPr>
            <a:r>
              <a:rPr lang="pt-BR" sz="1333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Espaço para acelerar no início do ano reduziu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45A9793-A086-95F7-A88D-48D4E75973C2}"/>
              </a:ext>
            </a:extLst>
          </p:cNvPr>
          <p:cNvSpPr txBox="1"/>
          <p:nvPr/>
        </p:nvSpPr>
        <p:spPr>
          <a:xfrm>
            <a:off x="4182386" y="3005697"/>
            <a:ext cx="728794" cy="326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45010"/>
            <a:r>
              <a:rPr lang="pt-BR" sz="1524" b="1">
                <a:solidFill>
                  <a:prstClr val="black"/>
                </a:solidFill>
                <a:latin typeface="Exo 2.0" panose="00000500000000000000" pitchFamily="50" charset="0"/>
              </a:rPr>
              <a:t>10,75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774F0D-29F7-0480-09C4-5AE439279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683" y="268748"/>
            <a:ext cx="1688251" cy="14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50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 42">
            <a:extLst>
              <a:ext uri="{FF2B5EF4-FFF2-40B4-BE49-F238E27FC236}">
                <a16:creationId xmlns:a16="http://schemas.microsoft.com/office/drawing/2014/main" id="{913A6BFF-A11F-4091-A156-1B2309110452}"/>
              </a:ext>
            </a:extLst>
          </p:cNvPr>
          <p:cNvSpPr/>
          <p:nvPr/>
        </p:nvSpPr>
        <p:spPr>
          <a:xfrm>
            <a:off x="1" y="-17666"/>
            <a:ext cx="90488" cy="711795"/>
          </a:xfrm>
          <a:prstGeom prst="rect">
            <a:avLst/>
          </a:prstGeom>
          <a:solidFill>
            <a:srgbClr val="64C832"/>
          </a:solidFill>
          <a:ln>
            <a:solidFill>
              <a:srgbClr val="64C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xo 2.0"/>
              <a:ea typeface="+mn-ea"/>
              <a:cs typeface="+mn-cs"/>
            </a:endParaRPr>
          </a:p>
        </p:txBody>
      </p:sp>
      <p:pic>
        <p:nvPicPr>
          <p:cNvPr id="6" name="Imagem 8">
            <a:extLst>
              <a:ext uri="{FF2B5EF4-FFF2-40B4-BE49-F238E27FC236}">
                <a16:creationId xmlns:a16="http://schemas.microsoft.com/office/drawing/2014/main" id="{AE46D748-ECE1-4663-8590-0CDDC785D7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74" y="6375076"/>
            <a:ext cx="1525526" cy="44944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114A53A-4ED1-4356-A407-9CA3744D02DB}"/>
              </a:ext>
            </a:extLst>
          </p:cNvPr>
          <p:cNvSpPr txBox="1">
            <a:spLocks/>
          </p:cNvSpPr>
          <p:nvPr/>
        </p:nvSpPr>
        <p:spPr>
          <a:xfrm>
            <a:off x="218560" y="127577"/>
            <a:ext cx="10267127" cy="82707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pt-BR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0000"/>
                </a:solidFill>
                <a:latin typeface="Exo 2.0" panose="00000500000000000000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.0" panose="00000500000000000000" pitchFamily="50" charset="0"/>
                <a:ea typeface="+mj-ea"/>
                <a:cs typeface="+mj-cs"/>
              </a:rPr>
              <a:t>A inflação ao consumidor vem desacelerando...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2A271BE-4C5B-7284-C795-DDE337DAAC80}"/>
              </a:ext>
            </a:extLst>
          </p:cNvPr>
          <p:cNvSpPr txBox="1"/>
          <p:nvPr/>
        </p:nvSpPr>
        <p:spPr>
          <a:xfrm>
            <a:off x="3590854" y="1409425"/>
            <a:ext cx="4783582" cy="70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60120">
              <a:defRPr/>
            </a:pPr>
            <a:r>
              <a:rPr lang="pt-BR" sz="2100" b="1" dirty="0">
                <a:solidFill>
                  <a:prstClr val="black"/>
                </a:solidFill>
                <a:latin typeface="Calibri" panose="020F0502020204030204" pitchFamily="34" charset="0"/>
              </a:rPr>
              <a:t>Taxa de Inflação - IPCA</a:t>
            </a:r>
          </a:p>
          <a:p>
            <a:pPr algn="ctr" defTabSz="960120">
              <a:defRPr/>
            </a:pPr>
            <a:r>
              <a:rPr lang="pt-BR" sz="1890" dirty="0">
                <a:solidFill>
                  <a:prstClr val="black"/>
                </a:solidFill>
                <a:latin typeface="Calibri" panose="020F0502020204030204" pitchFamily="34" charset="0"/>
              </a:rPr>
              <a:t>(var. % anual)</a:t>
            </a:r>
            <a:endParaRPr lang="pt-BR" sz="294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8C13964-CAC0-7F2A-6261-089DC72E71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9961" y="2382158"/>
            <a:ext cx="6625368" cy="399291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67CFFAF-D524-51D7-FF71-F26345B462B3}"/>
              </a:ext>
            </a:extLst>
          </p:cNvPr>
          <p:cNvSpPr txBox="1"/>
          <p:nvPr/>
        </p:nvSpPr>
        <p:spPr>
          <a:xfrm>
            <a:off x="8602077" y="4295503"/>
            <a:ext cx="578909" cy="32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960120">
              <a:defRPr/>
            </a:pPr>
            <a:r>
              <a:rPr lang="pt-BR" sz="1500" b="1" dirty="0">
                <a:solidFill>
                  <a:prstClr val="black"/>
                </a:solidFill>
                <a:latin typeface="Exo 2.0" panose="00000500000000000000" pitchFamily="50" charset="0"/>
              </a:rPr>
              <a:t>3,7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E080844-E521-91CF-1D87-23F643FE5106}"/>
              </a:ext>
            </a:extLst>
          </p:cNvPr>
          <p:cNvSpPr txBox="1"/>
          <p:nvPr/>
        </p:nvSpPr>
        <p:spPr>
          <a:xfrm>
            <a:off x="8209333" y="3705952"/>
            <a:ext cx="522452" cy="3231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defTabSz="960120">
              <a:defRPr/>
            </a:pPr>
            <a:r>
              <a:rPr lang="pt-BR" sz="1500" b="1" dirty="0">
                <a:solidFill>
                  <a:prstClr val="black"/>
                </a:solidFill>
                <a:latin typeface="Exo 2.0" panose="00000500000000000000" pitchFamily="50" charset="0"/>
              </a:rPr>
              <a:t>4,6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70D597D-BD80-972B-DCF0-61BDFCEBF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213" y="201613"/>
            <a:ext cx="1561843" cy="13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79551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6BA9B-ABE1-3134-E1C7-7387C42B0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CCE9C59F-B315-A2C0-A734-3DC3AEDBA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650" y="0"/>
            <a:ext cx="12245300" cy="688798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6AC127B-9D41-84C0-7577-71E23295AEF4}"/>
              </a:ext>
            </a:extLst>
          </p:cNvPr>
          <p:cNvSpPr/>
          <p:nvPr/>
        </p:nvSpPr>
        <p:spPr>
          <a:xfrm>
            <a:off x="-20754" y="1134"/>
            <a:ext cx="12245300" cy="6887981"/>
          </a:xfrm>
          <a:prstGeom prst="rect">
            <a:avLst/>
          </a:prstGeom>
          <a:solidFill>
            <a:srgbClr val="00B63E">
              <a:alpha val="89804"/>
            </a:srgbClr>
          </a:solidFill>
          <a:ln>
            <a:solidFill>
              <a:srgbClr val="00B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3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DCB77136-59C5-2797-4AC9-6C6BA603406F}"/>
              </a:ext>
            </a:extLst>
          </p:cNvPr>
          <p:cNvGrpSpPr/>
          <p:nvPr/>
        </p:nvGrpSpPr>
        <p:grpSpPr>
          <a:xfrm>
            <a:off x="7868066" y="5667754"/>
            <a:ext cx="4198474" cy="995333"/>
            <a:chOff x="10355893" y="4403261"/>
            <a:chExt cx="6297711" cy="1493000"/>
          </a:xfrm>
        </p:grpSpPr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C3D4589A-CD04-0BCD-E2FA-70E6ED9111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43333" y="4639694"/>
              <a:ext cx="834954" cy="1013520"/>
            </a:xfrm>
            <a:custGeom>
              <a:avLst/>
              <a:gdLst>
                <a:gd name="T0" fmla="*/ 716 w 723"/>
                <a:gd name="T1" fmla="*/ 0 h 875"/>
                <a:gd name="T2" fmla="*/ 527 w 723"/>
                <a:gd name="T3" fmla="*/ 0 h 875"/>
                <a:gd name="T4" fmla="*/ 519 w 723"/>
                <a:gd name="T5" fmla="*/ 7 h 875"/>
                <a:gd name="T6" fmla="*/ 506 w 723"/>
                <a:gd name="T7" fmla="*/ 96 h 875"/>
                <a:gd name="T8" fmla="*/ 484 w 723"/>
                <a:gd name="T9" fmla="*/ 243 h 875"/>
                <a:gd name="T10" fmla="*/ 479 w 723"/>
                <a:gd name="T11" fmla="*/ 248 h 875"/>
                <a:gd name="T12" fmla="*/ 364 w 723"/>
                <a:gd name="T13" fmla="*/ 237 h 875"/>
                <a:gd name="T14" fmla="*/ 220 w 723"/>
                <a:gd name="T15" fmla="*/ 240 h 875"/>
                <a:gd name="T16" fmla="*/ 81 w 723"/>
                <a:gd name="T17" fmla="*/ 327 h 875"/>
                <a:gd name="T18" fmla="*/ 31 w 723"/>
                <a:gd name="T19" fmla="*/ 438 h 875"/>
                <a:gd name="T20" fmla="*/ 2 w 723"/>
                <a:gd name="T21" fmla="*/ 619 h 875"/>
                <a:gd name="T22" fmla="*/ 15 w 723"/>
                <a:gd name="T23" fmla="*/ 756 h 875"/>
                <a:gd name="T24" fmla="*/ 131 w 723"/>
                <a:gd name="T25" fmla="*/ 866 h 875"/>
                <a:gd name="T26" fmla="*/ 251 w 723"/>
                <a:gd name="T27" fmla="*/ 865 h 875"/>
                <a:gd name="T28" fmla="*/ 392 w 723"/>
                <a:gd name="T29" fmla="*/ 797 h 875"/>
                <a:gd name="T30" fmla="*/ 434 w 723"/>
                <a:gd name="T31" fmla="*/ 762 h 875"/>
                <a:gd name="T32" fmla="*/ 434 w 723"/>
                <a:gd name="T33" fmla="*/ 851 h 875"/>
                <a:gd name="T34" fmla="*/ 440 w 723"/>
                <a:gd name="T35" fmla="*/ 858 h 875"/>
                <a:gd name="T36" fmla="*/ 592 w 723"/>
                <a:gd name="T37" fmla="*/ 858 h 875"/>
                <a:gd name="T38" fmla="*/ 597 w 723"/>
                <a:gd name="T39" fmla="*/ 853 h 875"/>
                <a:gd name="T40" fmla="*/ 601 w 723"/>
                <a:gd name="T41" fmla="*/ 825 h 875"/>
                <a:gd name="T42" fmla="*/ 630 w 723"/>
                <a:gd name="T43" fmla="*/ 631 h 875"/>
                <a:gd name="T44" fmla="*/ 659 w 723"/>
                <a:gd name="T45" fmla="*/ 438 h 875"/>
                <a:gd name="T46" fmla="*/ 689 w 723"/>
                <a:gd name="T47" fmla="*/ 233 h 875"/>
                <a:gd name="T48" fmla="*/ 723 w 723"/>
                <a:gd name="T49" fmla="*/ 8 h 875"/>
                <a:gd name="T50" fmla="*/ 716 w 723"/>
                <a:gd name="T51" fmla="*/ 0 h 875"/>
                <a:gd name="T52" fmla="*/ 462 w 723"/>
                <a:gd name="T53" fmla="*/ 382 h 875"/>
                <a:gd name="T54" fmla="*/ 440 w 723"/>
                <a:gd name="T55" fmla="*/ 533 h 875"/>
                <a:gd name="T56" fmla="*/ 428 w 723"/>
                <a:gd name="T57" fmla="*/ 614 h 875"/>
                <a:gd name="T58" fmla="*/ 424 w 723"/>
                <a:gd name="T59" fmla="*/ 623 h 875"/>
                <a:gd name="T60" fmla="*/ 323 w 723"/>
                <a:gd name="T61" fmla="*/ 690 h 875"/>
                <a:gd name="T62" fmla="*/ 239 w 723"/>
                <a:gd name="T63" fmla="*/ 705 h 875"/>
                <a:gd name="T64" fmla="*/ 209 w 723"/>
                <a:gd name="T65" fmla="*/ 679 h 875"/>
                <a:gd name="T66" fmla="*/ 206 w 723"/>
                <a:gd name="T67" fmla="*/ 630 h 875"/>
                <a:gd name="T68" fmla="*/ 229 w 723"/>
                <a:gd name="T69" fmla="*/ 471 h 875"/>
                <a:gd name="T70" fmla="*/ 241 w 723"/>
                <a:gd name="T71" fmla="*/ 432 h 875"/>
                <a:gd name="T72" fmla="*/ 312 w 723"/>
                <a:gd name="T73" fmla="*/ 379 h 875"/>
                <a:gd name="T74" fmla="*/ 394 w 723"/>
                <a:gd name="T75" fmla="*/ 376 h 875"/>
                <a:gd name="T76" fmla="*/ 457 w 723"/>
                <a:gd name="T77" fmla="*/ 376 h 875"/>
                <a:gd name="T78" fmla="*/ 462 w 723"/>
                <a:gd name="T79" fmla="*/ 382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3" h="875">
                  <a:moveTo>
                    <a:pt x="716" y="0"/>
                  </a:moveTo>
                  <a:cubicBezTo>
                    <a:pt x="653" y="0"/>
                    <a:pt x="590" y="0"/>
                    <a:pt x="527" y="0"/>
                  </a:cubicBezTo>
                  <a:cubicBezTo>
                    <a:pt x="522" y="0"/>
                    <a:pt x="520" y="2"/>
                    <a:pt x="519" y="7"/>
                  </a:cubicBezTo>
                  <a:cubicBezTo>
                    <a:pt x="515" y="37"/>
                    <a:pt x="511" y="66"/>
                    <a:pt x="506" y="96"/>
                  </a:cubicBezTo>
                  <a:cubicBezTo>
                    <a:pt x="499" y="145"/>
                    <a:pt x="492" y="194"/>
                    <a:pt x="484" y="243"/>
                  </a:cubicBezTo>
                  <a:cubicBezTo>
                    <a:pt x="484" y="247"/>
                    <a:pt x="483" y="248"/>
                    <a:pt x="479" y="248"/>
                  </a:cubicBezTo>
                  <a:cubicBezTo>
                    <a:pt x="441" y="242"/>
                    <a:pt x="403" y="239"/>
                    <a:pt x="364" y="237"/>
                  </a:cubicBezTo>
                  <a:cubicBezTo>
                    <a:pt x="316" y="234"/>
                    <a:pt x="268" y="232"/>
                    <a:pt x="220" y="240"/>
                  </a:cubicBezTo>
                  <a:cubicBezTo>
                    <a:pt x="162" y="251"/>
                    <a:pt x="115" y="278"/>
                    <a:pt x="81" y="327"/>
                  </a:cubicBezTo>
                  <a:cubicBezTo>
                    <a:pt x="57" y="361"/>
                    <a:pt x="42" y="399"/>
                    <a:pt x="31" y="438"/>
                  </a:cubicBezTo>
                  <a:cubicBezTo>
                    <a:pt x="14" y="498"/>
                    <a:pt x="5" y="558"/>
                    <a:pt x="2" y="619"/>
                  </a:cubicBezTo>
                  <a:cubicBezTo>
                    <a:pt x="0" y="665"/>
                    <a:pt x="1" y="711"/>
                    <a:pt x="15" y="756"/>
                  </a:cubicBezTo>
                  <a:cubicBezTo>
                    <a:pt x="34" y="814"/>
                    <a:pt x="71" y="853"/>
                    <a:pt x="131" y="866"/>
                  </a:cubicBezTo>
                  <a:cubicBezTo>
                    <a:pt x="171" y="875"/>
                    <a:pt x="211" y="873"/>
                    <a:pt x="251" y="865"/>
                  </a:cubicBezTo>
                  <a:cubicBezTo>
                    <a:pt x="303" y="853"/>
                    <a:pt x="349" y="828"/>
                    <a:pt x="392" y="797"/>
                  </a:cubicBezTo>
                  <a:cubicBezTo>
                    <a:pt x="406" y="786"/>
                    <a:pt x="420" y="775"/>
                    <a:pt x="434" y="762"/>
                  </a:cubicBezTo>
                  <a:cubicBezTo>
                    <a:pt x="434" y="793"/>
                    <a:pt x="434" y="822"/>
                    <a:pt x="434" y="851"/>
                  </a:cubicBezTo>
                  <a:cubicBezTo>
                    <a:pt x="434" y="855"/>
                    <a:pt x="434" y="858"/>
                    <a:pt x="440" y="858"/>
                  </a:cubicBezTo>
                  <a:cubicBezTo>
                    <a:pt x="490" y="858"/>
                    <a:pt x="541" y="858"/>
                    <a:pt x="592" y="858"/>
                  </a:cubicBezTo>
                  <a:cubicBezTo>
                    <a:pt x="595" y="858"/>
                    <a:pt x="596" y="857"/>
                    <a:pt x="597" y="853"/>
                  </a:cubicBezTo>
                  <a:cubicBezTo>
                    <a:pt x="598" y="844"/>
                    <a:pt x="600" y="835"/>
                    <a:pt x="601" y="825"/>
                  </a:cubicBezTo>
                  <a:cubicBezTo>
                    <a:pt x="611" y="761"/>
                    <a:pt x="620" y="696"/>
                    <a:pt x="630" y="631"/>
                  </a:cubicBezTo>
                  <a:cubicBezTo>
                    <a:pt x="639" y="567"/>
                    <a:pt x="649" y="502"/>
                    <a:pt x="659" y="438"/>
                  </a:cubicBezTo>
                  <a:cubicBezTo>
                    <a:pt x="669" y="369"/>
                    <a:pt x="679" y="301"/>
                    <a:pt x="689" y="233"/>
                  </a:cubicBezTo>
                  <a:cubicBezTo>
                    <a:pt x="700" y="158"/>
                    <a:pt x="711" y="83"/>
                    <a:pt x="723" y="8"/>
                  </a:cubicBezTo>
                  <a:cubicBezTo>
                    <a:pt x="723" y="2"/>
                    <a:pt x="723" y="0"/>
                    <a:pt x="716" y="0"/>
                  </a:cubicBezTo>
                  <a:close/>
                  <a:moveTo>
                    <a:pt x="462" y="382"/>
                  </a:moveTo>
                  <a:cubicBezTo>
                    <a:pt x="455" y="432"/>
                    <a:pt x="447" y="483"/>
                    <a:pt x="440" y="533"/>
                  </a:cubicBezTo>
                  <a:cubicBezTo>
                    <a:pt x="436" y="560"/>
                    <a:pt x="432" y="587"/>
                    <a:pt x="428" y="614"/>
                  </a:cubicBezTo>
                  <a:cubicBezTo>
                    <a:pt x="428" y="617"/>
                    <a:pt x="427" y="620"/>
                    <a:pt x="424" y="623"/>
                  </a:cubicBezTo>
                  <a:cubicBezTo>
                    <a:pt x="393" y="649"/>
                    <a:pt x="361" y="674"/>
                    <a:pt x="323" y="690"/>
                  </a:cubicBezTo>
                  <a:cubicBezTo>
                    <a:pt x="296" y="702"/>
                    <a:pt x="268" y="707"/>
                    <a:pt x="239" y="705"/>
                  </a:cubicBezTo>
                  <a:cubicBezTo>
                    <a:pt x="222" y="704"/>
                    <a:pt x="213" y="696"/>
                    <a:pt x="209" y="679"/>
                  </a:cubicBezTo>
                  <a:cubicBezTo>
                    <a:pt x="205" y="663"/>
                    <a:pt x="205" y="646"/>
                    <a:pt x="206" y="630"/>
                  </a:cubicBezTo>
                  <a:cubicBezTo>
                    <a:pt x="210" y="576"/>
                    <a:pt x="217" y="523"/>
                    <a:pt x="229" y="471"/>
                  </a:cubicBezTo>
                  <a:cubicBezTo>
                    <a:pt x="232" y="458"/>
                    <a:pt x="236" y="445"/>
                    <a:pt x="241" y="432"/>
                  </a:cubicBezTo>
                  <a:cubicBezTo>
                    <a:pt x="254" y="400"/>
                    <a:pt x="278" y="384"/>
                    <a:pt x="312" y="379"/>
                  </a:cubicBezTo>
                  <a:cubicBezTo>
                    <a:pt x="340" y="375"/>
                    <a:pt x="369" y="376"/>
                    <a:pt x="394" y="376"/>
                  </a:cubicBezTo>
                  <a:cubicBezTo>
                    <a:pt x="417" y="376"/>
                    <a:pt x="437" y="376"/>
                    <a:pt x="457" y="376"/>
                  </a:cubicBezTo>
                  <a:cubicBezTo>
                    <a:pt x="461" y="376"/>
                    <a:pt x="463" y="377"/>
                    <a:pt x="462" y="3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3489" tIns="31745" rIns="63489" bIns="3174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A8BDA156-8723-4880-E85E-8203ABF97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6739" y="4634734"/>
              <a:ext cx="834954" cy="1000292"/>
            </a:xfrm>
            <a:custGeom>
              <a:avLst/>
              <a:gdLst>
                <a:gd name="T0" fmla="*/ 715 w 723"/>
                <a:gd name="T1" fmla="*/ 3 h 863"/>
                <a:gd name="T2" fmla="*/ 581 w 723"/>
                <a:gd name="T3" fmla="*/ 3 h 863"/>
                <a:gd name="T4" fmla="*/ 339 w 723"/>
                <a:gd name="T5" fmla="*/ 6 h 863"/>
                <a:gd name="T6" fmla="*/ 224 w 723"/>
                <a:gd name="T7" fmla="*/ 28 h 863"/>
                <a:gd name="T8" fmla="*/ 112 w 723"/>
                <a:gd name="T9" fmla="*/ 123 h 863"/>
                <a:gd name="T10" fmla="*/ 78 w 723"/>
                <a:gd name="T11" fmla="*/ 295 h 863"/>
                <a:gd name="T12" fmla="*/ 162 w 723"/>
                <a:gd name="T13" fmla="*/ 439 h 863"/>
                <a:gd name="T14" fmla="*/ 215 w 723"/>
                <a:gd name="T15" fmla="*/ 467 h 863"/>
                <a:gd name="T16" fmla="*/ 385 w 723"/>
                <a:gd name="T17" fmla="*/ 533 h 863"/>
                <a:gd name="T18" fmla="*/ 430 w 723"/>
                <a:gd name="T19" fmla="*/ 550 h 863"/>
                <a:gd name="T20" fmla="*/ 457 w 723"/>
                <a:gd name="T21" fmla="*/ 596 h 863"/>
                <a:gd name="T22" fmla="*/ 448 w 723"/>
                <a:gd name="T23" fmla="*/ 643 h 863"/>
                <a:gd name="T24" fmla="*/ 411 w 723"/>
                <a:gd name="T25" fmla="*/ 682 h 863"/>
                <a:gd name="T26" fmla="*/ 356 w 723"/>
                <a:gd name="T27" fmla="*/ 693 h 863"/>
                <a:gd name="T28" fmla="*/ 276 w 723"/>
                <a:gd name="T29" fmla="*/ 695 h 863"/>
                <a:gd name="T30" fmla="*/ 33 w 723"/>
                <a:gd name="T31" fmla="*/ 695 h 863"/>
                <a:gd name="T32" fmla="*/ 24 w 723"/>
                <a:gd name="T33" fmla="*/ 703 h 863"/>
                <a:gd name="T34" fmla="*/ 1 w 723"/>
                <a:gd name="T35" fmla="*/ 853 h 863"/>
                <a:gd name="T36" fmla="*/ 8 w 723"/>
                <a:gd name="T37" fmla="*/ 862 h 863"/>
                <a:gd name="T38" fmla="*/ 205 w 723"/>
                <a:gd name="T39" fmla="*/ 861 h 863"/>
                <a:gd name="T40" fmla="*/ 374 w 723"/>
                <a:gd name="T41" fmla="*/ 860 h 863"/>
                <a:gd name="T42" fmla="*/ 509 w 723"/>
                <a:gd name="T43" fmla="*/ 840 h 863"/>
                <a:gd name="T44" fmla="*/ 636 w 723"/>
                <a:gd name="T45" fmla="*/ 728 h 863"/>
                <a:gd name="T46" fmla="*/ 666 w 723"/>
                <a:gd name="T47" fmla="*/ 552 h 863"/>
                <a:gd name="T48" fmla="*/ 606 w 723"/>
                <a:gd name="T49" fmla="*/ 431 h 863"/>
                <a:gd name="T50" fmla="*/ 530 w 723"/>
                <a:gd name="T51" fmla="*/ 386 h 863"/>
                <a:gd name="T52" fmla="*/ 365 w 723"/>
                <a:gd name="T53" fmla="*/ 326 h 863"/>
                <a:gd name="T54" fmla="*/ 310 w 723"/>
                <a:gd name="T55" fmla="*/ 304 h 863"/>
                <a:gd name="T56" fmla="*/ 286 w 723"/>
                <a:gd name="T57" fmla="*/ 268 h 863"/>
                <a:gd name="T58" fmla="*/ 299 w 723"/>
                <a:gd name="T59" fmla="*/ 204 h 863"/>
                <a:gd name="T60" fmla="*/ 335 w 723"/>
                <a:gd name="T61" fmla="*/ 174 h 863"/>
                <a:gd name="T62" fmla="*/ 369 w 723"/>
                <a:gd name="T63" fmla="*/ 170 h 863"/>
                <a:gd name="T64" fmla="*/ 571 w 723"/>
                <a:gd name="T65" fmla="*/ 170 h 863"/>
                <a:gd name="T66" fmla="*/ 691 w 723"/>
                <a:gd name="T67" fmla="*/ 170 h 863"/>
                <a:gd name="T68" fmla="*/ 699 w 723"/>
                <a:gd name="T69" fmla="*/ 163 h 863"/>
                <a:gd name="T70" fmla="*/ 722 w 723"/>
                <a:gd name="T71" fmla="*/ 11 h 863"/>
                <a:gd name="T72" fmla="*/ 715 w 723"/>
                <a:gd name="T73" fmla="*/ 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3" h="863">
                  <a:moveTo>
                    <a:pt x="715" y="3"/>
                  </a:moveTo>
                  <a:cubicBezTo>
                    <a:pt x="670" y="3"/>
                    <a:pt x="625" y="3"/>
                    <a:pt x="581" y="3"/>
                  </a:cubicBezTo>
                  <a:cubicBezTo>
                    <a:pt x="500" y="4"/>
                    <a:pt x="420" y="0"/>
                    <a:pt x="339" y="6"/>
                  </a:cubicBezTo>
                  <a:cubicBezTo>
                    <a:pt x="300" y="9"/>
                    <a:pt x="261" y="15"/>
                    <a:pt x="224" y="28"/>
                  </a:cubicBezTo>
                  <a:cubicBezTo>
                    <a:pt x="175" y="45"/>
                    <a:pt x="136" y="76"/>
                    <a:pt x="112" y="123"/>
                  </a:cubicBezTo>
                  <a:cubicBezTo>
                    <a:pt x="85" y="177"/>
                    <a:pt x="74" y="235"/>
                    <a:pt x="78" y="295"/>
                  </a:cubicBezTo>
                  <a:cubicBezTo>
                    <a:pt x="81" y="357"/>
                    <a:pt x="111" y="405"/>
                    <a:pt x="162" y="439"/>
                  </a:cubicBezTo>
                  <a:cubicBezTo>
                    <a:pt x="179" y="450"/>
                    <a:pt x="196" y="460"/>
                    <a:pt x="215" y="467"/>
                  </a:cubicBezTo>
                  <a:cubicBezTo>
                    <a:pt x="271" y="490"/>
                    <a:pt x="328" y="511"/>
                    <a:pt x="385" y="533"/>
                  </a:cubicBezTo>
                  <a:cubicBezTo>
                    <a:pt x="400" y="538"/>
                    <a:pt x="415" y="543"/>
                    <a:pt x="430" y="550"/>
                  </a:cubicBezTo>
                  <a:cubicBezTo>
                    <a:pt x="450" y="559"/>
                    <a:pt x="458" y="575"/>
                    <a:pt x="457" y="596"/>
                  </a:cubicBezTo>
                  <a:cubicBezTo>
                    <a:pt x="456" y="612"/>
                    <a:pt x="454" y="628"/>
                    <a:pt x="448" y="643"/>
                  </a:cubicBezTo>
                  <a:cubicBezTo>
                    <a:pt x="442" y="662"/>
                    <a:pt x="429" y="675"/>
                    <a:pt x="411" y="682"/>
                  </a:cubicBezTo>
                  <a:cubicBezTo>
                    <a:pt x="393" y="689"/>
                    <a:pt x="375" y="692"/>
                    <a:pt x="356" y="693"/>
                  </a:cubicBezTo>
                  <a:cubicBezTo>
                    <a:pt x="329" y="695"/>
                    <a:pt x="303" y="695"/>
                    <a:pt x="276" y="695"/>
                  </a:cubicBezTo>
                  <a:cubicBezTo>
                    <a:pt x="195" y="695"/>
                    <a:pt x="114" y="695"/>
                    <a:pt x="33" y="695"/>
                  </a:cubicBezTo>
                  <a:cubicBezTo>
                    <a:pt x="26" y="695"/>
                    <a:pt x="24" y="696"/>
                    <a:pt x="24" y="703"/>
                  </a:cubicBezTo>
                  <a:cubicBezTo>
                    <a:pt x="16" y="753"/>
                    <a:pt x="9" y="803"/>
                    <a:pt x="1" y="853"/>
                  </a:cubicBezTo>
                  <a:cubicBezTo>
                    <a:pt x="0" y="860"/>
                    <a:pt x="1" y="862"/>
                    <a:pt x="8" y="862"/>
                  </a:cubicBezTo>
                  <a:cubicBezTo>
                    <a:pt x="70" y="861"/>
                    <a:pt x="133" y="861"/>
                    <a:pt x="205" y="861"/>
                  </a:cubicBezTo>
                  <a:cubicBezTo>
                    <a:pt x="255" y="861"/>
                    <a:pt x="315" y="863"/>
                    <a:pt x="374" y="860"/>
                  </a:cubicBezTo>
                  <a:cubicBezTo>
                    <a:pt x="420" y="858"/>
                    <a:pt x="465" y="853"/>
                    <a:pt x="509" y="840"/>
                  </a:cubicBezTo>
                  <a:cubicBezTo>
                    <a:pt x="568" y="822"/>
                    <a:pt x="613" y="787"/>
                    <a:pt x="636" y="728"/>
                  </a:cubicBezTo>
                  <a:cubicBezTo>
                    <a:pt x="659" y="672"/>
                    <a:pt x="668" y="613"/>
                    <a:pt x="666" y="552"/>
                  </a:cubicBezTo>
                  <a:cubicBezTo>
                    <a:pt x="663" y="504"/>
                    <a:pt x="644" y="463"/>
                    <a:pt x="606" y="431"/>
                  </a:cubicBezTo>
                  <a:cubicBezTo>
                    <a:pt x="583" y="412"/>
                    <a:pt x="557" y="397"/>
                    <a:pt x="530" y="386"/>
                  </a:cubicBezTo>
                  <a:cubicBezTo>
                    <a:pt x="475" y="365"/>
                    <a:pt x="420" y="346"/>
                    <a:pt x="365" y="326"/>
                  </a:cubicBezTo>
                  <a:cubicBezTo>
                    <a:pt x="346" y="319"/>
                    <a:pt x="327" y="313"/>
                    <a:pt x="310" y="304"/>
                  </a:cubicBezTo>
                  <a:cubicBezTo>
                    <a:pt x="296" y="296"/>
                    <a:pt x="286" y="285"/>
                    <a:pt x="286" y="268"/>
                  </a:cubicBezTo>
                  <a:cubicBezTo>
                    <a:pt x="286" y="246"/>
                    <a:pt x="290" y="224"/>
                    <a:pt x="299" y="204"/>
                  </a:cubicBezTo>
                  <a:cubicBezTo>
                    <a:pt x="306" y="189"/>
                    <a:pt x="318" y="179"/>
                    <a:pt x="335" y="174"/>
                  </a:cubicBezTo>
                  <a:cubicBezTo>
                    <a:pt x="346" y="171"/>
                    <a:pt x="358" y="170"/>
                    <a:pt x="369" y="170"/>
                  </a:cubicBezTo>
                  <a:cubicBezTo>
                    <a:pt x="437" y="170"/>
                    <a:pt x="504" y="170"/>
                    <a:pt x="571" y="170"/>
                  </a:cubicBezTo>
                  <a:cubicBezTo>
                    <a:pt x="611" y="170"/>
                    <a:pt x="651" y="169"/>
                    <a:pt x="691" y="170"/>
                  </a:cubicBezTo>
                  <a:cubicBezTo>
                    <a:pt x="697" y="170"/>
                    <a:pt x="698" y="168"/>
                    <a:pt x="699" y="163"/>
                  </a:cubicBezTo>
                  <a:cubicBezTo>
                    <a:pt x="706" y="112"/>
                    <a:pt x="714" y="61"/>
                    <a:pt x="722" y="11"/>
                  </a:cubicBezTo>
                  <a:cubicBezTo>
                    <a:pt x="723" y="4"/>
                    <a:pt x="721" y="3"/>
                    <a:pt x="715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3489" tIns="31745" rIns="63489" bIns="3174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FF582F1-B1AE-B5B0-8C1B-79A2700E34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39790" y="4909193"/>
              <a:ext cx="755592" cy="740712"/>
            </a:xfrm>
            <a:custGeom>
              <a:avLst/>
              <a:gdLst>
                <a:gd name="T0" fmla="*/ 636 w 654"/>
                <a:gd name="T1" fmla="*/ 96 h 641"/>
                <a:gd name="T2" fmla="*/ 551 w 654"/>
                <a:gd name="T3" fmla="*/ 27 h 641"/>
                <a:gd name="T4" fmla="*/ 437 w 654"/>
                <a:gd name="T5" fmla="*/ 5 h 641"/>
                <a:gd name="T6" fmla="*/ 221 w 654"/>
                <a:gd name="T7" fmla="*/ 18 h 641"/>
                <a:gd name="T8" fmla="*/ 41 w 654"/>
                <a:gd name="T9" fmla="*/ 171 h 641"/>
                <a:gd name="T10" fmla="*/ 10 w 654"/>
                <a:gd name="T11" fmla="*/ 299 h 641"/>
                <a:gd name="T12" fmla="*/ 9 w 654"/>
                <a:gd name="T13" fmla="*/ 453 h 641"/>
                <a:gd name="T14" fmla="*/ 136 w 654"/>
                <a:gd name="T15" fmla="*/ 613 h 641"/>
                <a:gd name="T16" fmla="*/ 286 w 654"/>
                <a:gd name="T17" fmla="*/ 640 h 641"/>
                <a:gd name="T18" fmla="*/ 499 w 654"/>
                <a:gd name="T19" fmla="*/ 621 h 641"/>
                <a:gd name="T20" fmla="*/ 596 w 654"/>
                <a:gd name="T21" fmla="*/ 593 h 641"/>
                <a:gd name="T22" fmla="*/ 600 w 654"/>
                <a:gd name="T23" fmla="*/ 586 h 641"/>
                <a:gd name="T24" fmla="*/ 575 w 654"/>
                <a:gd name="T25" fmla="*/ 471 h 641"/>
                <a:gd name="T26" fmla="*/ 570 w 654"/>
                <a:gd name="T27" fmla="*/ 468 h 641"/>
                <a:gd name="T28" fmla="*/ 551 w 654"/>
                <a:gd name="T29" fmla="*/ 471 h 641"/>
                <a:gd name="T30" fmla="*/ 399 w 654"/>
                <a:gd name="T31" fmla="*/ 480 h 641"/>
                <a:gd name="T32" fmla="*/ 282 w 654"/>
                <a:gd name="T33" fmla="*/ 479 h 641"/>
                <a:gd name="T34" fmla="*/ 217 w 654"/>
                <a:gd name="T35" fmla="*/ 423 h 641"/>
                <a:gd name="T36" fmla="*/ 214 w 654"/>
                <a:gd name="T37" fmla="*/ 407 h 641"/>
                <a:gd name="T38" fmla="*/ 221 w 654"/>
                <a:gd name="T39" fmla="*/ 398 h 641"/>
                <a:gd name="T40" fmla="*/ 419 w 654"/>
                <a:gd name="T41" fmla="*/ 384 h 641"/>
                <a:gd name="T42" fmla="*/ 529 w 654"/>
                <a:gd name="T43" fmla="*/ 362 h 641"/>
                <a:gd name="T44" fmla="*/ 638 w 654"/>
                <a:gd name="T45" fmla="*/ 260 h 641"/>
                <a:gd name="T46" fmla="*/ 652 w 654"/>
                <a:gd name="T47" fmla="*/ 160 h 641"/>
                <a:gd name="T48" fmla="*/ 636 w 654"/>
                <a:gd name="T49" fmla="*/ 96 h 641"/>
                <a:gd name="T50" fmla="*/ 443 w 654"/>
                <a:gd name="T51" fmla="*/ 228 h 641"/>
                <a:gd name="T52" fmla="*/ 395 w 654"/>
                <a:gd name="T53" fmla="*/ 261 h 641"/>
                <a:gd name="T54" fmla="*/ 329 w 654"/>
                <a:gd name="T55" fmla="*/ 268 h 641"/>
                <a:gd name="T56" fmla="*/ 232 w 654"/>
                <a:gd name="T57" fmla="*/ 277 h 641"/>
                <a:gd name="T58" fmla="*/ 227 w 654"/>
                <a:gd name="T59" fmla="*/ 272 h 641"/>
                <a:gd name="T60" fmla="*/ 243 w 654"/>
                <a:gd name="T61" fmla="*/ 213 h 641"/>
                <a:gd name="T62" fmla="*/ 329 w 654"/>
                <a:gd name="T63" fmla="*/ 150 h 641"/>
                <a:gd name="T64" fmla="*/ 376 w 654"/>
                <a:gd name="T65" fmla="*/ 149 h 641"/>
                <a:gd name="T66" fmla="*/ 427 w 654"/>
                <a:gd name="T67" fmla="*/ 152 h 641"/>
                <a:gd name="T68" fmla="*/ 453 w 654"/>
                <a:gd name="T69" fmla="*/ 181 h 641"/>
                <a:gd name="T70" fmla="*/ 443 w 654"/>
                <a:gd name="T71" fmla="*/ 228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4" h="641">
                  <a:moveTo>
                    <a:pt x="636" y="96"/>
                  </a:moveTo>
                  <a:cubicBezTo>
                    <a:pt x="617" y="61"/>
                    <a:pt x="587" y="41"/>
                    <a:pt x="551" y="27"/>
                  </a:cubicBezTo>
                  <a:cubicBezTo>
                    <a:pt x="514" y="13"/>
                    <a:pt x="476" y="7"/>
                    <a:pt x="437" y="5"/>
                  </a:cubicBezTo>
                  <a:cubicBezTo>
                    <a:pt x="364" y="0"/>
                    <a:pt x="292" y="1"/>
                    <a:pt x="221" y="18"/>
                  </a:cubicBezTo>
                  <a:cubicBezTo>
                    <a:pt x="134" y="38"/>
                    <a:pt x="73" y="87"/>
                    <a:pt x="41" y="171"/>
                  </a:cubicBezTo>
                  <a:cubicBezTo>
                    <a:pt x="25" y="212"/>
                    <a:pt x="16" y="255"/>
                    <a:pt x="10" y="299"/>
                  </a:cubicBezTo>
                  <a:cubicBezTo>
                    <a:pt x="3" y="350"/>
                    <a:pt x="0" y="402"/>
                    <a:pt x="9" y="453"/>
                  </a:cubicBezTo>
                  <a:cubicBezTo>
                    <a:pt x="23" y="529"/>
                    <a:pt x="63" y="584"/>
                    <a:pt x="136" y="613"/>
                  </a:cubicBezTo>
                  <a:cubicBezTo>
                    <a:pt x="184" y="632"/>
                    <a:pt x="235" y="638"/>
                    <a:pt x="286" y="640"/>
                  </a:cubicBezTo>
                  <a:cubicBezTo>
                    <a:pt x="357" y="641"/>
                    <a:pt x="428" y="634"/>
                    <a:pt x="499" y="621"/>
                  </a:cubicBezTo>
                  <a:cubicBezTo>
                    <a:pt x="532" y="614"/>
                    <a:pt x="564" y="606"/>
                    <a:pt x="596" y="593"/>
                  </a:cubicBezTo>
                  <a:cubicBezTo>
                    <a:pt x="599" y="592"/>
                    <a:pt x="602" y="591"/>
                    <a:pt x="600" y="586"/>
                  </a:cubicBezTo>
                  <a:cubicBezTo>
                    <a:pt x="588" y="549"/>
                    <a:pt x="579" y="510"/>
                    <a:pt x="575" y="471"/>
                  </a:cubicBezTo>
                  <a:cubicBezTo>
                    <a:pt x="574" y="467"/>
                    <a:pt x="573" y="467"/>
                    <a:pt x="570" y="468"/>
                  </a:cubicBezTo>
                  <a:cubicBezTo>
                    <a:pt x="564" y="469"/>
                    <a:pt x="557" y="470"/>
                    <a:pt x="551" y="471"/>
                  </a:cubicBezTo>
                  <a:cubicBezTo>
                    <a:pt x="498" y="477"/>
                    <a:pt x="445" y="479"/>
                    <a:pt x="399" y="480"/>
                  </a:cubicBezTo>
                  <a:cubicBezTo>
                    <a:pt x="355" y="481"/>
                    <a:pt x="319" y="484"/>
                    <a:pt x="282" y="479"/>
                  </a:cubicBezTo>
                  <a:cubicBezTo>
                    <a:pt x="246" y="474"/>
                    <a:pt x="225" y="456"/>
                    <a:pt x="217" y="423"/>
                  </a:cubicBezTo>
                  <a:cubicBezTo>
                    <a:pt x="215" y="418"/>
                    <a:pt x="215" y="412"/>
                    <a:pt x="214" y="407"/>
                  </a:cubicBezTo>
                  <a:cubicBezTo>
                    <a:pt x="212" y="400"/>
                    <a:pt x="215" y="399"/>
                    <a:pt x="221" y="398"/>
                  </a:cubicBezTo>
                  <a:cubicBezTo>
                    <a:pt x="287" y="394"/>
                    <a:pt x="353" y="389"/>
                    <a:pt x="419" y="384"/>
                  </a:cubicBezTo>
                  <a:cubicBezTo>
                    <a:pt x="456" y="381"/>
                    <a:pt x="493" y="375"/>
                    <a:pt x="529" y="362"/>
                  </a:cubicBezTo>
                  <a:cubicBezTo>
                    <a:pt x="581" y="344"/>
                    <a:pt x="619" y="313"/>
                    <a:pt x="638" y="260"/>
                  </a:cubicBezTo>
                  <a:cubicBezTo>
                    <a:pt x="649" y="228"/>
                    <a:pt x="654" y="194"/>
                    <a:pt x="652" y="160"/>
                  </a:cubicBezTo>
                  <a:cubicBezTo>
                    <a:pt x="651" y="138"/>
                    <a:pt x="646" y="116"/>
                    <a:pt x="636" y="96"/>
                  </a:cubicBezTo>
                  <a:close/>
                  <a:moveTo>
                    <a:pt x="443" y="228"/>
                  </a:moveTo>
                  <a:cubicBezTo>
                    <a:pt x="434" y="248"/>
                    <a:pt x="416" y="257"/>
                    <a:pt x="395" y="261"/>
                  </a:cubicBezTo>
                  <a:cubicBezTo>
                    <a:pt x="373" y="265"/>
                    <a:pt x="351" y="266"/>
                    <a:pt x="329" y="268"/>
                  </a:cubicBezTo>
                  <a:cubicBezTo>
                    <a:pt x="296" y="272"/>
                    <a:pt x="264" y="274"/>
                    <a:pt x="232" y="277"/>
                  </a:cubicBezTo>
                  <a:cubicBezTo>
                    <a:pt x="227" y="278"/>
                    <a:pt x="226" y="277"/>
                    <a:pt x="227" y="272"/>
                  </a:cubicBezTo>
                  <a:cubicBezTo>
                    <a:pt x="231" y="252"/>
                    <a:pt x="236" y="232"/>
                    <a:pt x="243" y="213"/>
                  </a:cubicBezTo>
                  <a:cubicBezTo>
                    <a:pt x="258" y="173"/>
                    <a:pt x="288" y="154"/>
                    <a:pt x="329" y="150"/>
                  </a:cubicBezTo>
                  <a:cubicBezTo>
                    <a:pt x="345" y="149"/>
                    <a:pt x="361" y="149"/>
                    <a:pt x="376" y="149"/>
                  </a:cubicBezTo>
                  <a:cubicBezTo>
                    <a:pt x="393" y="149"/>
                    <a:pt x="410" y="148"/>
                    <a:pt x="427" y="152"/>
                  </a:cubicBezTo>
                  <a:cubicBezTo>
                    <a:pt x="445" y="156"/>
                    <a:pt x="452" y="163"/>
                    <a:pt x="453" y="181"/>
                  </a:cubicBezTo>
                  <a:cubicBezTo>
                    <a:pt x="454" y="197"/>
                    <a:pt x="451" y="213"/>
                    <a:pt x="443" y="2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3489" tIns="31745" rIns="63489" bIns="3174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C1AA88E-A677-BB25-0838-FA5E15AB7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46851" y="4909193"/>
              <a:ext cx="691112" cy="740712"/>
            </a:xfrm>
            <a:custGeom>
              <a:avLst/>
              <a:gdLst>
                <a:gd name="T0" fmla="*/ 592 w 598"/>
                <a:gd name="T1" fmla="*/ 27 h 640"/>
                <a:gd name="T2" fmla="*/ 517 w 598"/>
                <a:gd name="T3" fmla="*/ 12 h 640"/>
                <a:gd name="T4" fmla="*/ 393 w 598"/>
                <a:gd name="T5" fmla="*/ 2 h 640"/>
                <a:gd name="T6" fmla="*/ 232 w 598"/>
                <a:gd name="T7" fmla="*/ 14 h 640"/>
                <a:gd name="T8" fmla="*/ 92 w 598"/>
                <a:gd name="T9" fmla="*/ 92 h 640"/>
                <a:gd name="T10" fmla="*/ 33 w 598"/>
                <a:gd name="T11" fmla="*/ 202 h 640"/>
                <a:gd name="T12" fmla="*/ 5 w 598"/>
                <a:gd name="T13" fmla="*/ 343 h 640"/>
                <a:gd name="T14" fmla="*/ 9 w 598"/>
                <a:gd name="T15" fmla="*/ 470 h 640"/>
                <a:gd name="T16" fmla="*/ 126 w 598"/>
                <a:gd name="T17" fmla="*/ 612 h 640"/>
                <a:gd name="T18" fmla="*/ 273 w 598"/>
                <a:gd name="T19" fmla="*/ 639 h 640"/>
                <a:gd name="T20" fmla="*/ 406 w 598"/>
                <a:gd name="T21" fmla="*/ 632 h 640"/>
                <a:gd name="T22" fmla="*/ 508 w 598"/>
                <a:gd name="T23" fmla="*/ 611 h 640"/>
                <a:gd name="T24" fmla="*/ 514 w 598"/>
                <a:gd name="T25" fmla="*/ 605 h 640"/>
                <a:gd name="T26" fmla="*/ 533 w 598"/>
                <a:gd name="T27" fmla="*/ 471 h 640"/>
                <a:gd name="T28" fmla="*/ 528 w 598"/>
                <a:gd name="T29" fmla="*/ 467 h 640"/>
                <a:gd name="T30" fmla="*/ 487 w 598"/>
                <a:gd name="T31" fmla="*/ 472 h 640"/>
                <a:gd name="T32" fmla="*/ 331 w 598"/>
                <a:gd name="T33" fmla="*/ 478 h 640"/>
                <a:gd name="T34" fmla="*/ 271 w 598"/>
                <a:gd name="T35" fmla="*/ 475 h 640"/>
                <a:gd name="T36" fmla="*/ 216 w 598"/>
                <a:gd name="T37" fmla="*/ 422 h 640"/>
                <a:gd name="T38" fmla="*/ 214 w 598"/>
                <a:gd name="T39" fmla="*/ 400 h 640"/>
                <a:gd name="T40" fmla="*/ 219 w 598"/>
                <a:gd name="T41" fmla="*/ 327 h 640"/>
                <a:gd name="T42" fmla="*/ 241 w 598"/>
                <a:gd name="T43" fmla="*/ 233 h 640"/>
                <a:gd name="T44" fmla="*/ 319 w 598"/>
                <a:gd name="T45" fmla="*/ 167 h 640"/>
                <a:gd name="T46" fmla="*/ 370 w 598"/>
                <a:gd name="T47" fmla="*/ 162 h 640"/>
                <a:gd name="T48" fmla="*/ 468 w 598"/>
                <a:gd name="T49" fmla="*/ 164 h 640"/>
                <a:gd name="T50" fmla="*/ 571 w 598"/>
                <a:gd name="T51" fmla="*/ 165 h 640"/>
                <a:gd name="T52" fmla="*/ 579 w 598"/>
                <a:gd name="T53" fmla="*/ 158 h 640"/>
                <a:gd name="T54" fmla="*/ 597 w 598"/>
                <a:gd name="T55" fmla="*/ 35 h 640"/>
                <a:gd name="T56" fmla="*/ 592 w 598"/>
                <a:gd name="T57" fmla="*/ 27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8" h="640">
                  <a:moveTo>
                    <a:pt x="592" y="27"/>
                  </a:moveTo>
                  <a:cubicBezTo>
                    <a:pt x="567" y="21"/>
                    <a:pt x="542" y="16"/>
                    <a:pt x="517" y="12"/>
                  </a:cubicBezTo>
                  <a:cubicBezTo>
                    <a:pt x="476" y="6"/>
                    <a:pt x="435" y="3"/>
                    <a:pt x="393" y="2"/>
                  </a:cubicBezTo>
                  <a:cubicBezTo>
                    <a:pt x="339" y="0"/>
                    <a:pt x="285" y="2"/>
                    <a:pt x="232" y="14"/>
                  </a:cubicBezTo>
                  <a:cubicBezTo>
                    <a:pt x="178" y="26"/>
                    <a:pt x="130" y="50"/>
                    <a:pt x="92" y="92"/>
                  </a:cubicBezTo>
                  <a:cubicBezTo>
                    <a:pt x="64" y="124"/>
                    <a:pt x="46" y="162"/>
                    <a:pt x="33" y="202"/>
                  </a:cubicBezTo>
                  <a:cubicBezTo>
                    <a:pt x="19" y="248"/>
                    <a:pt x="10" y="295"/>
                    <a:pt x="5" y="343"/>
                  </a:cubicBezTo>
                  <a:cubicBezTo>
                    <a:pt x="1" y="385"/>
                    <a:pt x="0" y="428"/>
                    <a:pt x="9" y="470"/>
                  </a:cubicBezTo>
                  <a:cubicBezTo>
                    <a:pt x="23" y="538"/>
                    <a:pt x="61" y="586"/>
                    <a:pt x="126" y="612"/>
                  </a:cubicBezTo>
                  <a:cubicBezTo>
                    <a:pt x="173" y="631"/>
                    <a:pt x="223" y="637"/>
                    <a:pt x="273" y="639"/>
                  </a:cubicBezTo>
                  <a:cubicBezTo>
                    <a:pt x="317" y="640"/>
                    <a:pt x="362" y="638"/>
                    <a:pt x="406" y="632"/>
                  </a:cubicBezTo>
                  <a:cubicBezTo>
                    <a:pt x="440" y="628"/>
                    <a:pt x="474" y="621"/>
                    <a:pt x="508" y="611"/>
                  </a:cubicBezTo>
                  <a:cubicBezTo>
                    <a:pt x="511" y="610"/>
                    <a:pt x="513" y="609"/>
                    <a:pt x="514" y="605"/>
                  </a:cubicBezTo>
                  <a:cubicBezTo>
                    <a:pt x="520" y="560"/>
                    <a:pt x="527" y="515"/>
                    <a:pt x="533" y="471"/>
                  </a:cubicBezTo>
                  <a:cubicBezTo>
                    <a:pt x="534" y="466"/>
                    <a:pt x="532" y="466"/>
                    <a:pt x="528" y="467"/>
                  </a:cubicBezTo>
                  <a:cubicBezTo>
                    <a:pt x="515" y="469"/>
                    <a:pt x="501" y="470"/>
                    <a:pt x="487" y="472"/>
                  </a:cubicBezTo>
                  <a:cubicBezTo>
                    <a:pt x="435" y="477"/>
                    <a:pt x="383" y="478"/>
                    <a:pt x="331" y="478"/>
                  </a:cubicBezTo>
                  <a:cubicBezTo>
                    <a:pt x="311" y="478"/>
                    <a:pt x="291" y="478"/>
                    <a:pt x="271" y="475"/>
                  </a:cubicBezTo>
                  <a:cubicBezTo>
                    <a:pt x="238" y="470"/>
                    <a:pt x="222" y="455"/>
                    <a:pt x="216" y="422"/>
                  </a:cubicBezTo>
                  <a:cubicBezTo>
                    <a:pt x="215" y="415"/>
                    <a:pt x="215" y="407"/>
                    <a:pt x="214" y="400"/>
                  </a:cubicBezTo>
                  <a:cubicBezTo>
                    <a:pt x="213" y="375"/>
                    <a:pt x="216" y="351"/>
                    <a:pt x="219" y="327"/>
                  </a:cubicBezTo>
                  <a:cubicBezTo>
                    <a:pt x="223" y="295"/>
                    <a:pt x="228" y="263"/>
                    <a:pt x="241" y="233"/>
                  </a:cubicBezTo>
                  <a:cubicBezTo>
                    <a:pt x="255" y="198"/>
                    <a:pt x="281" y="175"/>
                    <a:pt x="319" y="167"/>
                  </a:cubicBezTo>
                  <a:cubicBezTo>
                    <a:pt x="336" y="164"/>
                    <a:pt x="353" y="162"/>
                    <a:pt x="370" y="162"/>
                  </a:cubicBezTo>
                  <a:cubicBezTo>
                    <a:pt x="402" y="161"/>
                    <a:pt x="435" y="162"/>
                    <a:pt x="468" y="164"/>
                  </a:cubicBezTo>
                  <a:cubicBezTo>
                    <a:pt x="502" y="164"/>
                    <a:pt x="537" y="164"/>
                    <a:pt x="571" y="165"/>
                  </a:cubicBezTo>
                  <a:cubicBezTo>
                    <a:pt x="576" y="165"/>
                    <a:pt x="578" y="164"/>
                    <a:pt x="579" y="158"/>
                  </a:cubicBezTo>
                  <a:cubicBezTo>
                    <a:pt x="585" y="117"/>
                    <a:pt x="591" y="76"/>
                    <a:pt x="597" y="35"/>
                  </a:cubicBezTo>
                  <a:cubicBezTo>
                    <a:pt x="598" y="30"/>
                    <a:pt x="597" y="28"/>
                    <a:pt x="592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3489" tIns="31745" rIns="63489" bIns="3174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B57BA55B-7ECE-AAEE-B622-ED63A7CA8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4415" y="4929037"/>
              <a:ext cx="610097" cy="704339"/>
            </a:xfrm>
            <a:custGeom>
              <a:avLst/>
              <a:gdLst>
                <a:gd name="T0" fmla="*/ 528 w 529"/>
                <a:gd name="T1" fmla="*/ 1 h 608"/>
                <a:gd name="T2" fmla="*/ 458 w 529"/>
                <a:gd name="T3" fmla="*/ 4 h 608"/>
                <a:gd name="T4" fmla="*/ 344 w 529"/>
                <a:gd name="T5" fmla="*/ 47 h 608"/>
                <a:gd name="T6" fmla="*/ 249 w 529"/>
                <a:gd name="T7" fmla="*/ 118 h 608"/>
                <a:gd name="T8" fmla="*/ 249 w 529"/>
                <a:gd name="T9" fmla="*/ 112 h 608"/>
                <a:gd name="T10" fmla="*/ 249 w 529"/>
                <a:gd name="T11" fmla="*/ 8 h 608"/>
                <a:gd name="T12" fmla="*/ 243 w 529"/>
                <a:gd name="T13" fmla="*/ 1 h 608"/>
                <a:gd name="T14" fmla="*/ 94 w 529"/>
                <a:gd name="T15" fmla="*/ 1 h 608"/>
                <a:gd name="T16" fmla="*/ 87 w 529"/>
                <a:gd name="T17" fmla="*/ 7 h 608"/>
                <a:gd name="T18" fmla="*/ 79 w 529"/>
                <a:gd name="T19" fmla="*/ 63 h 608"/>
                <a:gd name="T20" fmla="*/ 54 w 529"/>
                <a:gd name="T21" fmla="*/ 239 h 608"/>
                <a:gd name="T22" fmla="*/ 28 w 529"/>
                <a:gd name="T23" fmla="*/ 413 h 608"/>
                <a:gd name="T24" fmla="*/ 0 w 529"/>
                <a:gd name="T25" fmla="*/ 600 h 608"/>
                <a:gd name="T26" fmla="*/ 7 w 529"/>
                <a:gd name="T27" fmla="*/ 608 h 608"/>
                <a:gd name="T28" fmla="*/ 196 w 529"/>
                <a:gd name="T29" fmla="*/ 608 h 608"/>
                <a:gd name="T30" fmla="*/ 204 w 529"/>
                <a:gd name="T31" fmla="*/ 600 h 608"/>
                <a:gd name="T32" fmla="*/ 226 w 529"/>
                <a:gd name="T33" fmla="*/ 441 h 608"/>
                <a:gd name="T34" fmla="*/ 251 w 529"/>
                <a:gd name="T35" fmla="*/ 269 h 608"/>
                <a:gd name="T36" fmla="*/ 260 w 529"/>
                <a:gd name="T37" fmla="*/ 251 h 608"/>
                <a:gd name="T38" fmla="*/ 380 w 529"/>
                <a:gd name="T39" fmla="*/ 193 h 608"/>
                <a:gd name="T40" fmla="*/ 440 w 529"/>
                <a:gd name="T41" fmla="*/ 191 h 608"/>
                <a:gd name="T42" fmla="*/ 447 w 529"/>
                <a:gd name="T43" fmla="*/ 187 h 608"/>
                <a:gd name="T44" fmla="*/ 526 w 529"/>
                <a:gd name="T45" fmla="*/ 7 h 608"/>
                <a:gd name="T46" fmla="*/ 528 w 529"/>
                <a:gd name="T47" fmla="*/ 1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9" h="608">
                  <a:moveTo>
                    <a:pt x="528" y="1"/>
                  </a:moveTo>
                  <a:cubicBezTo>
                    <a:pt x="505" y="2"/>
                    <a:pt x="481" y="0"/>
                    <a:pt x="458" y="4"/>
                  </a:cubicBezTo>
                  <a:cubicBezTo>
                    <a:pt x="417" y="10"/>
                    <a:pt x="379" y="26"/>
                    <a:pt x="344" y="47"/>
                  </a:cubicBezTo>
                  <a:cubicBezTo>
                    <a:pt x="311" y="67"/>
                    <a:pt x="280" y="92"/>
                    <a:pt x="249" y="118"/>
                  </a:cubicBezTo>
                  <a:cubicBezTo>
                    <a:pt x="249" y="115"/>
                    <a:pt x="249" y="114"/>
                    <a:pt x="249" y="112"/>
                  </a:cubicBezTo>
                  <a:cubicBezTo>
                    <a:pt x="249" y="77"/>
                    <a:pt x="249" y="43"/>
                    <a:pt x="249" y="8"/>
                  </a:cubicBezTo>
                  <a:cubicBezTo>
                    <a:pt x="249" y="3"/>
                    <a:pt x="248" y="1"/>
                    <a:pt x="243" y="1"/>
                  </a:cubicBezTo>
                  <a:cubicBezTo>
                    <a:pt x="193" y="1"/>
                    <a:pt x="144" y="1"/>
                    <a:pt x="94" y="1"/>
                  </a:cubicBezTo>
                  <a:cubicBezTo>
                    <a:pt x="89" y="1"/>
                    <a:pt x="88" y="3"/>
                    <a:pt x="87" y="7"/>
                  </a:cubicBezTo>
                  <a:cubicBezTo>
                    <a:pt x="85" y="26"/>
                    <a:pt x="82" y="44"/>
                    <a:pt x="79" y="63"/>
                  </a:cubicBezTo>
                  <a:cubicBezTo>
                    <a:pt x="71" y="121"/>
                    <a:pt x="62" y="180"/>
                    <a:pt x="54" y="239"/>
                  </a:cubicBezTo>
                  <a:cubicBezTo>
                    <a:pt x="45" y="297"/>
                    <a:pt x="37" y="355"/>
                    <a:pt x="28" y="413"/>
                  </a:cubicBezTo>
                  <a:cubicBezTo>
                    <a:pt x="19" y="475"/>
                    <a:pt x="10" y="538"/>
                    <a:pt x="0" y="600"/>
                  </a:cubicBezTo>
                  <a:cubicBezTo>
                    <a:pt x="0" y="606"/>
                    <a:pt x="1" y="608"/>
                    <a:pt x="7" y="608"/>
                  </a:cubicBezTo>
                  <a:cubicBezTo>
                    <a:pt x="70" y="608"/>
                    <a:pt x="133" y="608"/>
                    <a:pt x="196" y="608"/>
                  </a:cubicBezTo>
                  <a:cubicBezTo>
                    <a:pt x="202" y="608"/>
                    <a:pt x="203" y="606"/>
                    <a:pt x="204" y="600"/>
                  </a:cubicBezTo>
                  <a:cubicBezTo>
                    <a:pt x="211" y="547"/>
                    <a:pt x="219" y="494"/>
                    <a:pt x="226" y="441"/>
                  </a:cubicBezTo>
                  <a:cubicBezTo>
                    <a:pt x="235" y="384"/>
                    <a:pt x="243" y="326"/>
                    <a:pt x="251" y="269"/>
                  </a:cubicBezTo>
                  <a:cubicBezTo>
                    <a:pt x="252" y="261"/>
                    <a:pt x="254" y="256"/>
                    <a:pt x="260" y="251"/>
                  </a:cubicBezTo>
                  <a:cubicBezTo>
                    <a:pt x="295" y="220"/>
                    <a:pt x="335" y="201"/>
                    <a:pt x="380" y="193"/>
                  </a:cubicBezTo>
                  <a:cubicBezTo>
                    <a:pt x="400" y="189"/>
                    <a:pt x="420" y="192"/>
                    <a:pt x="440" y="191"/>
                  </a:cubicBezTo>
                  <a:cubicBezTo>
                    <a:pt x="443" y="191"/>
                    <a:pt x="446" y="191"/>
                    <a:pt x="447" y="187"/>
                  </a:cubicBezTo>
                  <a:cubicBezTo>
                    <a:pt x="463" y="123"/>
                    <a:pt x="491" y="63"/>
                    <a:pt x="526" y="7"/>
                  </a:cubicBezTo>
                  <a:cubicBezTo>
                    <a:pt x="527" y="6"/>
                    <a:pt x="529" y="4"/>
                    <a:pt x="5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3489" tIns="31745" rIns="63489" bIns="3174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upo 146">
              <a:extLst>
                <a:ext uri="{FF2B5EF4-FFF2-40B4-BE49-F238E27FC236}">
                  <a16:creationId xmlns:a16="http://schemas.microsoft.com/office/drawing/2014/main" id="{A7B4ECBB-B252-68B9-BD8A-7E8AB065728C}"/>
                </a:ext>
              </a:extLst>
            </p:cNvPr>
            <p:cNvGrpSpPr/>
            <p:nvPr/>
          </p:nvGrpSpPr>
          <p:grpSpPr>
            <a:xfrm>
              <a:off x="16274981" y="4638040"/>
              <a:ext cx="378623" cy="995333"/>
              <a:chOff x="11439526" y="4448176"/>
              <a:chExt cx="363537" cy="955674"/>
            </a:xfrm>
          </p:grpSpPr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8DF68A27-5976-AAAF-EC47-300D4C68C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2238" y="4448176"/>
                <a:ext cx="250825" cy="185737"/>
              </a:xfrm>
              <a:custGeom>
                <a:avLst/>
                <a:gdLst>
                  <a:gd name="T0" fmla="*/ 222 w 226"/>
                  <a:gd name="T1" fmla="*/ 0 h 167"/>
                  <a:gd name="T2" fmla="*/ 32 w 226"/>
                  <a:gd name="T3" fmla="*/ 0 h 167"/>
                  <a:gd name="T4" fmla="*/ 23 w 226"/>
                  <a:gd name="T5" fmla="*/ 7 h 167"/>
                  <a:gd name="T6" fmla="*/ 15 w 226"/>
                  <a:gd name="T7" fmla="*/ 61 h 167"/>
                  <a:gd name="T8" fmla="*/ 1 w 226"/>
                  <a:gd name="T9" fmla="*/ 160 h 167"/>
                  <a:gd name="T10" fmla="*/ 6 w 226"/>
                  <a:gd name="T11" fmla="*/ 167 h 167"/>
                  <a:gd name="T12" fmla="*/ 197 w 226"/>
                  <a:gd name="T13" fmla="*/ 167 h 167"/>
                  <a:gd name="T14" fmla="*/ 203 w 226"/>
                  <a:gd name="T15" fmla="*/ 161 h 167"/>
                  <a:gd name="T16" fmla="*/ 219 w 226"/>
                  <a:gd name="T17" fmla="*/ 52 h 167"/>
                  <a:gd name="T18" fmla="*/ 226 w 226"/>
                  <a:gd name="T19" fmla="*/ 6 h 167"/>
                  <a:gd name="T20" fmla="*/ 226 w 226"/>
                  <a:gd name="T21" fmla="*/ 0 h 167"/>
                  <a:gd name="T22" fmla="*/ 222 w 226"/>
                  <a:gd name="T2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6" h="167">
                    <a:moveTo>
                      <a:pt x="222" y="0"/>
                    </a:moveTo>
                    <a:cubicBezTo>
                      <a:pt x="158" y="0"/>
                      <a:pt x="95" y="0"/>
                      <a:pt x="32" y="0"/>
                    </a:cubicBezTo>
                    <a:cubicBezTo>
                      <a:pt x="26" y="0"/>
                      <a:pt x="24" y="1"/>
                      <a:pt x="23" y="7"/>
                    </a:cubicBezTo>
                    <a:cubicBezTo>
                      <a:pt x="21" y="25"/>
                      <a:pt x="18" y="43"/>
                      <a:pt x="15" y="61"/>
                    </a:cubicBezTo>
                    <a:cubicBezTo>
                      <a:pt x="10" y="94"/>
                      <a:pt x="6" y="127"/>
                      <a:pt x="1" y="160"/>
                    </a:cubicBezTo>
                    <a:cubicBezTo>
                      <a:pt x="0" y="165"/>
                      <a:pt x="0" y="167"/>
                      <a:pt x="6" y="167"/>
                    </a:cubicBezTo>
                    <a:cubicBezTo>
                      <a:pt x="69" y="167"/>
                      <a:pt x="133" y="167"/>
                      <a:pt x="197" y="167"/>
                    </a:cubicBezTo>
                    <a:cubicBezTo>
                      <a:pt x="201" y="167"/>
                      <a:pt x="202" y="165"/>
                      <a:pt x="203" y="161"/>
                    </a:cubicBezTo>
                    <a:cubicBezTo>
                      <a:pt x="208" y="125"/>
                      <a:pt x="213" y="88"/>
                      <a:pt x="219" y="52"/>
                    </a:cubicBezTo>
                    <a:cubicBezTo>
                      <a:pt x="221" y="37"/>
                      <a:pt x="222" y="21"/>
                      <a:pt x="226" y="6"/>
                    </a:cubicBezTo>
                    <a:cubicBezTo>
                      <a:pt x="226" y="4"/>
                      <a:pt x="226" y="2"/>
                      <a:pt x="226" y="0"/>
                    </a:cubicBezTo>
                    <a:cubicBezTo>
                      <a:pt x="225" y="0"/>
                      <a:pt x="223" y="0"/>
                      <a:pt x="22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3489" tIns="31745" rIns="63489" bIns="317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3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0E9E2323-C551-8ABA-0819-D2DA5D15E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9526" y="4729163"/>
                <a:ext cx="322262" cy="674687"/>
              </a:xfrm>
              <a:custGeom>
                <a:avLst/>
                <a:gdLst>
                  <a:gd name="T0" fmla="*/ 285 w 291"/>
                  <a:gd name="T1" fmla="*/ 0 h 607"/>
                  <a:gd name="T2" fmla="*/ 190 w 291"/>
                  <a:gd name="T3" fmla="*/ 0 h 607"/>
                  <a:gd name="T4" fmla="*/ 97 w 291"/>
                  <a:gd name="T5" fmla="*/ 0 h 607"/>
                  <a:gd name="T6" fmla="*/ 88 w 291"/>
                  <a:gd name="T7" fmla="*/ 7 h 607"/>
                  <a:gd name="T8" fmla="*/ 82 w 291"/>
                  <a:gd name="T9" fmla="*/ 52 h 607"/>
                  <a:gd name="T10" fmla="*/ 54 w 291"/>
                  <a:gd name="T11" fmla="*/ 239 h 607"/>
                  <a:gd name="T12" fmla="*/ 27 w 291"/>
                  <a:gd name="T13" fmla="*/ 424 h 607"/>
                  <a:gd name="T14" fmla="*/ 1 w 291"/>
                  <a:gd name="T15" fmla="*/ 598 h 607"/>
                  <a:gd name="T16" fmla="*/ 8 w 291"/>
                  <a:gd name="T17" fmla="*/ 607 h 607"/>
                  <a:gd name="T18" fmla="*/ 194 w 291"/>
                  <a:gd name="T19" fmla="*/ 607 h 607"/>
                  <a:gd name="T20" fmla="*/ 204 w 291"/>
                  <a:gd name="T21" fmla="*/ 598 h 607"/>
                  <a:gd name="T22" fmla="*/ 223 w 291"/>
                  <a:gd name="T23" fmla="*/ 466 h 607"/>
                  <a:gd name="T24" fmla="*/ 255 w 291"/>
                  <a:gd name="T25" fmla="*/ 249 h 607"/>
                  <a:gd name="T26" fmla="*/ 291 w 291"/>
                  <a:gd name="T27" fmla="*/ 7 h 607"/>
                  <a:gd name="T28" fmla="*/ 285 w 291"/>
                  <a:gd name="T29" fmla="*/ 0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1" h="607">
                    <a:moveTo>
                      <a:pt x="285" y="0"/>
                    </a:moveTo>
                    <a:cubicBezTo>
                      <a:pt x="253" y="0"/>
                      <a:pt x="222" y="0"/>
                      <a:pt x="190" y="0"/>
                    </a:cubicBezTo>
                    <a:cubicBezTo>
                      <a:pt x="159" y="0"/>
                      <a:pt x="128" y="0"/>
                      <a:pt x="97" y="0"/>
                    </a:cubicBezTo>
                    <a:cubicBezTo>
                      <a:pt x="91" y="0"/>
                      <a:pt x="89" y="1"/>
                      <a:pt x="88" y="7"/>
                    </a:cubicBezTo>
                    <a:cubicBezTo>
                      <a:pt x="87" y="22"/>
                      <a:pt x="84" y="37"/>
                      <a:pt x="82" y="52"/>
                    </a:cubicBezTo>
                    <a:cubicBezTo>
                      <a:pt x="73" y="114"/>
                      <a:pt x="63" y="177"/>
                      <a:pt x="54" y="239"/>
                    </a:cubicBezTo>
                    <a:cubicBezTo>
                      <a:pt x="45" y="301"/>
                      <a:pt x="36" y="362"/>
                      <a:pt x="27" y="424"/>
                    </a:cubicBezTo>
                    <a:cubicBezTo>
                      <a:pt x="19" y="482"/>
                      <a:pt x="10" y="540"/>
                      <a:pt x="1" y="598"/>
                    </a:cubicBezTo>
                    <a:cubicBezTo>
                      <a:pt x="0" y="605"/>
                      <a:pt x="1" y="607"/>
                      <a:pt x="8" y="607"/>
                    </a:cubicBezTo>
                    <a:cubicBezTo>
                      <a:pt x="70" y="606"/>
                      <a:pt x="132" y="606"/>
                      <a:pt x="194" y="607"/>
                    </a:cubicBezTo>
                    <a:cubicBezTo>
                      <a:pt x="202" y="607"/>
                      <a:pt x="203" y="604"/>
                      <a:pt x="204" y="598"/>
                    </a:cubicBezTo>
                    <a:cubicBezTo>
                      <a:pt x="210" y="554"/>
                      <a:pt x="217" y="510"/>
                      <a:pt x="223" y="466"/>
                    </a:cubicBezTo>
                    <a:cubicBezTo>
                      <a:pt x="234" y="393"/>
                      <a:pt x="244" y="321"/>
                      <a:pt x="255" y="249"/>
                    </a:cubicBezTo>
                    <a:cubicBezTo>
                      <a:pt x="267" y="168"/>
                      <a:pt x="279" y="88"/>
                      <a:pt x="291" y="7"/>
                    </a:cubicBezTo>
                    <a:cubicBezTo>
                      <a:pt x="291" y="1"/>
                      <a:pt x="290" y="0"/>
                      <a:pt x="28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3489" tIns="31745" rIns="63489" bIns="317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3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B779C769-ABA4-F589-5C13-4FE8BEAEF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0852" y="5079491"/>
              <a:ext cx="611750" cy="605136"/>
            </a:xfrm>
            <a:custGeom>
              <a:avLst/>
              <a:gdLst>
                <a:gd name="T0" fmla="*/ 523 w 530"/>
                <a:gd name="T1" fmla="*/ 45 h 522"/>
                <a:gd name="T2" fmla="*/ 509 w 530"/>
                <a:gd name="T3" fmla="*/ 8 h 522"/>
                <a:gd name="T4" fmla="*/ 484 w 530"/>
                <a:gd name="T5" fmla="*/ 2 h 522"/>
                <a:gd name="T6" fmla="*/ 384 w 530"/>
                <a:gd name="T7" fmla="*/ 17 h 522"/>
                <a:gd name="T8" fmla="*/ 173 w 530"/>
                <a:gd name="T9" fmla="*/ 105 h 522"/>
                <a:gd name="T10" fmla="*/ 4 w 530"/>
                <a:gd name="T11" fmla="*/ 221 h 522"/>
                <a:gd name="T12" fmla="*/ 3 w 530"/>
                <a:gd name="T13" fmla="*/ 229 h 522"/>
                <a:gd name="T14" fmla="*/ 170 w 530"/>
                <a:gd name="T15" fmla="*/ 517 h 522"/>
                <a:gd name="T16" fmla="*/ 180 w 530"/>
                <a:gd name="T17" fmla="*/ 515 h 522"/>
                <a:gd name="T18" fmla="*/ 321 w 530"/>
                <a:gd name="T19" fmla="*/ 294 h 522"/>
                <a:gd name="T20" fmla="*/ 355 w 530"/>
                <a:gd name="T21" fmla="*/ 245 h 522"/>
                <a:gd name="T22" fmla="*/ 391 w 530"/>
                <a:gd name="T23" fmla="*/ 201 h 522"/>
                <a:gd name="T24" fmla="*/ 504 w 530"/>
                <a:gd name="T25" fmla="*/ 72 h 522"/>
                <a:gd name="T26" fmla="*/ 523 w 530"/>
                <a:gd name="T27" fmla="*/ 4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0" h="522">
                  <a:moveTo>
                    <a:pt x="523" y="45"/>
                  </a:moveTo>
                  <a:cubicBezTo>
                    <a:pt x="530" y="28"/>
                    <a:pt x="525" y="15"/>
                    <a:pt x="509" y="8"/>
                  </a:cubicBezTo>
                  <a:cubicBezTo>
                    <a:pt x="501" y="4"/>
                    <a:pt x="493" y="3"/>
                    <a:pt x="484" y="2"/>
                  </a:cubicBezTo>
                  <a:cubicBezTo>
                    <a:pt x="449" y="0"/>
                    <a:pt x="417" y="9"/>
                    <a:pt x="384" y="17"/>
                  </a:cubicBezTo>
                  <a:cubicBezTo>
                    <a:pt x="309" y="37"/>
                    <a:pt x="240" y="67"/>
                    <a:pt x="173" y="105"/>
                  </a:cubicBezTo>
                  <a:cubicBezTo>
                    <a:pt x="113" y="138"/>
                    <a:pt x="56" y="176"/>
                    <a:pt x="4" y="221"/>
                  </a:cubicBezTo>
                  <a:cubicBezTo>
                    <a:pt x="0" y="223"/>
                    <a:pt x="3" y="226"/>
                    <a:pt x="3" y="229"/>
                  </a:cubicBezTo>
                  <a:cubicBezTo>
                    <a:pt x="34" y="339"/>
                    <a:pt x="89" y="435"/>
                    <a:pt x="170" y="517"/>
                  </a:cubicBezTo>
                  <a:cubicBezTo>
                    <a:pt x="176" y="522"/>
                    <a:pt x="177" y="520"/>
                    <a:pt x="180" y="515"/>
                  </a:cubicBezTo>
                  <a:cubicBezTo>
                    <a:pt x="224" y="439"/>
                    <a:pt x="270" y="365"/>
                    <a:pt x="321" y="294"/>
                  </a:cubicBezTo>
                  <a:cubicBezTo>
                    <a:pt x="332" y="278"/>
                    <a:pt x="344" y="262"/>
                    <a:pt x="355" y="245"/>
                  </a:cubicBezTo>
                  <a:cubicBezTo>
                    <a:pt x="367" y="231"/>
                    <a:pt x="379" y="216"/>
                    <a:pt x="391" y="201"/>
                  </a:cubicBezTo>
                  <a:cubicBezTo>
                    <a:pt x="427" y="157"/>
                    <a:pt x="464" y="113"/>
                    <a:pt x="504" y="72"/>
                  </a:cubicBezTo>
                  <a:cubicBezTo>
                    <a:pt x="512" y="64"/>
                    <a:pt x="519" y="55"/>
                    <a:pt x="523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3489" tIns="31745" rIns="63489" bIns="3174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9E417C24-50AA-8EBE-0783-858BF7FB8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5893" y="4636385"/>
              <a:ext cx="730793" cy="355476"/>
            </a:xfrm>
            <a:custGeom>
              <a:avLst/>
              <a:gdLst>
                <a:gd name="T0" fmla="*/ 94 w 633"/>
                <a:gd name="T1" fmla="*/ 296 h 307"/>
                <a:gd name="T2" fmla="*/ 297 w 633"/>
                <a:gd name="T3" fmla="*/ 282 h 307"/>
                <a:gd name="T4" fmla="*/ 346 w 633"/>
                <a:gd name="T5" fmla="*/ 280 h 307"/>
                <a:gd name="T6" fmla="*/ 351 w 633"/>
                <a:gd name="T7" fmla="*/ 281 h 307"/>
                <a:gd name="T8" fmla="*/ 576 w 633"/>
                <a:gd name="T9" fmla="*/ 293 h 307"/>
                <a:gd name="T10" fmla="*/ 610 w 633"/>
                <a:gd name="T11" fmla="*/ 292 h 307"/>
                <a:gd name="T12" fmla="*/ 629 w 633"/>
                <a:gd name="T13" fmla="*/ 259 h 307"/>
                <a:gd name="T14" fmla="*/ 608 w 633"/>
                <a:gd name="T15" fmla="*/ 224 h 307"/>
                <a:gd name="T16" fmla="*/ 541 w 633"/>
                <a:gd name="T17" fmla="*/ 166 h 307"/>
                <a:gd name="T18" fmla="*/ 277 w 633"/>
                <a:gd name="T19" fmla="*/ 31 h 307"/>
                <a:gd name="T20" fmla="*/ 163 w 633"/>
                <a:gd name="T21" fmla="*/ 0 h 307"/>
                <a:gd name="T22" fmla="*/ 159 w 633"/>
                <a:gd name="T23" fmla="*/ 3 h 307"/>
                <a:gd name="T24" fmla="*/ 2 w 633"/>
                <a:gd name="T25" fmla="*/ 300 h 307"/>
                <a:gd name="T26" fmla="*/ 8 w 633"/>
                <a:gd name="T27" fmla="*/ 306 h 307"/>
                <a:gd name="T28" fmla="*/ 94 w 633"/>
                <a:gd name="T29" fmla="*/ 296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3" h="307">
                  <a:moveTo>
                    <a:pt x="94" y="296"/>
                  </a:moveTo>
                  <a:cubicBezTo>
                    <a:pt x="161" y="289"/>
                    <a:pt x="229" y="284"/>
                    <a:pt x="297" y="282"/>
                  </a:cubicBezTo>
                  <a:cubicBezTo>
                    <a:pt x="313" y="282"/>
                    <a:pt x="330" y="281"/>
                    <a:pt x="346" y="280"/>
                  </a:cubicBezTo>
                  <a:cubicBezTo>
                    <a:pt x="348" y="281"/>
                    <a:pt x="349" y="281"/>
                    <a:pt x="351" y="281"/>
                  </a:cubicBezTo>
                  <a:cubicBezTo>
                    <a:pt x="426" y="282"/>
                    <a:pt x="501" y="285"/>
                    <a:pt x="576" y="293"/>
                  </a:cubicBezTo>
                  <a:cubicBezTo>
                    <a:pt x="588" y="294"/>
                    <a:pt x="599" y="295"/>
                    <a:pt x="610" y="292"/>
                  </a:cubicBezTo>
                  <a:cubicBezTo>
                    <a:pt x="627" y="287"/>
                    <a:pt x="633" y="276"/>
                    <a:pt x="629" y="259"/>
                  </a:cubicBezTo>
                  <a:cubicBezTo>
                    <a:pt x="625" y="245"/>
                    <a:pt x="617" y="234"/>
                    <a:pt x="608" y="224"/>
                  </a:cubicBezTo>
                  <a:cubicBezTo>
                    <a:pt x="588" y="201"/>
                    <a:pt x="565" y="183"/>
                    <a:pt x="541" y="166"/>
                  </a:cubicBezTo>
                  <a:cubicBezTo>
                    <a:pt x="460" y="107"/>
                    <a:pt x="371" y="64"/>
                    <a:pt x="277" y="31"/>
                  </a:cubicBezTo>
                  <a:cubicBezTo>
                    <a:pt x="239" y="19"/>
                    <a:pt x="202" y="7"/>
                    <a:pt x="163" y="0"/>
                  </a:cubicBezTo>
                  <a:cubicBezTo>
                    <a:pt x="161" y="0"/>
                    <a:pt x="160" y="1"/>
                    <a:pt x="159" y="3"/>
                  </a:cubicBezTo>
                  <a:cubicBezTo>
                    <a:pt x="80" y="88"/>
                    <a:pt x="28" y="187"/>
                    <a:pt x="2" y="300"/>
                  </a:cubicBezTo>
                  <a:cubicBezTo>
                    <a:pt x="0" y="307"/>
                    <a:pt x="4" y="306"/>
                    <a:pt x="8" y="306"/>
                  </a:cubicBezTo>
                  <a:cubicBezTo>
                    <a:pt x="37" y="302"/>
                    <a:pt x="65" y="299"/>
                    <a:pt x="94" y="2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3489" tIns="31745" rIns="63489" bIns="3174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57D9F2C-888A-D0BD-5607-C7C8D9A57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531" y="4509077"/>
              <a:ext cx="329022" cy="596868"/>
            </a:xfrm>
            <a:custGeom>
              <a:avLst/>
              <a:gdLst>
                <a:gd name="T0" fmla="*/ 25 w 285"/>
                <a:gd name="T1" fmla="*/ 516 h 516"/>
                <a:gd name="T2" fmla="*/ 55 w 285"/>
                <a:gd name="T3" fmla="*/ 507 h 516"/>
                <a:gd name="T4" fmla="*/ 104 w 285"/>
                <a:gd name="T5" fmla="*/ 470 h 516"/>
                <a:gd name="T6" fmla="*/ 270 w 285"/>
                <a:gd name="T7" fmla="*/ 232 h 516"/>
                <a:gd name="T8" fmla="*/ 284 w 285"/>
                <a:gd name="T9" fmla="*/ 196 h 516"/>
                <a:gd name="T10" fmla="*/ 285 w 285"/>
                <a:gd name="T11" fmla="*/ 195 h 516"/>
                <a:gd name="T12" fmla="*/ 282 w 285"/>
                <a:gd name="T13" fmla="*/ 189 h 516"/>
                <a:gd name="T14" fmla="*/ 120 w 285"/>
                <a:gd name="T15" fmla="*/ 26 h 516"/>
                <a:gd name="T16" fmla="*/ 81 w 285"/>
                <a:gd name="T17" fmla="*/ 0 h 516"/>
                <a:gd name="T18" fmla="*/ 80 w 285"/>
                <a:gd name="T19" fmla="*/ 9 h 516"/>
                <a:gd name="T20" fmla="*/ 75 w 285"/>
                <a:gd name="T21" fmla="*/ 84 h 516"/>
                <a:gd name="T22" fmla="*/ 61 w 285"/>
                <a:gd name="T23" fmla="*/ 206 h 516"/>
                <a:gd name="T24" fmla="*/ 53 w 285"/>
                <a:gd name="T25" fmla="*/ 266 h 516"/>
                <a:gd name="T26" fmla="*/ 52 w 285"/>
                <a:gd name="T27" fmla="*/ 269 h 516"/>
                <a:gd name="T28" fmla="*/ 4 w 285"/>
                <a:gd name="T29" fmla="*/ 467 h 516"/>
                <a:gd name="T30" fmla="*/ 2 w 285"/>
                <a:gd name="T31" fmla="*/ 495 h 516"/>
                <a:gd name="T32" fmla="*/ 25 w 285"/>
                <a:gd name="T3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5" h="516">
                  <a:moveTo>
                    <a:pt x="25" y="516"/>
                  </a:moveTo>
                  <a:cubicBezTo>
                    <a:pt x="36" y="516"/>
                    <a:pt x="46" y="512"/>
                    <a:pt x="55" y="507"/>
                  </a:cubicBezTo>
                  <a:cubicBezTo>
                    <a:pt x="74" y="498"/>
                    <a:pt x="89" y="484"/>
                    <a:pt x="104" y="470"/>
                  </a:cubicBezTo>
                  <a:cubicBezTo>
                    <a:pt x="177" y="403"/>
                    <a:pt x="230" y="322"/>
                    <a:pt x="270" y="232"/>
                  </a:cubicBezTo>
                  <a:cubicBezTo>
                    <a:pt x="275" y="220"/>
                    <a:pt x="281" y="209"/>
                    <a:pt x="284" y="196"/>
                  </a:cubicBezTo>
                  <a:cubicBezTo>
                    <a:pt x="285" y="196"/>
                    <a:pt x="285" y="196"/>
                    <a:pt x="285" y="195"/>
                  </a:cubicBezTo>
                  <a:cubicBezTo>
                    <a:pt x="284" y="193"/>
                    <a:pt x="283" y="191"/>
                    <a:pt x="282" y="189"/>
                  </a:cubicBezTo>
                  <a:cubicBezTo>
                    <a:pt x="238" y="125"/>
                    <a:pt x="184" y="70"/>
                    <a:pt x="120" y="26"/>
                  </a:cubicBezTo>
                  <a:cubicBezTo>
                    <a:pt x="108" y="17"/>
                    <a:pt x="95" y="8"/>
                    <a:pt x="81" y="0"/>
                  </a:cubicBezTo>
                  <a:cubicBezTo>
                    <a:pt x="81" y="4"/>
                    <a:pt x="80" y="7"/>
                    <a:pt x="80" y="9"/>
                  </a:cubicBezTo>
                  <a:cubicBezTo>
                    <a:pt x="78" y="34"/>
                    <a:pt x="77" y="59"/>
                    <a:pt x="75" y="84"/>
                  </a:cubicBezTo>
                  <a:cubicBezTo>
                    <a:pt x="72" y="125"/>
                    <a:pt x="67" y="166"/>
                    <a:pt x="61" y="206"/>
                  </a:cubicBezTo>
                  <a:cubicBezTo>
                    <a:pt x="59" y="226"/>
                    <a:pt x="56" y="246"/>
                    <a:pt x="53" y="266"/>
                  </a:cubicBezTo>
                  <a:cubicBezTo>
                    <a:pt x="53" y="267"/>
                    <a:pt x="52" y="268"/>
                    <a:pt x="52" y="269"/>
                  </a:cubicBezTo>
                  <a:cubicBezTo>
                    <a:pt x="39" y="336"/>
                    <a:pt x="23" y="402"/>
                    <a:pt x="4" y="467"/>
                  </a:cubicBezTo>
                  <a:cubicBezTo>
                    <a:pt x="1" y="476"/>
                    <a:pt x="0" y="486"/>
                    <a:pt x="2" y="495"/>
                  </a:cubicBezTo>
                  <a:cubicBezTo>
                    <a:pt x="3" y="508"/>
                    <a:pt x="12" y="515"/>
                    <a:pt x="25" y="5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3489" tIns="31745" rIns="63489" bIns="3174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3A3C0985-0634-BBCB-829D-B7B742D0C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2226" y="4403261"/>
              <a:ext cx="484439" cy="563801"/>
            </a:xfrm>
            <a:custGeom>
              <a:avLst/>
              <a:gdLst>
                <a:gd name="T0" fmla="*/ 153 w 419"/>
                <a:gd name="T1" fmla="*/ 202 h 488"/>
                <a:gd name="T2" fmla="*/ 218 w 419"/>
                <a:gd name="T3" fmla="*/ 277 h 488"/>
                <a:gd name="T4" fmla="*/ 220 w 419"/>
                <a:gd name="T5" fmla="*/ 280 h 488"/>
                <a:gd name="T6" fmla="*/ 348 w 419"/>
                <a:gd name="T7" fmla="*/ 459 h 488"/>
                <a:gd name="T8" fmla="*/ 364 w 419"/>
                <a:gd name="T9" fmla="*/ 477 h 488"/>
                <a:gd name="T10" fmla="*/ 402 w 419"/>
                <a:gd name="T11" fmla="*/ 470 h 488"/>
                <a:gd name="T12" fmla="*/ 415 w 419"/>
                <a:gd name="T13" fmla="*/ 429 h 488"/>
                <a:gd name="T14" fmla="*/ 409 w 419"/>
                <a:gd name="T15" fmla="*/ 304 h 488"/>
                <a:gd name="T16" fmla="*/ 352 w 419"/>
                <a:gd name="T17" fmla="*/ 94 h 488"/>
                <a:gd name="T18" fmla="*/ 313 w 419"/>
                <a:gd name="T19" fmla="*/ 10 h 488"/>
                <a:gd name="T20" fmla="*/ 306 w 419"/>
                <a:gd name="T21" fmla="*/ 8 h 488"/>
                <a:gd name="T22" fmla="*/ 251 w 419"/>
                <a:gd name="T23" fmla="*/ 3 h 488"/>
                <a:gd name="T24" fmla="*/ 39 w 419"/>
                <a:gd name="T25" fmla="*/ 31 h 488"/>
                <a:gd name="T26" fmla="*/ 0 w 419"/>
                <a:gd name="T27" fmla="*/ 45 h 488"/>
                <a:gd name="T28" fmla="*/ 11 w 419"/>
                <a:gd name="T29" fmla="*/ 54 h 488"/>
                <a:gd name="T30" fmla="*/ 153 w 419"/>
                <a:gd name="T31" fmla="*/ 202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9" h="488">
                  <a:moveTo>
                    <a:pt x="153" y="202"/>
                  </a:moveTo>
                  <a:cubicBezTo>
                    <a:pt x="175" y="227"/>
                    <a:pt x="196" y="252"/>
                    <a:pt x="218" y="277"/>
                  </a:cubicBezTo>
                  <a:cubicBezTo>
                    <a:pt x="219" y="278"/>
                    <a:pt x="219" y="279"/>
                    <a:pt x="220" y="280"/>
                  </a:cubicBezTo>
                  <a:cubicBezTo>
                    <a:pt x="265" y="338"/>
                    <a:pt x="308" y="397"/>
                    <a:pt x="348" y="459"/>
                  </a:cubicBezTo>
                  <a:cubicBezTo>
                    <a:pt x="352" y="465"/>
                    <a:pt x="357" y="472"/>
                    <a:pt x="364" y="477"/>
                  </a:cubicBezTo>
                  <a:cubicBezTo>
                    <a:pt x="379" y="488"/>
                    <a:pt x="393" y="486"/>
                    <a:pt x="402" y="470"/>
                  </a:cubicBezTo>
                  <a:cubicBezTo>
                    <a:pt x="410" y="457"/>
                    <a:pt x="413" y="443"/>
                    <a:pt x="415" y="429"/>
                  </a:cubicBezTo>
                  <a:cubicBezTo>
                    <a:pt x="419" y="387"/>
                    <a:pt x="415" y="346"/>
                    <a:pt x="409" y="304"/>
                  </a:cubicBezTo>
                  <a:cubicBezTo>
                    <a:pt x="399" y="232"/>
                    <a:pt x="379" y="162"/>
                    <a:pt x="352" y="94"/>
                  </a:cubicBezTo>
                  <a:cubicBezTo>
                    <a:pt x="341" y="66"/>
                    <a:pt x="328" y="37"/>
                    <a:pt x="313" y="10"/>
                  </a:cubicBezTo>
                  <a:cubicBezTo>
                    <a:pt x="312" y="8"/>
                    <a:pt x="309" y="8"/>
                    <a:pt x="306" y="8"/>
                  </a:cubicBezTo>
                  <a:cubicBezTo>
                    <a:pt x="288" y="6"/>
                    <a:pt x="270" y="4"/>
                    <a:pt x="251" y="3"/>
                  </a:cubicBezTo>
                  <a:cubicBezTo>
                    <a:pt x="179" y="0"/>
                    <a:pt x="108" y="10"/>
                    <a:pt x="39" y="31"/>
                  </a:cubicBezTo>
                  <a:cubicBezTo>
                    <a:pt x="26" y="35"/>
                    <a:pt x="14" y="39"/>
                    <a:pt x="0" y="45"/>
                  </a:cubicBezTo>
                  <a:cubicBezTo>
                    <a:pt x="4" y="49"/>
                    <a:pt x="8" y="51"/>
                    <a:pt x="11" y="54"/>
                  </a:cubicBezTo>
                  <a:cubicBezTo>
                    <a:pt x="60" y="102"/>
                    <a:pt x="108" y="151"/>
                    <a:pt x="153" y="2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3489" tIns="31745" rIns="63489" bIns="3174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343108EB-FC29-0ABC-326D-AE673CC45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8678" y="5279552"/>
              <a:ext cx="362088" cy="616709"/>
            </a:xfrm>
            <a:custGeom>
              <a:avLst/>
              <a:gdLst>
                <a:gd name="T0" fmla="*/ 242 w 314"/>
                <a:gd name="T1" fmla="*/ 328 h 533"/>
                <a:gd name="T2" fmla="*/ 221 w 314"/>
                <a:gd name="T3" fmla="*/ 260 h 533"/>
                <a:gd name="T4" fmla="*/ 220 w 314"/>
                <a:gd name="T5" fmla="*/ 256 h 533"/>
                <a:gd name="T6" fmla="*/ 178 w 314"/>
                <a:gd name="T7" fmla="*/ 54 h 533"/>
                <a:gd name="T8" fmla="*/ 171 w 314"/>
                <a:gd name="T9" fmla="*/ 25 h 533"/>
                <a:gd name="T10" fmla="*/ 127 w 314"/>
                <a:gd name="T11" fmla="*/ 12 h 533"/>
                <a:gd name="T12" fmla="*/ 109 w 314"/>
                <a:gd name="T13" fmla="*/ 28 h 533"/>
                <a:gd name="T14" fmla="*/ 80 w 314"/>
                <a:gd name="T15" fmla="*/ 75 h 533"/>
                <a:gd name="T16" fmla="*/ 12 w 314"/>
                <a:gd name="T17" fmla="*/ 296 h 533"/>
                <a:gd name="T18" fmla="*/ 1 w 314"/>
                <a:gd name="T19" fmla="*/ 467 h 533"/>
                <a:gd name="T20" fmla="*/ 4 w 314"/>
                <a:gd name="T21" fmla="*/ 496 h 533"/>
                <a:gd name="T22" fmla="*/ 8 w 314"/>
                <a:gd name="T23" fmla="*/ 497 h 533"/>
                <a:gd name="T24" fmla="*/ 92 w 314"/>
                <a:gd name="T25" fmla="*/ 517 h 533"/>
                <a:gd name="T26" fmla="*/ 305 w 314"/>
                <a:gd name="T27" fmla="*/ 521 h 533"/>
                <a:gd name="T28" fmla="*/ 311 w 314"/>
                <a:gd name="T29" fmla="*/ 511 h 533"/>
                <a:gd name="T30" fmla="*/ 242 w 314"/>
                <a:gd name="T31" fmla="*/ 328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4" h="533">
                  <a:moveTo>
                    <a:pt x="242" y="328"/>
                  </a:moveTo>
                  <a:cubicBezTo>
                    <a:pt x="235" y="305"/>
                    <a:pt x="228" y="283"/>
                    <a:pt x="221" y="260"/>
                  </a:cubicBezTo>
                  <a:cubicBezTo>
                    <a:pt x="221" y="259"/>
                    <a:pt x="221" y="258"/>
                    <a:pt x="220" y="256"/>
                  </a:cubicBezTo>
                  <a:cubicBezTo>
                    <a:pt x="203" y="190"/>
                    <a:pt x="188" y="122"/>
                    <a:pt x="178" y="54"/>
                  </a:cubicBezTo>
                  <a:cubicBezTo>
                    <a:pt x="177" y="44"/>
                    <a:pt x="175" y="34"/>
                    <a:pt x="171" y="25"/>
                  </a:cubicBezTo>
                  <a:cubicBezTo>
                    <a:pt x="162" y="5"/>
                    <a:pt x="146" y="0"/>
                    <a:pt x="127" y="12"/>
                  </a:cubicBezTo>
                  <a:cubicBezTo>
                    <a:pt x="120" y="16"/>
                    <a:pt x="115" y="22"/>
                    <a:pt x="109" y="28"/>
                  </a:cubicBezTo>
                  <a:cubicBezTo>
                    <a:pt x="97" y="42"/>
                    <a:pt x="88" y="58"/>
                    <a:pt x="80" y="75"/>
                  </a:cubicBezTo>
                  <a:cubicBezTo>
                    <a:pt x="46" y="145"/>
                    <a:pt x="25" y="219"/>
                    <a:pt x="12" y="296"/>
                  </a:cubicBezTo>
                  <a:cubicBezTo>
                    <a:pt x="3" y="353"/>
                    <a:pt x="0" y="410"/>
                    <a:pt x="1" y="467"/>
                  </a:cubicBezTo>
                  <a:cubicBezTo>
                    <a:pt x="2" y="477"/>
                    <a:pt x="1" y="486"/>
                    <a:pt x="4" y="496"/>
                  </a:cubicBezTo>
                  <a:cubicBezTo>
                    <a:pt x="5" y="497"/>
                    <a:pt x="6" y="497"/>
                    <a:pt x="8" y="497"/>
                  </a:cubicBezTo>
                  <a:cubicBezTo>
                    <a:pt x="36" y="505"/>
                    <a:pt x="64" y="512"/>
                    <a:pt x="92" y="517"/>
                  </a:cubicBezTo>
                  <a:cubicBezTo>
                    <a:pt x="163" y="530"/>
                    <a:pt x="234" y="533"/>
                    <a:pt x="305" y="521"/>
                  </a:cubicBezTo>
                  <a:cubicBezTo>
                    <a:pt x="314" y="519"/>
                    <a:pt x="314" y="519"/>
                    <a:pt x="311" y="511"/>
                  </a:cubicBezTo>
                  <a:cubicBezTo>
                    <a:pt x="286" y="450"/>
                    <a:pt x="262" y="390"/>
                    <a:pt x="242" y="3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3489" tIns="31745" rIns="63489" bIns="3174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6" name="Grupo 145">
              <a:extLst>
                <a:ext uri="{FF2B5EF4-FFF2-40B4-BE49-F238E27FC236}">
                  <a16:creationId xmlns:a16="http://schemas.microsoft.com/office/drawing/2014/main" id="{B4341064-7EE3-D82F-4268-24EE5DA573A1}"/>
                </a:ext>
              </a:extLst>
            </p:cNvPr>
            <p:cNvGrpSpPr/>
            <p:nvPr/>
          </p:nvGrpSpPr>
          <p:grpSpPr>
            <a:xfrm>
              <a:off x="12951695" y="4638040"/>
              <a:ext cx="380276" cy="995333"/>
              <a:chOff x="8248651" y="4448176"/>
              <a:chExt cx="365125" cy="955674"/>
            </a:xfrm>
          </p:grpSpPr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id="{C9DCFA9A-BD8A-B38F-F220-D6F713BB0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8651" y="4729163"/>
                <a:ext cx="323850" cy="674687"/>
              </a:xfrm>
              <a:custGeom>
                <a:avLst/>
                <a:gdLst>
                  <a:gd name="T0" fmla="*/ 285 w 292"/>
                  <a:gd name="T1" fmla="*/ 0 h 607"/>
                  <a:gd name="T2" fmla="*/ 96 w 292"/>
                  <a:gd name="T3" fmla="*/ 0 h 607"/>
                  <a:gd name="T4" fmla="*/ 88 w 292"/>
                  <a:gd name="T5" fmla="*/ 6 h 607"/>
                  <a:gd name="T6" fmla="*/ 71 w 292"/>
                  <a:gd name="T7" fmla="*/ 126 h 607"/>
                  <a:gd name="T8" fmla="*/ 45 w 292"/>
                  <a:gd name="T9" fmla="*/ 302 h 607"/>
                  <a:gd name="T10" fmla="*/ 19 w 292"/>
                  <a:gd name="T11" fmla="*/ 477 h 607"/>
                  <a:gd name="T12" fmla="*/ 1 w 292"/>
                  <a:gd name="T13" fmla="*/ 600 h 607"/>
                  <a:gd name="T14" fmla="*/ 7 w 292"/>
                  <a:gd name="T15" fmla="*/ 607 h 607"/>
                  <a:gd name="T16" fmla="*/ 102 w 292"/>
                  <a:gd name="T17" fmla="*/ 607 h 607"/>
                  <a:gd name="T18" fmla="*/ 196 w 292"/>
                  <a:gd name="T19" fmla="*/ 607 h 607"/>
                  <a:gd name="T20" fmla="*/ 204 w 292"/>
                  <a:gd name="T21" fmla="*/ 600 h 607"/>
                  <a:gd name="T22" fmla="*/ 209 w 292"/>
                  <a:gd name="T23" fmla="*/ 562 h 607"/>
                  <a:gd name="T24" fmla="*/ 251 w 292"/>
                  <a:gd name="T25" fmla="*/ 281 h 607"/>
                  <a:gd name="T26" fmla="*/ 291 w 292"/>
                  <a:gd name="T27" fmla="*/ 7 h 607"/>
                  <a:gd name="T28" fmla="*/ 285 w 292"/>
                  <a:gd name="T29" fmla="*/ 0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2" h="607">
                    <a:moveTo>
                      <a:pt x="285" y="0"/>
                    </a:moveTo>
                    <a:cubicBezTo>
                      <a:pt x="222" y="0"/>
                      <a:pt x="159" y="0"/>
                      <a:pt x="96" y="0"/>
                    </a:cubicBezTo>
                    <a:cubicBezTo>
                      <a:pt x="91" y="0"/>
                      <a:pt x="89" y="1"/>
                      <a:pt x="88" y="6"/>
                    </a:cubicBezTo>
                    <a:cubicBezTo>
                      <a:pt x="83" y="46"/>
                      <a:pt x="77" y="86"/>
                      <a:pt x="71" y="126"/>
                    </a:cubicBezTo>
                    <a:cubicBezTo>
                      <a:pt x="62" y="185"/>
                      <a:pt x="54" y="243"/>
                      <a:pt x="45" y="302"/>
                    </a:cubicBezTo>
                    <a:cubicBezTo>
                      <a:pt x="36" y="360"/>
                      <a:pt x="28" y="419"/>
                      <a:pt x="19" y="477"/>
                    </a:cubicBezTo>
                    <a:cubicBezTo>
                      <a:pt x="13" y="518"/>
                      <a:pt x="7" y="559"/>
                      <a:pt x="1" y="600"/>
                    </a:cubicBezTo>
                    <a:cubicBezTo>
                      <a:pt x="0" y="605"/>
                      <a:pt x="2" y="607"/>
                      <a:pt x="7" y="607"/>
                    </a:cubicBezTo>
                    <a:cubicBezTo>
                      <a:pt x="39" y="606"/>
                      <a:pt x="70" y="607"/>
                      <a:pt x="102" y="607"/>
                    </a:cubicBezTo>
                    <a:cubicBezTo>
                      <a:pt x="133" y="607"/>
                      <a:pt x="164" y="606"/>
                      <a:pt x="196" y="607"/>
                    </a:cubicBezTo>
                    <a:cubicBezTo>
                      <a:pt x="201" y="607"/>
                      <a:pt x="203" y="605"/>
                      <a:pt x="204" y="600"/>
                    </a:cubicBezTo>
                    <a:cubicBezTo>
                      <a:pt x="205" y="587"/>
                      <a:pt x="207" y="574"/>
                      <a:pt x="209" y="562"/>
                    </a:cubicBezTo>
                    <a:cubicBezTo>
                      <a:pt x="223" y="468"/>
                      <a:pt x="237" y="374"/>
                      <a:pt x="251" y="281"/>
                    </a:cubicBezTo>
                    <a:cubicBezTo>
                      <a:pt x="264" y="189"/>
                      <a:pt x="277" y="98"/>
                      <a:pt x="291" y="7"/>
                    </a:cubicBezTo>
                    <a:cubicBezTo>
                      <a:pt x="292" y="1"/>
                      <a:pt x="290" y="0"/>
                      <a:pt x="28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3489" tIns="31745" rIns="63489" bIns="317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3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22">
                <a:extLst>
                  <a:ext uri="{FF2B5EF4-FFF2-40B4-BE49-F238E27FC236}">
                    <a16:creationId xmlns:a16="http://schemas.microsoft.com/office/drawing/2014/main" id="{91F8BE0E-CAB2-DB93-F1CB-884DC9C49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2951" y="4448176"/>
                <a:ext cx="250825" cy="185737"/>
              </a:xfrm>
              <a:custGeom>
                <a:avLst/>
                <a:gdLst>
                  <a:gd name="T0" fmla="*/ 220 w 227"/>
                  <a:gd name="T1" fmla="*/ 0 h 167"/>
                  <a:gd name="T2" fmla="*/ 31 w 227"/>
                  <a:gd name="T3" fmla="*/ 0 h 167"/>
                  <a:gd name="T4" fmla="*/ 24 w 227"/>
                  <a:gd name="T5" fmla="*/ 5 h 167"/>
                  <a:gd name="T6" fmla="*/ 1 w 227"/>
                  <a:gd name="T7" fmla="*/ 160 h 167"/>
                  <a:gd name="T8" fmla="*/ 7 w 227"/>
                  <a:gd name="T9" fmla="*/ 167 h 167"/>
                  <a:gd name="T10" fmla="*/ 101 w 227"/>
                  <a:gd name="T11" fmla="*/ 167 h 167"/>
                  <a:gd name="T12" fmla="*/ 195 w 227"/>
                  <a:gd name="T13" fmla="*/ 167 h 167"/>
                  <a:gd name="T14" fmla="*/ 203 w 227"/>
                  <a:gd name="T15" fmla="*/ 160 h 167"/>
                  <a:gd name="T16" fmla="*/ 226 w 227"/>
                  <a:gd name="T17" fmla="*/ 7 h 167"/>
                  <a:gd name="T18" fmla="*/ 220 w 227"/>
                  <a:gd name="T1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167">
                    <a:moveTo>
                      <a:pt x="220" y="0"/>
                    </a:moveTo>
                    <a:cubicBezTo>
                      <a:pt x="157" y="0"/>
                      <a:pt x="94" y="0"/>
                      <a:pt x="31" y="0"/>
                    </a:cubicBezTo>
                    <a:cubicBezTo>
                      <a:pt x="27" y="0"/>
                      <a:pt x="24" y="0"/>
                      <a:pt x="24" y="5"/>
                    </a:cubicBezTo>
                    <a:cubicBezTo>
                      <a:pt x="16" y="57"/>
                      <a:pt x="9" y="108"/>
                      <a:pt x="1" y="160"/>
                    </a:cubicBezTo>
                    <a:cubicBezTo>
                      <a:pt x="0" y="166"/>
                      <a:pt x="2" y="167"/>
                      <a:pt x="7" y="167"/>
                    </a:cubicBezTo>
                    <a:cubicBezTo>
                      <a:pt x="38" y="166"/>
                      <a:pt x="70" y="167"/>
                      <a:pt x="101" y="167"/>
                    </a:cubicBezTo>
                    <a:cubicBezTo>
                      <a:pt x="132" y="167"/>
                      <a:pt x="164" y="166"/>
                      <a:pt x="195" y="167"/>
                    </a:cubicBezTo>
                    <a:cubicBezTo>
                      <a:pt x="200" y="167"/>
                      <a:pt x="203" y="165"/>
                      <a:pt x="203" y="160"/>
                    </a:cubicBezTo>
                    <a:cubicBezTo>
                      <a:pt x="211" y="109"/>
                      <a:pt x="218" y="58"/>
                      <a:pt x="226" y="7"/>
                    </a:cubicBezTo>
                    <a:cubicBezTo>
                      <a:pt x="227" y="1"/>
                      <a:pt x="225" y="0"/>
                      <a:pt x="2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3489" tIns="31745" rIns="63489" bIns="317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3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F597A7F-2DE4-7074-A9A0-D389C39FA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2740" y="5340727"/>
              <a:ext cx="532388" cy="433184"/>
            </a:xfrm>
            <a:custGeom>
              <a:avLst/>
              <a:gdLst>
                <a:gd name="T0" fmla="*/ 297 w 461"/>
                <a:gd name="T1" fmla="*/ 126 h 374"/>
                <a:gd name="T2" fmla="*/ 235 w 461"/>
                <a:gd name="T3" fmla="*/ 104 h 374"/>
                <a:gd name="T4" fmla="*/ 231 w 461"/>
                <a:gd name="T5" fmla="*/ 102 h 374"/>
                <a:gd name="T6" fmla="*/ 113 w 461"/>
                <a:gd name="T7" fmla="*/ 47 h 374"/>
                <a:gd name="T8" fmla="*/ 49 w 461"/>
                <a:gd name="T9" fmla="*/ 14 h 374"/>
                <a:gd name="T10" fmla="*/ 2 w 461"/>
                <a:gd name="T11" fmla="*/ 47 h 374"/>
                <a:gd name="T12" fmla="*/ 21 w 461"/>
                <a:gd name="T13" fmla="*/ 107 h 374"/>
                <a:gd name="T14" fmla="*/ 259 w 461"/>
                <a:gd name="T15" fmla="*/ 371 h 374"/>
                <a:gd name="T16" fmla="*/ 265 w 461"/>
                <a:gd name="T17" fmla="*/ 374 h 374"/>
                <a:gd name="T18" fmla="*/ 272 w 461"/>
                <a:gd name="T19" fmla="*/ 370 h 374"/>
                <a:gd name="T20" fmla="*/ 411 w 461"/>
                <a:gd name="T21" fmla="*/ 245 h 374"/>
                <a:gd name="T22" fmla="*/ 461 w 461"/>
                <a:gd name="T23" fmla="*/ 176 h 374"/>
                <a:gd name="T24" fmla="*/ 455 w 461"/>
                <a:gd name="T25" fmla="*/ 173 h 374"/>
                <a:gd name="T26" fmla="*/ 297 w 461"/>
                <a:gd name="T27" fmla="*/ 12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1" h="374">
                  <a:moveTo>
                    <a:pt x="297" y="126"/>
                  </a:moveTo>
                  <a:cubicBezTo>
                    <a:pt x="276" y="119"/>
                    <a:pt x="256" y="112"/>
                    <a:pt x="235" y="104"/>
                  </a:cubicBezTo>
                  <a:cubicBezTo>
                    <a:pt x="234" y="103"/>
                    <a:pt x="232" y="102"/>
                    <a:pt x="231" y="102"/>
                  </a:cubicBezTo>
                  <a:cubicBezTo>
                    <a:pt x="190" y="86"/>
                    <a:pt x="151" y="67"/>
                    <a:pt x="113" y="47"/>
                  </a:cubicBezTo>
                  <a:cubicBezTo>
                    <a:pt x="92" y="36"/>
                    <a:pt x="71" y="24"/>
                    <a:pt x="49" y="14"/>
                  </a:cubicBezTo>
                  <a:cubicBezTo>
                    <a:pt x="20" y="0"/>
                    <a:pt x="0" y="14"/>
                    <a:pt x="2" y="47"/>
                  </a:cubicBezTo>
                  <a:cubicBezTo>
                    <a:pt x="4" y="68"/>
                    <a:pt x="12" y="88"/>
                    <a:pt x="21" y="107"/>
                  </a:cubicBezTo>
                  <a:cubicBezTo>
                    <a:pt x="77" y="216"/>
                    <a:pt x="157" y="304"/>
                    <a:pt x="259" y="371"/>
                  </a:cubicBezTo>
                  <a:cubicBezTo>
                    <a:pt x="261" y="372"/>
                    <a:pt x="262" y="374"/>
                    <a:pt x="265" y="374"/>
                  </a:cubicBezTo>
                  <a:cubicBezTo>
                    <a:pt x="268" y="374"/>
                    <a:pt x="270" y="372"/>
                    <a:pt x="272" y="370"/>
                  </a:cubicBezTo>
                  <a:cubicBezTo>
                    <a:pt x="325" y="336"/>
                    <a:pt x="371" y="294"/>
                    <a:pt x="411" y="245"/>
                  </a:cubicBezTo>
                  <a:cubicBezTo>
                    <a:pt x="430" y="223"/>
                    <a:pt x="446" y="200"/>
                    <a:pt x="461" y="176"/>
                  </a:cubicBezTo>
                  <a:cubicBezTo>
                    <a:pt x="460" y="173"/>
                    <a:pt x="457" y="173"/>
                    <a:pt x="455" y="173"/>
                  </a:cubicBezTo>
                  <a:cubicBezTo>
                    <a:pt x="402" y="160"/>
                    <a:pt x="349" y="145"/>
                    <a:pt x="297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3489" tIns="31745" rIns="63489" bIns="3174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18FCB617-D52B-BC4E-AF9B-ABC6E00B3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4773" y="4980290"/>
              <a:ext cx="482786" cy="360437"/>
            </a:xfrm>
            <a:custGeom>
              <a:avLst/>
              <a:gdLst>
                <a:gd name="T0" fmla="*/ 402 w 418"/>
                <a:gd name="T1" fmla="*/ 0 h 312"/>
                <a:gd name="T2" fmla="*/ 396 w 418"/>
                <a:gd name="T3" fmla="*/ 5 h 312"/>
                <a:gd name="T4" fmla="*/ 248 w 418"/>
                <a:gd name="T5" fmla="*/ 109 h 312"/>
                <a:gd name="T6" fmla="*/ 209 w 418"/>
                <a:gd name="T7" fmla="*/ 134 h 312"/>
                <a:gd name="T8" fmla="*/ 205 w 418"/>
                <a:gd name="T9" fmla="*/ 135 h 312"/>
                <a:gd name="T10" fmla="*/ 37 w 418"/>
                <a:gd name="T11" fmla="*/ 218 h 312"/>
                <a:gd name="T12" fmla="*/ 19 w 418"/>
                <a:gd name="T13" fmla="*/ 228 h 312"/>
                <a:gd name="T14" fmla="*/ 18 w 418"/>
                <a:gd name="T15" fmla="*/ 275 h 312"/>
                <a:gd name="T16" fmla="*/ 52 w 418"/>
                <a:gd name="T17" fmla="*/ 292 h 312"/>
                <a:gd name="T18" fmla="*/ 146 w 418"/>
                <a:gd name="T19" fmla="*/ 308 h 312"/>
                <a:gd name="T20" fmla="*/ 319 w 418"/>
                <a:gd name="T21" fmla="*/ 295 h 312"/>
                <a:gd name="T22" fmla="*/ 405 w 418"/>
                <a:gd name="T23" fmla="*/ 270 h 312"/>
                <a:gd name="T24" fmla="*/ 407 w 418"/>
                <a:gd name="T25" fmla="*/ 266 h 312"/>
                <a:gd name="T26" fmla="*/ 415 w 418"/>
                <a:gd name="T27" fmla="*/ 190 h 312"/>
                <a:gd name="T28" fmla="*/ 408 w 418"/>
                <a:gd name="T29" fmla="*/ 38 h 312"/>
                <a:gd name="T30" fmla="*/ 402 w 418"/>
                <a:gd name="T31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8" h="312">
                  <a:moveTo>
                    <a:pt x="402" y="0"/>
                  </a:moveTo>
                  <a:cubicBezTo>
                    <a:pt x="399" y="2"/>
                    <a:pt x="398" y="4"/>
                    <a:pt x="396" y="5"/>
                  </a:cubicBezTo>
                  <a:cubicBezTo>
                    <a:pt x="348" y="42"/>
                    <a:pt x="300" y="77"/>
                    <a:pt x="248" y="109"/>
                  </a:cubicBezTo>
                  <a:cubicBezTo>
                    <a:pt x="235" y="117"/>
                    <a:pt x="222" y="125"/>
                    <a:pt x="209" y="134"/>
                  </a:cubicBezTo>
                  <a:cubicBezTo>
                    <a:pt x="208" y="134"/>
                    <a:pt x="206" y="134"/>
                    <a:pt x="205" y="135"/>
                  </a:cubicBezTo>
                  <a:cubicBezTo>
                    <a:pt x="151" y="167"/>
                    <a:pt x="95" y="194"/>
                    <a:pt x="37" y="218"/>
                  </a:cubicBezTo>
                  <a:cubicBezTo>
                    <a:pt x="31" y="221"/>
                    <a:pt x="25" y="224"/>
                    <a:pt x="19" y="228"/>
                  </a:cubicBezTo>
                  <a:cubicBezTo>
                    <a:pt x="1" y="242"/>
                    <a:pt x="0" y="260"/>
                    <a:pt x="18" y="275"/>
                  </a:cubicBezTo>
                  <a:cubicBezTo>
                    <a:pt x="28" y="283"/>
                    <a:pt x="39" y="289"/>
                    <a:pt x="52" y="292"/>
                  </a:cubicBezTo>
                  <a:cubicBezTo>
                    <a:pt x="82" y="302"/>
                    <a:pt x="114" y="306"/>
                    <a:pt x="146" y="308"/>
                  </a:cubicBezTo>
                  <a:cubicBezTo>
                    <a:pt x="204" y="312"/>
                    <a:pt x="262" y="307"/>
                    <a:pt x="319" y="295"/>
                  </a:cubicBezTo>
                  <a:cubicBezTo>
                    <a:pt x="348" y="289"/>
                    <a:pt x="377" y="282"/>
                    <a:pt x="405" y="270"/>
                  </a:cubicBezTo>
                  <a:cubicBezTo>
                    <a:pt x="407" y="270"/>
                    <a:pt x="407" y="268"/>
                    <a:pt x="407" y="266"/>
                  </a:cubicBezTo>
                  <a:cubicBezTo>
                    <a:pt x="411" y="241"/>
                    <a:pt x="413" y="215"/>
                    <a:pt x="415" y="190"/>
                  </a:cubicBezTo>
                  <a:cubicBezTo>
                    <a:pt x="418" y="139"/>
                    <a:pt x="415" y="88"/>
                    <a:pt x="408" y="38"/>
                  </a:cubicBezTo>
                  <a:cubicBezTo>
                    <a:pt x="407" y="25"/>
                    <a:pt x="404" y="13"/>
                    <a:pt x="40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3489" tIns="31745" rIns="63489" bIns="3174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3003263F-8BE1-CA2E-6295-09F837151B5A}"/>
              </a:ext>
            </a:extLst>
          </p:cNvPr>
          <p:cNvSpPr txBox="1">
            <a:spLocks/>
          </p:cNvSpPr>
          <p:nvPr/>
        </p:nvSpPr>
        <p:spPr>
          <a:xfrm>
            <a:off x="209549" y="1825106"/>
            <a:ext cx="11856991" cy="32677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400" b="1" i="1" dirty="0">
                <a:solidFill>
                  <a:prstClr val="white"/>
                </a:solidFill>
                <a:latin typeface="Exo 2.0" panose="00000500000000000000" pitchFamily="50" charset="0"/>
              </a:rPr>
              <a:t>Estratégias de Investimentos em Renda Fixa</a:t>
            </a:r>
            <a:endParaRPr kumimoji="0" lang="pt-BR" sz="54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xo 2.0" panose="00000500000000000000" pitchFamily="50" charset="0"/>
              <a:ea typeface="+mn-ea"/>
              <a:cs typeface="+mn-cs"/>
            </a:endParaRPr>
          </a:p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xo 2.0" panose="00000500000000000000" pitchFamily="50" charset="0"/>
              <a:ea typeface="+mn-ea"/>
              <a:cs typeface="+mn-cs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476DBED-0FE6-CA40-BCA0-11153A6D3BA7}"/>
              </a:ext>
            </a:extLst>
          </p:cNvPr>
          <p:cNvSpPr txBox="1"/>
          <p:nvPr/>
        </p:nvSpPr>
        <p:spPr>
          <a:xfrm>
            <a:off x="380144" y="6165421"/>
            <a:ext cx="33333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.0" panose="00000500000000000000" pitchFamily="50" charset="0"/>
                <a:ea typeface="+mn-ea"/>
                <a:cs typeface="+mn-cs"/>
              </a:rPr>
              <a:t>Abril 2024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80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0BF8478C-01D3-02E5-BF34-DA272877D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4" y="1664946"/>
            <a:ext cx="10254108" cy="4210981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52B43F71-AF02-4119-8D97-66F62B35BF89}"/>
              </a:ext>
            </a:extLst>
          </p:cNvPr>
          <p:cNvSpPr/>
          <p:nvPr/>
        </p:nvSpPr>
        <p:spPr>
          <a:xfrm>
            <a:off x="0" y="6530111"/>
            <a:ext cx="12192000" cy="3278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77B8EB2-9995-D7E3-ABEB-C864A575BDF5}"/>
              </a:ext>
            </a:extLst>
          </p:cNvPr>
          <p:cNvSpPr/>
          <p:nvPr/>
        </p:nvSpPr>
        <p:spPr>
          <a:xfrm>
            <a:off x="4606313" y="6195780"/>
            <a:ext cx="2113096" cy="3278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D591B14-6907-10D3-183B-A922CEB4D9E0}"/>
              </a:ext>
            </a:extLst>
          </p:cNvPr>
          <p:cNvSpPr txBox="1"/>
          <p:nvPr/>
        </p:nvSpPr>
        <p:spPr>
          <a:xfrm>
            <a:off x="2814144" y="1371032"/>
            <a:ext cx="5126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xo 2.0" panose="00000500000000000000" pitchFamily="50" charset="0"/>
                <a:ea typeface="+mn-ea"/>
                <a:cs typeface="+mn-cs"/>
              </a:rPr>
              <a:t>(var. %)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xo 2.0" panose="00000500000000000000" pitchFamily="50" charset="0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627A6F6-9061-DAE1-2528-837FF20A04E7}"/>
              </a:ext>
            </a:extLst>
          </p:cNvPr>
          <p:cNvSpPr txBox="1"/>
          <p:nvPr/>
        </p:nvSpPr>
        <p:spPr>
          <a:xfrm>
            <a:off x="10037222" y="2795785"/>
            <a:ext cx="864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47F13F"/>
                </a:solidFill>
                <a:effectLst/>
                <a:uLnTx/>
                <a:uFillTx/>
                <a:latin typeface="Exo 2.0" panose="00000500000000000000" pitchFamily="50" charset="0"/>
                <a:ea typeface="+mn-ea"/>
                <a:cs typeface="+mn-cs"/>
              </a:rPr>
              <a:t>10,75%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5510C54-EEAE-6FD1-2765-D795F37DB98A}"/>
              </a:ext>
            </a:extLst>
          </p:cNvPr>
          <p:cNvSpPr txBox="1"/>
          <p:nvPr/>
        </p:nvSpPr>
        <p:spPr>
          <a:xfrm>
            <a:off x="9968131" y="4655238"/>
            <a:ext cx="864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11B8F"/>
                </a:solidFill>
                <a:effectLst/>
                <a:uLnTx/>
                <a:uFillTx/>
                <a:latin typeface="Exo 2.0" panose="00000500000000000000" pitchFamily="50" charset="0"/>
                <a:ea typeface="+mn-ea"/>
                <a:cs typeface="+mn-cs"/>
              </a:rPr>
              <a:t>4,</a:t>
            </a:r>
            <a:r>
              <a:rPr lang="pt-BR" sz="1600" b="1" dirty="0">
                <a:solidFill>
                  <a:srgbClr val="F11B8F"/>
                </a:solidFill>
                <a:latin typeface="Exo 2.0" panose="00000500000000000000" pitchFamily="50" charset="0"/>
              </a:rPr>
              <a:t>5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11B8F"/>
                </a:solidFill>
                <a:effectLst/>
                <a:uLnTx/>
                <a:uFillTx/>
                <a:latin typeface="Exo 2.0" panose="00000500000000000000" pitchFamily="50" charset="0"/>
                <a:ea typeface="+mn-ea"/>
                <a:cs typeface="+mn-cs"/>
              </a:rPr>
              <a:t>0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11B8F"/>
                </a:solidFill>
                <a:effectLst/>
                <a:uLnTx/>
                <a:uFillTx/>
                <a:latin typeface="Exo 2.0" panose="00000500000000000000" pitchFamily="50" charset="0"/>
                <a:ea typeface="+mn-ea"/>
                <a:cs typeface="+mn-cs"/>
              </a:rPr>
              <a:t>%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63DCB1A-3544-DA9B-7A5A-D05FDCD9A23F}"/>
              </a:ext>
            </a:extLst>
          </p:cNvPr>
          <p:cNvSpPr txBox="1"/>
          <p:nvPr/>
        </p:nvSpPr>
        <p:spPr>
          <a:xfrm>
            <a:off x="10071650" y="3267552"/>
            <a:ext cx="1037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Exo 2.0" panose="00000500000000000000" pitchFamily="50" charset="0"/>
                <a:ea typeface="+mn-ea"/>
                <a:cs typeface="+mn-cs"/>
              </a:rPr>
              <a:t>5,98%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651E354-B01A-8D10-8272-5420AB33B312}"/>
              </a:ext>
            </a:extLst>
          </p:cNvPr>
          <p:cNvSpPr txBox="1"/>
          <p:nvPr/>
        </p:nvSpPr>
        <p:spPr>
          <a:xfrm>
            <a:off x="10469634" y="2299635"/>
            <a:ext cx="121480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95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Exo 2.0 Thin" panose="00000300000000000000" pitchFamily="50" charset="0"/>
                <a:ea typeface="+mn-ea"/>
                <a:cs typeface="+mn-cs"/>
              </a:rPr>
              <a:t>}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C0B8BB7-15B6-3E66-1394-733B7567FD2C}"/>
              </a:ext>
            </a:extLst>
          </p:cNvPr>
          <p:cNvSpPr txBox="1"/>
          <p:nvPr/>
        </p:nvSpPr>
        <p:spPr>
          <a:xfrm>
            <a:off x="9971879" y="2463121"/>
            <a:ext cx="864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47F13F"/>
                </a:solidFill>
                <a:effectLst/>
                <a:uLnTx/>
                <a:uFillTx/>
                <a:latin typeface="Exo 2.0" panose="00000500000000000000" pitchFamily="50" charset="0"/>
                <a:ea typeface="+mn-ea"/>
                <a:cs typeface="+mn-cs"/>
              </a:rPr>
              <a:t>Selic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47F13F"/>
              </a:solidFill>
              <a:effectLst/>
              <a:uLnTx/>
              <a:uFillTx/>
              <a:latin typeface="Exo 2.0" panose="00000500000000000000" pitchFamily="50" charset="0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CA61986-232F-17CA-BA2A-C29688D1C34D}"/>
              </a:ext>
            </a:extLst>
          </p:cNvPr>
          <p:cNvSpPr txBox="1"/>
          <p:nvPr/>
        </p:nvSpPr>
        <p:spPr>
          <a:xfrm>
            <a:off x="9968131" y="4417963"/>
            <a:ext cx="1007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11B8F"/>
                </a:solidFill>
                <a:effectLst/>
                <a:uLnTx/>
                <a:uFillTx/>
                <a:latin typeface="Exo 2.0" panose="00000500000000000000" pitchFamily="50" charset="0"/>
                <a:ea typeface="+mn-ea"/>
                <a:cs typeface="+mn-cs"/>
              </a:rPr>
              <a:t>IPCA</a:t>
            </a:r>
            <a:r>
              <a:rPr kumimoji="0" lang="pt-BR" sz="1050" b="1" i="0" u="none" strike="noStrike" kern="1200" cap="none" spc="0" normalizeH="0" baseline="0" noProof="0" dirty="0">
                <a:ln>
                  <a:noFill/>
                </a:ln>
                <a:solidFill>
                  <a:srgbClr val="F11B8F"/>
                </a:solidFill>
                <a:effectLst/>
                <a:uLnTx/>
                <a:uFillTx/>
                <a:latin typeface="Exo 2.0" panose="00000500000000000000" pitchFamily="50" charset="0"/>
                <a:ea typeface="+mn-ea"/>
                <a:cs typeface="+mn-cs"/>
              </a:rPr>
              <a:t>12m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F11B8F"/>
              </a:solidFill>
              <a:effectLst/>
              <a:uLnTx/>
              <a:uFillTx/>
              <a:latin typeface="Exo 2.0" panose="00000500000000000000" pitchFamily="50" charset="0"/>
              <a:ea typeface="+mn-ea"/>
              <a:cs typeface="+mn-cs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6732162-B1EF-ABD1-0BB3-FEBE0D967142}"/>
              </a:ext>
            </a:extLst>
          </p:cNvPr>
          <p:cNvSpPr txBox="1">
            <a:spLocks/>
          </p:cNvSpPr>
          <p:nvPr/>
        </p:nvSpPr>
        <p:spPr>
          <a:xfrm>
            <a:off x="76800" y="118160"/>
            <a:ext cx="9626442" cy="481502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pt-BR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0000"/>
                </a:solidFill>
                <a:latin typeface="Exo 2.0" panose="00000500000000000000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85733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2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Os juros reais da Renda Fixa estão em patamares atrativos (atual)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902B015-4401-CE3B-CF67-13B50329F44B}"/>
              </a:ext>
            </a:extLst>
          </p:cNvPr>
          <p:cNvSpPr/>
          <p:nvPr/>
        </p:nvSpPr>
        <p:spPr>
          <a:xfrm>
            <a:off x="0" y="0"/>
            <a:ext cx="76800" cy="805212"/>
          </a:xfrm>
          <a:prstGeom prst="rect">
            <a:avLst/>
          </a:prstGeom>
          <a:solidFill>
            <a:srgbClr val="64C832"/>
          </a:solidFill>
          <a:ln>
            <a:solidFill>
              <a:srgbClr val="64C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91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6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Imagem 8">
            <a:extLst>
              <a:ext uri="{FF2B5EF4-FFF2-40B4-BE49-F238E27FC236}">
                <a16:creationId xmlns:a16="http://schemas.microsoft.com/office/drawing/2014/main" id="{E8915921-7074-35C1-2062-D53677C7A9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108" y="6382367"/>
            <a:ext cx="1430330" cy="421398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AC3DB2D6-2DEF-EF35-A717-F8D013403804}"/>
              </a:ext>
            </a:extLst>
          </p:cNvPr>
          <p:cNvSpPr txBox="1"/>
          <p:nvPr/>
        </p:nvSpPr>
        <p:spPr>
          <a:xfrm>
            <a:off x="11286378" y="3667662"/>
            <a:ext cx="796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87BB9"/>
                </a:solidFill>
              </a:rPr>
              <a:t>JURO</a:t>
            </a:r>
          </a:p>
          <a:p>
            <a:r>
              <a:rPr lang="pt-BR" b="1" dirty="0">
                <a:solidFill>
                  <a:srgbClr val="387BB9"/>
                </a:solidFill>
              </a:rPr>
              <a:t>REAL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CF1F4D3-0244-EF9C-726A-607D0A5DD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345" y="181803"/>
            <a:ext cx="1561814" cy="132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563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A59974AB-97F1-DB73-B194-78FA69681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2276837"/>
            <a:ext cx="9103249" cy="3653459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52B43F71-AF02-4119-8D97-66F62B35BF89}"/>
              </a:ext>
            </a:extLst>
          </p:cNvPr>
          <p:cNvSpPr/>
          <p:nvPr/>
        </p:nvSpPr>
        <p:spPr>
          <a:xfrm>
            <a:off x="677334" y="6185544"/>
            <a:ext cx="10837333" cy="2914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2838">
              <a:defRPr/>
            </a:pPr>
            <a:endParaRPr lang="pt-BR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77B8EB2-9995-D7E3-ABEB-C864A575BDF5}"/>
              </a:ext>
            </a:extLst>
          </p:cNvPr>
          <p:cNvSpPr/>
          <p:nvPr/>
        </p:nvSpPr>
        <p:spPr>
          <a:xfrm>
            <a:off x="4771834" y="5888361"/>
            <a:ext cx="1878308" cy="2914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2838">
              <a:defRPr/>
            </a:pPr>
            <a:endParaRPr lang="pt-BR" sz="16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63DCB1A-3544-DA9B-7A5A-D05FDCD9A23F}"/>
              </a:ext>
            </a:extLst>
          </p:cNvPr>
          <p:cNvSpPr txBox="1"/>
          <p:nvPr/>
        </p:nvSpPr>
        <p:spPr>
          <a:xfrm>
            <a:off x="9335271" y="3584474"/>
            <a:ext cx="1866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12838">
              <a:defRPr/>
            </a:pPr>
            <a:r>
              <a:rPr lang="pt-BR" sz="2000" b="1" dirty="0">
                <a:solidFill>
                  <a:srgbClr val="5B9BD5">
                    <a:lumMod val="75000"/>
                  </a:srgbClr>
                </a:solidFill>
                <a:latin typeface="Exo 2.0" panose="00000500000000000000" pitchFamily="50" charset="0"/>
              </a:rPr>
              <a:t>5,06 %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651E354-B01A-8D10-8272-5420AB33B312}"/>
              </a:ext>
            </a:extLst>
          </p:cNvPr>
          <p:cNvSpPr txBox="1"/>
          <p:nvPr/>
        </p:nvSpPr>
        <p:spPr>
          <a:xfrm>
            <a:off x="11863275" y="1535510"/>
            <a:ext cx="1079826" cy="35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12838">
              <a:defRPr/>
            </a:pPr>
            <a:r>
              <a:rPr lang="pt-BR" sz="1693">
                <a:solidFill>
                  <a:srgbClr val="E7E6E6">
                    <a:lumMod val="90000"/>
                  </a:srgbClr>
                </a:solidFill>
              </a:rPr>
              <a:t>}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C0B8BB7-15B6-3E66-1394-733B7567FD2C}"/>
              </a:ext>
            </a:extLst>
          </p:cNvPr>
          <p:cNvSpPr txBox="1"/>
          <p:nvPr/>
        </p:nvSpPr>
        <p:spPr>
          <a:xfrm>
            <a:off x="9244345" y="2127812"/>
            <a:ext cx="1641369" cy="87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12838">
              <a:defRPr/>
            </a:pPr>
            <a:r>
              <a:rPr lang="pt-BR" sz="1693" b="1" dirty="0">
                <a:solidFill>
                  <a:srgbClr val="47F13F"/>
                </a:solidFill>
                <a:latin typeface="Exo 2.0" panose="00000500000000000000" pitchFamily="50" charset="0"/>
              </a:rPr>
              <a:t>Selic/24 projetada</a:t>
            </a:r>
          </a:p>
          <a:p>
            <a:pPr algn="ctr" defTabSz="812838">
              <a:defRPr/>
            </a:pPr>
            <a:r>
              <a:rPr lang="pt-BR" sz="1693" b="1" i="1" dirty="0">
                <a:solidFill>
                  <a:srgbClr val="47F13F"/>
                </a:solidFill>
                <a:latin typeface="Exo 2.0" panose="00000500000000000000" pitchFamily="50" charset="0"/>
              </a:rPr>
              <a:t>9,00%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CA61986-232F-17CA-BA2A-C29688D1C34D}"/>
              </a:ext>
            </a:extLst>
          </p:cNvPr>
          <p:cNvSpPr txBox="1"/>
          <p:nvPr/>
        </p:nvSpPr>
        <p:spPr>
          <a:xfrm>
            <a:off x="9536770" y="4317495"/>
            <a:ext cx="1431017" cy="87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812838">
              <a:defRPr/>
            </a:pPr>
            <a:r>
              <a:rPr lang="pt-BR" sz="1693" b="1" dirty="0">
                <a:solidFill>
                  <a:srgbClr val="F11B8F"/>
                </a:solidFill>
                <a:latin typeface="Exo 2.0" panose="00000500000000000000" pitchFamily="50" charset="0"/>
              </a:rPr>
              <a:t>IPCA/24 projetado</a:t>
            </a:r>
          </a:p>
          <a:p>
            <a:pPr algn="ctr" defTabSz="812838">
              <a:defRPr/>
            </a:pPr>
            <a:r>
              <a:rPr lang="pt-BR" sz="1693" b="1" i="1" dirty="0">
                <a:solidFill>
                  <a:srgbClr val="F11B8F"/>
                </a:solidFill>
                <a:latin typeface="Exo 2.0" panose="00000500000000000000" pitchFamily="50" charset="0"/>
              </a:rPr>
              <a:t>3,75</a:t>
            </a:r>
            <a:r>
              <a:rPr lang="pt-BR" sz="1693" b="1" dirty="0">
                <a:solidFill>
                  <a:srgbClr val="F11B8F"/>
                </a:solidFill>
                <a:latin typeface="Exo 2.0" panose="00000500000000000000" pitchFamily="50" charset="0"/>
              </a:rPr>
              <a:t>%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6732162-B1EF-ABD1-0BB3-FEBE0D967142}"/>
              </a:ext>
            </a:extLst>
          </p:cNvPr>
          <p:cNvSpPr txBox="1">
            <a:spLocks/>
          </p:cNvSpPr>
          <p:nvPr/>
        </p:nvSpPr>
        <p:spPr>
          <a:xfrm>
            <a:off x="0" y="227646"/>
            <a:ext cx="11133133" cy="604679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pt-BR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0000"/>
                </a:solidFill>
                <a:latin typeface="Exo 2.0" panose="00000500000000000000" pitchFamily="50" charset="0"/>
                <a:ea typeface="+mj-ea"/>
                <a:cs typeface="+mj-cs"/>
              </a:defRPr>
            </a:lvl1pPr>
          </a:lstStyle>
          <a:p>
            <a:pPr defTabSz="1134193">
              <a:defRPr/>
            </a:pPr>
            <a:r>
              <a:rPr lang="pt-BR" sz="2400" dirty="0"/>
              <a:t>Os juros reais da Renda Fixa estão em patamares atrativos (projetado)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902B015-4401-CE3B-CF67-13B50329F44B}"/>
              </a:ext>
            </a:extLst>
          </p:cNvPr>
          <p:cNvSpPr/>
          <p:nvPr/>
        </p:nvSpPr>
        <p:spPr>
          <a:xfrm>
            <a:off x="0" y="0"/>
            <a:ext cx="68267" cy="843280"/>
          </a:xfrm>
          <a:prstGeom prst="rect">
            <a:avLst/>
          </a:prstGeom>
          <a:solidFill>
            <a:srgbClr val="64C832"/>
          </a:solidFill>
          <a:ln>
            <a:solidFill>
              <a:srgbClr val="64C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14424">
              <a:defRPr/>
            </a:pPr>
            <a:endParaRPr lang="pt-BR" sz="121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" name="Imagem 8">
            <a:extLst>
              <a:ext uri="{FF2B5EF4-FFF2-40B4-BE49-F238E27FC236}">
                <a16:creationId xmlns:a16="http://schemas.microsoft.com/office/drawing/2014/main" id="{756022A1-BDEC-60A6-734E-CD8AF858D6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139" y="6083821"/>
            <a:ext cx="1210861" cy="35673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492D308E-3999-0108-58AF-9E1DDB41DE04}"/>
              </a:ext>
            </a:extLst>
          </p:cNvPr>
          <p:cNvSpPr txBox="1"/>
          <p:nvPr/>
        </p:nvSpPr>
        <p:spPr>
          <a:xfrm>
            <a:off x="10196980" y="1426263"/>
            <a:ext cx="1507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90000"/>
                  </a:srgbClr>
                </a:solidFill>
                <a:effectLst/>
                <a:uLnTx/>
                <a:uFillTx/>
                <a:latin typeface="Exo 2.0 Thin" panose="00000300000000000000" pitchFamily="50" charset="0"/>
                <a:ea typeface="+mn-ea"/>
                <a:cs typeface="+mn-cs"/>
              </a:rPr>
              <a:t>}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A811D28-3094-C04C-2A1B-3019A0C388DC}"/>
              </a:ext>
            </a:extLst>
          </p:cNvPr>
          <p:cNvSpPr txBox="1"/>
          <p:nvPr/>
        </p:nvSpPr>
        <p:spPr>
          <a:xfrm>
            <a:off x="11305920" y="3546429"/>
            <a:ext cx="796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387BB9"/>
                </a:solidFill>
              </a:rPr>
              <a:t>JURO</a:t>
            </a:r>
          </a:p>
          <a:p>
            <a:r>
              <a:rPr lang="pt-BR" b="1" dirty="0">
                <a:solidFill>
                  <a:srgbClr val="387BB9"/>
                </a:solidFill>
              </a:rPr>
              <a:t>REAL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5B3AC21-84FA-B472-1BF9-8FAEA30B15FA}"/>
              </a:ext>
            </a:extLst>
          </p:cNvPr>
          <p:cNvSpPr txBox="1"/>
          <p:nvPr/>
        </p:nvSpPr>
        <p:spPr>
          <a:xfrm>
            <a:off x="0" y="6551418"/>
            <a:ext cx="1978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900" kern="0" dirty="0">
                <a:solidFill>
                  <a:srgbClr val="000000"/>
                </a:solidFill>
                <a:ea typeface="ＭＳ Ｐゴシック" pitchFamily="-110" charset="-128"/>
                <a:cs typeface="Arial" panose="020B0604020202020204" pitchFamily="34" charset="0"/>
                <a:sym typeface="Helvetica Light" panose="020B0403020202020204" pitchFamily="34" charset="0"/>
              </a:rPr>
              <a:t>Fonte: Focus  02/04/2024 </a:t>
            </a:r>
          </a:p>
        </p:txBody>
      </p:sp>
    </p:spTree>
    <p:extLst>
      <p:ext uri="{BB962C8B-B14F-4D97-AF65-F5344CB8AC3E}">
        <p14:creationId xmlns:p14="http://schemas.microsoft.com/office/powerpoint/2010/main" val="3820922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8">
            <a:extLst>
              <a:ext uri="{FF2B5EF4-FFF2-40B4-BE49-F238E27FC236}">
                <a16:creationId xmlns:a16="http://schemas.microsoft.com/office/drawing/2014/main" id="{2F3482E8-993C-DB67-46B9-ACCAFB616C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145" y="6116758"/>
            <a:ext cx="1210861" cy="35673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FF62DCA-5BF3-451E-FDC4-79284596DE32}"/>
              </a:ext>
            </a:extLst>
          </p:cNvPr>
          <p:cNvSpPr txBox="1"/>
          <p:nvPr/>
        </p:nvSpPr>
        <p:spPr>
          <a:xfrm>
            <a:off x="0" y="6627955"/>
            <a:ext cx="97473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9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.0" panose="00000500000000000000" pitchFamily="50" charset="0"/>
                <a:ea typeface="+mn-ea"/>
                <a:cs typeface="+mn-cs"/>
              </a:rPr>
              <a:t>Fonte: Quantum Axis – Dados 2024 até 28/03</a:t>
            </a:r>
            <a:endParaRPr kumimoji="0" lang="pt-BR" sz="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xo 2.0" panose="00000500000000000000" pitchFamily="50" charset="0"/>
              <a:ea typeface="+mn-ea"/>
              <a:cs typeface="+mn-cs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5676C82-69C6-C37F-2847-3C97BFDE2FF2}"/>
              </a:ext>
            </a:extLst>
          </p:cNvPr>
          <p:cNvSpPr txBox="1">
            <a:spLocks/>
          </p:cNvSpPr>
          <p:nvPr/>
        </p:nvSpPr>
        <p:spPr>
          <a:xfrm>
            <a:off x="65016" y="148680"/>
            <a:ext cx="12019501" cy="64255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pt-BR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0000"/>
                </a:solidFill>
                <a:latin typeface="Exo 2.0" panose="00000500000000000000" pitchFamily="50" charset="0"/>
                <a:ea typeface="+mj-ea"/>
                <a:cs typeface="+mj-cs"/>
              </a:defRPr>
            </a:lvl1pPr>
          </a:lstStyle>
          <a:p>
            <a:pPr defTabSz="1134193">
              <a:defRPr/>
            </a:pPr>
            <a:r>
              <a:rPr lang="pt-BR" sz="2400" dirty="0"/>
              <a:t>A escolha do melhor portfólio em Renda Fixa é um desafio</a:t>
            </a:r>
          </a:p>
          <a:p>
            <a:pPr defTabSz="1134193">
              <a:defRPr/>
            </a:pPr>
            <a:r>
              <a:rPr lang="pt-BR" sz="2400" dirty="0"/>
              <a:t> constante para os RPPS</a:t>
            </a:r>
          </a:p>
          <a:p>
            <a:pPr defTabSz="725821">
              <a:defRPr/>
            </a:pPr>
            <a:endParaRPr lang="pt-BR" sz="1863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AD15767-401C-82B3-B333-58F0AF5455A1}"/>
              </a:ext>
            </a:extLst>
          </p:cNvPr>
          <p:cNvSpPr/>
          <p:nvPr/>
        </p:nvSpPr>
        <p:spPr>
          <a:xfrm>
            <a:off x="0" y="1"/>
            <a:ext cx="107483" cy="791230"/>
          </a:xfrm>
          <a:prstGeom prst="rect">
            <a:avLst/>
          </a:prstGeom>
          <a:solidFill>
            <a:srgbClr val="64C832"/>
          </a:solidFill>
          <a:ln w="12700" cap="flat" cmpd="sng" algn="ctr">
            <a:solidFill>
              <a:srgbClr val="64C83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85166">
              <a:defRPr/>
            </a:pPr>
            <a:endParaRPr lang="pt-BR" sz="1152" kern="0">
              <a:solidFill>
                <a:prstClr val="white"/>
              </a:solidFill>
              <a:latin typeface="Calibri"/>
              <a:cs typeface="Calibri" panose="020F0502020204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25EE1D9-7E09-719C-A1EE-0C4BA15C9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11" y="1868498"/>
            <a:ext cx="11360978" cy="3024146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DE18606-2D32-D712-4E07-274295905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213" y="201613"/>
            <a:ext cx="1561843" cy="13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048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1D58AF4C-97F0-8C36-0229-BC73728D14DD}"/>
              </a:ext>
            </a:extLst>
          </p:cNvPr>
          <p:cNvSpPr txBox="1"/>
          <p:nvPr/>
        </p:nvSpPr>
        <p:spPr>
          <a:xfrm>
            <a:off x="433193" y="1434601"/>
            <a:ext cx="106876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774131">
              <a:defRPr/>
            </a:pPr>
            <a:r>
              <a:rPr lang="pt-BR" sz="2000" i="1" kern="0" dirty="0">
                <a:solidFill>
                  <a:srgbClr val="00B050"/>
                </a:solidFill>
              </a:rPr>
              <a:t>“</a:t>
            </a:r>
            <a:r>
              <a:rPr lang="pt-BR" sz="2000" b="1" i="1" kern="0" dirty="0">
                <a:solidFill>
                  <a:srgbClr val="00B050"/>
                </a:solidFill>
              </a:rPr>
              <a:t>Juros reais no Brasil em patamares satisfatórios em 2024/2025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10763A0-9017-9066-6360-F35861AFD987}"/>
              </a:ext>
            </a:extLst>
          </p:cNvPr>
          <p:cNvSpPr txBox="1"/>
          <p:nvPr/>
        </p:nvSpPr>
        <p:spPr>
          <a:xfrm>
            <a:off x="1409952" y="2585382"/>
            <a:ext cx="100284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 defTabSz="774131">
              <a:defRPr sz="2000" i="1" kern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just"/>
            <a:r>
              <a:rPr lang="pt-BR" b="1" dirty="0">
                <a:solidFill>
                  <a:srgbClr val="00B050"/>
                </a:solidFill>
              </a:rPr>
              <a:t>“IPCA controlado no médio prazo (desinflação lenta e gradual) com atenção ao fiscal” </a:t>
            </a:r>
          </a:p>
        </p:txBody>
      </p:sp>
      <p:pic>
        <p:nvPicPr>
          <p:cNvPr id="2" name="Imagem 8">
            <a:extLst>
              <a:ext uri="{FF2B5EF4-FFF2-40B4-BE49-F238E27FC236}">
                <a16:creationId xmlns:a16="http://schemas.microsoft.com/office/drawing/2014/main" id="{BB808ADD-B981-8A60-8A8D-BD113826BE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2923" y="6349210"/>
            <a:ext cx="1210861" cy="356739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BE7E01BD-2108-860B-9FFF-CDD0D9F0743C}"/>
              </a:ext>
            </a:extLst>
          </p:cNvPr>
          <p:cNvSpPr/>
          <p:nvPr/>
        </p:nvSpPr>
        <p:spPr>
          <a:xfrm>
            <a:off x="11784" y="15156"/>
            <a:ext cx="65016" cy="681661"/>
          </a:xfrm>
          <a:prstGeom prst="rect">
            <a:avLst/>
          </a:prstGeom>
          <a:solidFill>
            <a:srgbClr val="64C832"/>
          </a:solidFill>
          <a:ln w="12700" cap="flat" cmpd="sng" algn="ctr">
            <a:solidFill>
              <a:srgbClr val="64C83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85166">
              <a:defRPr/>
            </a:pPr>
            <a:endParaRPr lang="pt-BR" sz="1152" kern="0">
              <a:solidFill>
                <a:prstClr val="white"/>
              </a:solidFill>
              <a:cs typeface="Calibri" panose="020F0502020204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BDFBB7D-456F-7FA2-CF6A-DAF585F7B250}"/>
              </a:ext>
            </a:extLst>
          </p:cNvPr>
          <p:cNvSpPr txBox="1"/>
          <p:nvPr/>
        </p:nvSpPr>
        <p:spPr>
          <a:xfrm>
            <a:off x="993298" y="4490543"/>
            <a:ext cx="106050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 defTabSz="774131">
              <a:defRPr sz="2000" b="1" i="1" kern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algn="just"/>
            <a:r>
              <a:rPr lang="pt-BR" dirty="0">
                <a:solidFill>
                  <a:srgbClr val="00B050"/>
                </a:solidFill>
              </a:rPr>
              <a:t>“Fundos Multimercado e de Ações devem ser considerados em busca de rentabilidades mais expressivas, respeitando os perfis de cada RPPS”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14210E9-1B86-FD50-7AB2-D1A36F36A861}"/>
              </a:ext>
            </a:extLst>
          </p:cNvPr>
          <p:cNvSpPr txBox="1">
            <a:spLocks/>
          </p:cNvSpPr>
          <p:nvPr/>
        </p:nvSpPr>
        <p:spPr>
          <a:xfrm>
            <a:off x="76800" y="15156"/>
            <a:ext cx="9119553" cy="588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120" tIns="34560" rIns="69120" bIns="34560" rtlCol="0" anchor="ctr"/>
          <a:lstStyle>
            <a:defPPr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.0" panose="00000500000000000000" pitchFamily="50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7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721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Conclusões Finais – Possíveis Insights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70A645E-3EB4-6BA6-3E43-E0C8A28FC115}"/>
              </a:ext>
            </a:extLst>
          </p:cNvPr>
          <p:cNvSpPr txBox="1"/>
          <p:nvPr/>
        </p:nvSpPr>
        <p:spPr>
          <a:xfrm>
            <a:off x="1409952" y="1778831"/>
            <a:ext cx="90608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9119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 panose="020F0502020204030204" pitchFamily="34" charset="0"/>
              </a:rPr>
              <a:t>  Fundos com baixa volatilidade e baixíssimo risco de crédito (CDI/SELIC/IRF-M 1);</a:t>
            </a:r>
          </a:p>
          <a:p>
            <a:pPr lvl="0" algn="just" defTabSz="691195">
              <a:lnSpc>
                <a:spcPct val="90000"/>
              </a:lnSpc>
              <a:spcBef>
                <a:spcPct val="0"/>
              </a:spcBef>
              <a:defRPr/>
            </a:pPr>
            <a:endParaRPr lang="pt-BR" sz="2000" i="1" dirty="0">
              <a:latin typeface="Calibri"/>
              <a:ea typeface="+mj-ea"/>
              <a:cs typeface="Calibri" panose="020F050202020403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9E21287-E774-15D0-9852-2D1BBB8C12A7}"/>
              </a:ext>
            </a:extLst>
          </p:cNvPr>
          <p:cNvSpPr txBox="1"/>
          <p:nvPr/>
        </p:nvSpPr>
        <p:spPr>
          <a:xfrm>
            <a:off x="1409952" y="3160772"/>
            <a:ext cx="90608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R="0" lvl="0" indent="0" defTabSz="691195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1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 panose="020F0502020204030204" pitchFamily="34" charset="0"/>
              </a:defRPr>
            </a:lvl1pPr>
          </a:lstStyle>
          <a:p>
            <a:pPr algn="just"/>
            <a:r>
              <a:rPr lang="pt-BR" dirty="0"/>
              <a:t>Exposição tática em duration intermediárias (IMA-B 5). Uma alternativa com visão previdenciária (Longo Prazo) seriam vértices mais longos (IMA-B), onde o RPPS fica mais dependente do Cenário Macro (queda </a:t>
            </a:r>
            <a:r>
              <a:rPr lang="pt-BR" u="sng" dirty="0"/>
              <a:t>estrutural</a:t>
            </a:r>
            <a:r>
              <a:rPr lang="pt-BR" dirty="0"/>
              <a:t> de juros </a:t>
            </a:r>
            <a:r>
              <a:rPr lang="pt-BR" dirty="0" err="1"/>
              <a:t>vs</a:t>
            </a:r>
            <a:r>
              <a:rPr lang="pt-BR" dirty="0"/>
              <a:t> Risco Fiscal) 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6AF4709-E462-5AA0-700F-5727D3C292E3}"/>
              </a:ext>
            </a:extLst>
          </p:cNvPr>
          <p:cNvSpPr txBox="1">
            <a:spLocks/>
          </p:cNvSpPr>
          <p:nvPr/>
        </p:nvSpPr>
        <p:spPr>
          <a:xfrm>
            <a:off x="1834610" y="5327250"/>
            <a:ext cx="86362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marR="0" lvl="0" indent="0" defTabSz="691195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1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Calibri" panose="020F0502020204030204" pitchFamily="34" charset="0"/>
              </a:defRPr>
            </a:lvl1pPr>
          </a:lstStyle>
          <a:p>
            <a:pPr algn="just"/>
            <a:r>
              <a:rPr lang="pt-BR" dirty="0"/>
              <a:t>Para alocações com visão de Longo Prazo, o </a:t>
            </a:r>
            <a:r>
              <a:rPr lang="pt-BR" dirty="0" err="1"/>
              <a:t>valuation</a:t>
            </a:r>
            <a:r>
              <a:rPr lang="pt-BR" dirty="0"/>
              <a:t> está atrativo para bolsa brasileira. Para alocação internacional, oportunidade é diversificar através de índices como o S&amp;P500 (geograficamente diversificado, mercado vencedor no Longo Prazo).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F133EFBC-7751-7400-C76B-3264EA42B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877" y="143732"/>
            <a:ext cx="1772092" cy="150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91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5" grpId="0"/>
      <p:bldP spid="11" grpId="0"/>
      <p:bldP spid="13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8BE03A3-DBC4-44A2-A42C-EF2646B51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22816"/>
            <a:ext cx="12191999" cy="1455929"/>
          </a:xfrm>
        </p:spPr>
        <p:txBody>
          <a:bodyPr>
            <a:normAutofit/>
          </a:bodyPr>
          <a:lstStyle/>
          <a:p>
            <a:r>
              <a:rPr lang="pt-BR" sz="6600" i="0" dirty="0">
                <a:latin typeface="Calibri" panose="020F0502020204030204" pitchFamily="34" charset="0"/>
              </a:rPr>
              <a:t>Obrigado!</a:t>
            </a: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1FCB87EA-8F63-431E-8A7B-96BEAFD3B5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5643210"/>
            <a:ext cx="5880835" cy="400711"/>
          </a:xfrm>
        </p:spPr>
        <p:txBody>
          <a:bodyPr>
            <a:normAutofit lnSpcReduction="10000"/>
          </a:bodyPr>
          <a:lstStyle/>
          <a:p>
            <a:r>
              <a:rPr lang="pt-BR" sz="2400" dirty="0">
                <a:latin typeface="Calibri" panose="020F0502020204030204" pitchFamily="34" charset="0"/>
              </a:rPr>
              <a:t>atendimento_especializado@sicredi.com.br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4F8548E5-9EAF-456A-8BC4-BAF7D598D880}"/>
              </a:ext>
            </a:extLst>
          </p:cNvPr>
          <p:cNvSpPr txBox="1">
            <a:spLocks/>
          </p:cNvSpPr>
          <p:nvPr/>
        </p:nvSpPr>
        <p:spPr>
          <a:xfrm>
            <a:off x="0" y="4978745"/>
            <a:ext cx="9154274" cy="55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2800" dirty="0">
                <a:solidFill>
                  <a:prstClr val="white"/>
                </a:solidFill>
                <a:latin typeface="Calibri" panose="020F0502020204030204" pitchFamily="34" charset="0"/>
              </a:rPr>
              <a:t>João Everton Lopes de Sá Silva 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DBCFE12-D822-50A4-ED4A-0D5EB6132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835" y="3868990"/>
            <a:ext cx="2559182" cy="253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1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8">
            <a:extLst>
              <a:ext uri="{FF2B5EF4-FFF2-40B4-BE49-F238E27FC236}">
                <a16:creationId xmlns:a16="http://schemas.microsoft.com/office/drawing/2014/main" id="{0822B275-DAB9-6C00-38AE-D3C35DF585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234" y="6083524"/>
            <a:ext cx="1271405" cy="374576"/>
          </a:xfrm>
          <a:prstGeom prst="rect">
            <a:avLst/>
          </a:prstGeom>
        </p:spPr>
      </p:pic>
      <p:pic>
        <p:nvPicPr>
          <p:cNvPr id="2" name="Imagem 5" descr="Mapa&#10;&#10;Descrição gerada automaticamente">
            <a:extLst>
              <a:ext uri="{FF2B5EF4-FFF2-40B4-BE49-F238E27FC236}">
                <a16:creationId xmlns:a16="http://schemas.microsoft.com/office/drawing/2014/main" id="{88F1C444-25BD-AA45-9B26-2E94D49EC3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441" t="11730" r="16844"/>
          <a:stretch/>
        </p:blipFill>
        <p:spPr>
          <a:xfrm>
            <a:off x="363155" y="1548468"/>
            <a:ext cx="5215561" cy="4579938"/>
          </a:xfrm>
          <a:prstGeom prst="rect">
            <a:avLst/>
          </a:prstGeom>
        </p:spPr>
      </p:pic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43B496CD-4018-4E40-B0BE-77A7B43E233D}"/>
              </a:ext>
            </a:extLst>
          </p:cNvPr>
          <p:cNvCxnSpPr>
            <a:cxnSpLocks/>
          </p:cNvCxnSpPr>
          <p:nvPr/>
        </p:nvCxnSpPr>
        <p:spPr>
          <a:xfrm>
            <a:off x="5958224" y="4213910"/>
            <a:ext cx="5125061" cy="0"/>
          </a:xfrm>
          <a:prstGeom prst="line">
            <a:avLst/>
          </a:prstGeom>
          <a:ln>
            <a:solidFill>
              <a:srgbClr val="3FA1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>
            <a:extLst>
              <a:ext uri="{FF2B5EF4-FFF2-40B4-BE49-F238E27FC236}">
                <a16:creationId xmlns:a16="http://schemas.microsoft.com/office/drawing/2014/main" id="{CA1701DE-B5BD-4E20-A87B-E1E2DC484F28}"/>
              </a:ext>
            </a:extLst>
          </p:cNvPr>
          <p:cNvCxnSpPr>
            <a:cxnSpLocks/>
          </p:cNvCxnSpPr>
          <p:nvPr/>
        </p:nvCxnSpPr>
        <p:spPr>
          <a:xfrm>
            <a:off x="5949416" y="2082534"/>
            <a:ext cx="5125061" cy="0"/>
          </a:xfrm>
          <a:prstGeom prst="line">
            <a:avLst/>
          </a:prstGeom>
          <a:ln>
            <a:solidFill>
              <a:srgbClr val="3FA1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F61BB16B-1F75-4628-86C1-A570829E2503}"/>
              </a:ext>
            </a:extLst>
          </p:cNvPr>
          <p:cNvSpPr txBox="1"/>
          <p:nvPr/>
        </p:nvSpPr>
        <p:spPr>
          <a:xfrm>
            <a:off x="702965" y="359621"/>
            <a:ext cx="10811702" cy="104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2838"/>
            <a:r>
              <a:rPr lang="pt-BR" sz="6223" b="1" spc="-267">
                <a:ln w="19050">
                  <a:solidFill>
                    <a:srgbClr val="3FA110"/>
                  </a:solidFill>
                  <a:prstDash val="solid"/>
                </a:ln>
                <a:solidFill>
                  <a:srgbClr val="3FA110"/>
                </a:solidFill>
                <a:latin typeface="Calibri" panose="020F0502020204030204"/>
              </a:rPr>
              <a:t>Presença Nacional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35372A1-26EF-4B2D-951F-3DFB1522FB71}"/>
              </a:ext>
            </a:extLst>
          </p:cNvPr>
          <p:cNvSpPr txBox="1"/>
          <p:nvPr/>
        </p:nvSpPr>
        <p:spPr>
          <a:xfrm>
            <a:off x="5949416" y="1791550"/>
            <a:ext cx="2282144" cy="338554"/>
          </a:xfrm>
          <a:prstGeom prst="rect">
            <a:avLst/>
          </a:prstGeom>
          <a:solidFill>
            <a:srgbClr val="0A4B1E"/>
          </a:solidFill>
        </p:spPr>
        <p:txBody>
          <a:bodyPr wrap="square" rtlCol="0">
            <a:spAutoFit/>
          </a:bodyPr>
          <a:lstStyle/>
          <a:p>
            <a:pPr defTabSz="812838">
              <a:defRPr/>
            </a:pPr>
            <a:endParaRPr lang="pt-BR" sz="160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CF0E8F9-24A1-D748-B0B1-552772D528C6}"/>
              </a:ext>
            </a:extLst>
          </p:cNvPr>
          <p:cNvSpPr/>
          <p:nvPr/>
        </p:nvSpPr>
        <p:spPr>
          <a:xfrm>
            <a:off x="677334" y="6185544"/>
            <a:ext cx="10837333" cy="2914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2838">
              <a:defRPr/>
            </a:pPr>
            <a:endParaRPr lang="pt-BR" sz="1600">
              <a:solidFill>
                <a:prstClr val="white"/>
              </a:solidFill>
              <a:latin typeface="Calibri" panose="020F0502020204030204"/>
              <a:sym typeface="Helvetica Light" panose="020B0403020202020204" pitchFamily="34" charset="0"/>
            </a:endParaRPr>
          </a:p>
        </p:txBody>
      </p:sp>
      <p:sp>
        <p:nvSpPr>
          <p:cNvPr id="38" name="Freeform 2">
            <a:extLst>
              <a:ext uri="{FF2B5EF4-FFF2-40B4-BE49-F238E27FC236}">
                <a16:creationId xmlns:a16="http://schemas.microsoft.com/office/drawing/2014/main" id="{A66CDA9E-9B90-0C47-B0F2-A9416A08A804}"/>
              </a:ext>
            </a:extLst>
          </p:cNvPr>
          <p:cNvSpPr/>
          <p:nvPr/>
        </p:nvSpPr>
        <p:spPr bwMode="auto">
          <a:xfrm>
            <a:off x="7683731" y="3893239"/>
            <a:ext cx="1958312" cy="351213"/>
          </a:xfrm>
          <a:custGeom>
            <a:avLst/>
            <a:gdLst>
              <a:gd name="connsiteX0" fmla="*/ 0 w 2692400"/>
              <a:gd name="connsiteY0" fmla="*/ 0 h 818181"/>
              <a:gd name="connsiteX1" fmla="*/ 106110 w 2692400"/>
              <a:gd name="connsiteY1" fmla="*/ 0 h 818181"/>
              <a:gd name="connsiteX2" fmla="*/ 675715 w 2692400"/>
              <a:gd name="connsiteY2" fmla="*/ 0 h 818181"/>
              <a:gd name="connsiteX3" fmla="*/ 2586290 w 2692400"/>
              <a:gd name="connsiteY3" fmla="*/ 0 h 818181"/>
              <a:gd name="connsiteX4" fmla="*/ 2692400 w 2692400"/>
              <a:gd name="connsiteY4" fmla="*/ 106110 h 818181"/>
              <a:gd name="connsiteX5" fmla="*/ 2692400 w 2692400"/>
              <a:gd name="connsiteY5" fmla="*/ 712071 h 818181"/>
              <a:gd name="connsiteX6" fmla="*/ 2586290 w 2692400"/>
              <a:gd name="connsiteY6" fmla="*/ 818181 h 818181"/>
              <a:gd name="connsiteX7" fmla="*/ 106110 w 2692400"/>
              <a:gd name="connsiteY7" fmla="*/ 818181 h 818181"/>
              <a:gd name="connsiteX8" fmla="*/ 0 w 2692400"/>
              <a:gd name="connsiteY8" fmla="*/ 712071 h 818181"/>
              <a:gd name="connsiteX9" fmla="*/ 0 w 2692400"/>
              <a:gd name="connsiteY9" fmla="*/ 675715 h 818181"/>
              <a:gd name="connsiteX10" fmla="*/ 0 w 2692400"/>
              <a:gd name="connsiteY10" fmla="*/ 106110 h 818181"/>
              <a:gd name="connsiteX0" fmla="*/ 0 w 2692400"/>
              <a:gd name="connsiteY0" fmla="*/ 0 h 818181"/>
              <a:gd name="connsiteX1" fmla="*/ 675715 w 2692400"/>
              <a:gd name="connsiteY1" fmla="*/ 0 h 818181"/>
              <a:gd name="connsiteX2" fmla="*/ 2586290 w 2692400"/>
              <a:gd name="connsiteY2" fmla="*/ 0 h 818181"/>
              <a:gd name="connsiteX3" fmla="*/ 2692400 w 2692400"/>
              <a:gd name="connsiteY3" fmla="*/ 106110 h 818181"/>
              <a:gd name="connsiteX4" fmla="*/ 2692400 w 2692400"/>
              <a:gd name="connsiteY4" fmla="*/ 712071 h 818181"/>
              <a:gd name="connsiteX5" fmla="*/ 2586290 w 2692400"/>
              <a:gd name="connsiteY5" fmla="*/ 818181 h 818181"/>
              <a:gd name="connsiteX6" fmla="*/ 106110 w 2692400"/>
              <a:gd name="connsiteY6" fmla="*/ 818181 h 818181"/>
              <a:gd name="connsiteX7" fmla="*/ 0 w 2692400"/>
              <a:gd name="connsiteY7" fmla="*/ 712071 h 818181"/>
              <a:gd name="connsiteX8" fmla="*/ 0 w 2692400"/>
              <a:gd name="connsiteY8" fmla="*/ 675715 h 818181"/>
              <a:gd name="connsiteX9" fmla="*/ 0 w 2692400"/>
              <a:gd name="connsiteY9" fmla="*/ 106110 h 818181"/>
              <a:gd name="connsiteX10" fmla="*/ 0 w 2692400"/>
              <a:gd name="connsiteY10" fmla="*/ 0 h 818181"/>
              <a:gd name="connsiteX0" fmla="*/ 0 w 2692400"/>
              <a:gd name="connsiteY0" fmla="*/ 0 h 818181"/>
              <a:gd name="connsiteX1" fmla="*/ 2586290 w 2692400"/>
              <a:gd name="connsiteY1" fmla="*/ 0 h 818181"/>
              <a:gd name="connsiteX2" fmla="*/ 2692400 w 2692400"/>
              <a:gd name="connsiteY2" fmla="*/ 106110 h 818181"/>
              <a:gd name="connsiteX3" fmla="*/ 2692400 w 2692400"/>
              <a:gd name="connsiteY3" fmla="*/ 712071 h 818181"/>
              <a:gd name="connsiteX4" fmla="*/ 2586290 w 2692400"/>
              <a:gd name="connsiteY4" fmla="*/ 818181 h 818181"/>
              <a:gd name="connsiteX5" fmla="*/ 106110 w 2692400"/>
              <a:gd name="connsiteY5" fmla="*/ 818181 h 818181"/>
              <a:gd name="connsiteX6" fmla="*/ 0 w 2692400"/>
              <a:gd name="connsiteY6" fmla="*/ 712071 h 818181"/>
              <a:gd name="connsiteX7" fmla="*/ 0 w 2692400"/>
              <a:gd name="connsiteY7" fmla="*/ 675715 h 818181"/>
              <a:gd name="connsiteX8" fmla="*/ 0 w 2692400"/>
              <a:gd name="connsiteY8" fmla="*/ 106110 h 818181"/>
              <a:gd name="connsiteX9" fmla="*/ 0 w 2692400"/>
              <a:gd name="connsiteY9" fmla="*/ 0 h 818181"/>
              <a:gd name="connsiteX0" fmla="*/ 0 w 2692400"/>
              <a:gd name="connsiteY0" fmla="*/ 0 h 818181"/>
              <a:gd name="connsiteX1" fmla="*/ 2586290 w 2692400"/>
              <a:gd name="connsiteY1" fmla="*/ 0 h 818181"/>
              <a:gd name="connsiteX2" fmla="*/ 2692400 w 2692400"/>
              <a:gd name="connsiteY2" fmla="*/ 106110 h 818181"/>
              <a:gd name="connsiteX3" fmla="*/ 2692400 w 2692400"/>
              <a:gd name="connsiteY3" fmla="*/ 712071 h 818181"/>
              <a:gd name="connsiteX4" fmla="*/ 2586290 w 2692400"/>
              <a:gd name="connsiteY4" fmla="*/ 818181 h 818181"/>
              <a:gd name="connsiteX5" fmla="*/ 106110 w 2692400"/>
              <a:gd name="connsiteY5" fmla="*/ 818181 h 818181"/>
              <a:gd name="connsiteX6" fmla="*/ 0 w 2692400"/>
              <a:gd name="connsiteY6" fmla="*/ 712071 h 818181"/>
              <a:gd name="connsiteX7" fmla="*/ 0 w 2692400"/>
              <a:gd name="connsiteY7" fmla="*/ 675715 h 818181"/>
              <a:gd name="connsiteX8" fmla="*/ 0 w 2692400"/>
              <a:gd name="connsiteY8" fmla="*/ 0 h 818181"/>
              <a:gd name="connsiteX0" fmla="*/ 0 w 2692400"/>
              <a:gd name="connsiteY0" fmla="*/ 0 h 818181"/>
              <a:gd name="connsiteX1" fmla="*/ 2586290 w 2692400"/>
              <a:gd name="connsiteY1" fmla="*/ 0 h 818181"/>
              <a:gd name="connsiteX2" fmla="*/ 2692400 w 2692400"/>
              <a:gd name="connsiteY2" fmla="*/ 106110 h 818181"/>
              <a:gd name="connsiteX3" fmla="*/ 2692400 w 2692400"/>
              <a:gd name="connsiteY3" fmla="*/ 712071 h 818181"/>
              <a:gd name="connsiteX4" fmla="*/ 2586290 w 2692400"/>
              <a:gd name="connsiteY4" fmla="*/ 818181 h 818181"/>
              <a:gd name="connsiteX5" fmla="*/ 106110 w 2692400"/>
              <a:gd name="connsiteY5" fmla="*/ 818181 h 818181"/>
              <a:gd name="connsiteX6" fmla="*/ 0 w 2692400"/>
              <a:gd name="connsiteY6" fmla="*/ 712071 h 818181"/>
              <a:gd name="connsiteX7" fmla="*/ 0 w 2692400"/>
              <a:gd name="connsiteY7" fmla="*/ 0 h 81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2400" h="818181">
                <a:moveTo>
                  <a:pt x="0" y="0"/>
                </a:moveTo>
                <a:lnTo>
                  <a:pt x="2586290" y="0"/>
                </a:lnTo>
                <a:cubicBezTo>
                  <a:pt x="2644893" y="0"/>
                  <a:pt x="2692400" y="47507"/>
                  <a:pt x="2692400" y="106110"/>
                </a:cubicBezTo>
                <a:lnTo>
                  <a:pt x="2692400" y="712071"/>
                </a:lnTo>
                <a:cubicBezTo>
                  <a:pt x="2692400" y="770674"/>
                  <a:pt x="2644893" y="818181"/>
                  <a:pt x="2586290" y="818181"/>
                </a:cubicBezTo>
                <a:lnTo>
                  <a:pt x="106110" y="818181"/>
                </a:lnTo>
                <a:cubicBezTo>
                  <a:pt x="47507" y="818181"/>
                  <a:pt x="0" y="770674"/>
                  <a:pt x="0" y="712071"/>
                </a:cubicBezTo>
                <a:lnTo>
                  <a:pt x="0" y="0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280" tIns="81280" rIns="81280" bIns="81280" numCol="1" rtlCol="0" anchor="ctr" anchorCtr="0" compatLnSpc="1">
            <a:prstTxWarp prst="textNoShape">
              <a:avLst/>
            </a:prstTxWarp>
          </a:bodyPr>
          <a:lstStyle/>
          <a:p>
            <a:pPr algn="ctr" defTabSz="812818">
              <a:defRPr/>
            </a:pPr>
            <a:r>
              <a:rPr lang="en-US" sz="1600" b="1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Helvetica Light" panose="020B0403020202020204" pitchFamily="34" charset="0"/>
              </a:rPr>
              <a:t>Dados Gerais</a:t>
            </a:r>
          </a:p>
        </p:txBody>
      </p:sp>
      <p:sp>
        <p:nvSpPr>
          <p:cNvPr id="37" name="Freeform 2">
            <a:extLst>
              <a:ext uri="{FF2B5EF4-FFF2-40B4-BE49-F238E27FC236}">
                <a16:creationId xmlns:a16="http://schemas.microsoft.com/office/drawing/2014/main" id="{52708799-02B9-E743-BBE6-130EDF98161A}"/>
              </a:ext>
            </a:extLst>
          </p:cNvPr>
          <p:cNvSpPr/>
          <p:nvPr/>
        </p:nvSpPr>
        <p:spPr bwMode="auto">
          <a:xfrm>
            <a:off x="6024782" y="1820196"/>
            <a:ext cx="2191942" cy="273426"/>
          </a:xfrm>
          <a:custGeom>
            <a:avLst/>
            <a:gdLst>
              <a:gd name="connsiteX0" fmla="*/ 0 w 2692400"/>
              <a:gd name="connsiteY0" fmla="*/ 0 h 818181"/>
              <a:gd name="connsiteX1" fmla="*/ 106110 w 2692400"/>
              <a:gd name="connsiteY1" fmla="*/ 0 h 818181"/>
              <a:gd name="connsiteX2" fmla="*/ 675715 w 2692400"/>
              <a:gd name="connsiteY2" fmla="*/ 0 h 818181"/>
              <a:gd name="connsiteX3" fmla="*/ 2586290 w 2692400"/>
              <a:gd name="connsiteY3" fmla="*/ 0 h 818181"/>
              <a:gd name="connsiteX4" fmla="*/ 2692400 w 2692400"/>
              <a:gd name="connsiteY4" fmla="*/ 106110 h 818181"/>
              <a:gd name="connsiteX5" fmla="*/ 2692400 w 2692400"/>
              <a:gd name="connsiteY5" fmla="*/ 712071 h 818181"/>
              <a:gd name="connsiteX6" fmla="*/ 2586290 w 2692400"/>
              <a:gd name="connsiteY6" fmla="*/ 818181 h 818181"/>
              <a:gd name="connsiteX7" fmla="*/ 106110 w 2692400"/>
              <a:gd name="connsiteY7" fmla="*/ 818181 h 818181"/>
              <a:gd name="connsiteX8" fmla="*/ 0 w 2692400"/>
              <a:gd name="connsiteY8" fmla="*/ 712071 h 818181"/>
              <a:gd name="connsiteX9" fmla="*/ 0 w 2692400"/>
              <a:gd name="connsiteY9" fmla="*/ 675715 h 818181"/>
              <a:gd name="connsiteX10" fmla="*/ 0 w 2692400"/>
              <a:gd name="connsiteY10" fmla="*/ 106110 h 818181"/>
              <a:gd name="connsiteX0" fmla="*/ 0 w 2692400"/>
              <a:gd name="connsiteY0" fmla="*/ 0 h 818181"/>
              <a:gd name="connsiteX1" fmla="*/ 675715 w 2692400"/>
              <a:gd name="connsiteY1" fmla="*/ 0 h 818181"/>
              <a:gd name="connsiteX2" fmla="*/ 2586290 w 2692400"/>
              <a:gd name="connsiteY2" fmla="*/ 0 h 818181"/>
              <a:gd name="connsiteX3" fmla="*/ 2692400 w 2692400"/>
              <a:gd name="connsiteY3" fmla="*/ 106110 h 818181"/>
              <a:gd name="connsiteX4" fmla="*/ 2692400 w 2692400"/>
              <a:gd name="connsiteY4" fmla="*/ 712071 h 818181"/>
              <a:gd name="connsiteX5" fmla="*/ 2586290 w 2692400"/>
              <a:gd name="connsiteY5" fmla="*/ 818181 h 818181"/>
              <a:gd name="connsiteX6" fmla="*/ 106110 w 2692400"/>
              <a:gd name="connsiteY6" fmla="*/ 818181 h 818181"/>
              <a:gd name="connsiteX7" fmla="*/ 0 w 2692400"/>
              <a:gd name="connsiteY7" fmla="*/ 712071 h 818181"/>
              <a:gd name="connsiteX8" fmla="*/ 0 w 2692400"/>
              <a:gd name="connsiteY8" fmla="*/ 675715 h 818181"/>
              <a:gd name="connsiteX9" fmla="*/ 0 w 2692400"/>
              <a:gd name="connsiteY9" fmla="*/ 106110 h 818181"/>
              <a:gd name="connsiteX10" fmla="*/ 0 w 2692400"/>
              <a:gd name="connsiteY10" fmla="*/ 0 h 818181"/>
              <a:gd name="connsiteX0" fmla="*/ 0 w 2692400"/>
              <a:gd name="connsiteY0" fmla="*/ 0 h 818181"/>
              <a:gd name="connsiteX1" fmla="*/ 2586290 w 2692400"/>
              <a:gd name="connsiteY1" fmla="*/ 0 h 818181"/>
              <a:gd name="connsiteX2" fmla="*/ 2692400 w 2692400"/>
              <a:gd name="connsiteY2" fmla="*/ 106110 h 818181"/>
              <a:gd name="connsiteX3" fmla="*/ 2692400 w 2692400"/>
              <a:gd name="connsiteY3" fmla="*/ 712071 h 818181"/>
              <a:gd name="connsiteX4" fmla="*/ 2586290 w 2692400"/>
              <a:gd name="connsiteY4" fmla="*/ 818181 h 818181"/>
              <a:gd name="connsiteX5" fmla="*/ 106110 w 2692400"/>
              <a:gd name="connsiteY5" fmla="*/ 818181 h 818181"/>
              <a:gd name="connsiteX6" fmla="*/ 0 w 2692400"/>
              <a:gd name="connsiteY6" fmla="*/ 712071 h 818181"/>
              <a:gd name="connsiteX7" fmla="*/ 0 w 2692400"/>
              <a:gd name="connsiteY7" fmla="*/ 675715 h 818181"/>
              <a:gd name="connsiteX8" fmla="*/ 0 w 2692400"/>
              <a:gd name="connsiteY8" fmla="*/ 106110 h 818181"/>
              <a:gd name="connsiteX9" fmla="*/ 0 w 2692400"/>
              <a:gd name="connsiteY9" fmla="*/ 0 h 818181"/>
              <a:gd name="connsiteX0" fmla="*/ 0 w 2692400"/>
              <a:gd name="connsiteY0" fmla="*/ 0 h 818181"/>
              <a:gd name="connsiteX1" fmla="*/ 2586290 w 2692400"/>
              <a:gd name="connsiteY1" fmla="*/ 0 h 818181"/>
              <a:gd name="connsiteX2" fmla="*/ 2692400 w 2692400"/>
              <a:gd name="connsiteY2" fmla="*/ 106110 h 818181"/>
              <a:gd name="connsiteX3" fmla="*/ 2692400 w 2692400"/>
              <a:gd name="connsiteY3" fmla="*/ 712071 h 818181"/>
              <a:gd name="connsiteX4" fmla="*/ 2586290 w 2692400"/>
              <a:gd name="connsiteY4" fmla="*/ 818181 h 818181"/>
              <a:gd name="connsiteX5" fmla="*/ 106110 w 2692400"/>
              <a:gd name="connsiteY5" fmla="*/ 818181 h 818181"/>
              <a:gd name="connsiteX6" fmla="*/ 0 w 2692400"/>
              <a:gd name="connsiteY6" fmla="*/ 712071 h 818181"/>
              <a:gd name="connsiteX7" fmla="*/ 0 w 2692400"/>
              <a:gd name="connsiteY7" fmla="*/ 675715 h 818181"/>
              <a:gd name="connsiteX8" fmla="*/ 0 w 2692400"/>
              <a:gd name="connsiteY8" fmla="*/ 0 h 818181"/>
              <a:gd name="connsiteX0" fmla="*/ 0 w 2692400"/>
              <a:gd name="connsiteY0" fmla="*/ 0 h 818181"/>
              <a:gd name="connsiteX1" fmla="*/ 2586290 w 2692400"/>
              <a:gd name="connsiteY1" fmla="*/ 0 h 818181"/>
              <a:gd name="connsiteX2" fmla="*/ 2692400 w 2692400"/>
              <a:gd name="connsiteY2" fmla="*/ 106110 h 818181"/>
              <a:gd name="connsiteX3" fmla="*/ 2692400 w 2692400"/>
              <a:gd name="connsiteY3" fmla="*/ 712071 h 818181"/>
              <a:gd name="connsiteX4" fmla="*/ 2586290 w 2692400"/>
              <a:gd name="connsiteY4" fmla="*/ 818181 h 818181"/>
              <a:gd name="connsiteX5" fmla="*/ 106110 w 2692400"/>
              <a:gd name="connsiteY5" fmla="*/ 818181 h 818181"/>
              <a:gd name="connsiteX6" fmla="*/ 0 w 2692400"/>
              <a:gd name="connsiteY6" fmla="*/ 712071 h 818181"/>
              <a:gd name="connsiteX7" fmla="*/ 0 w 2692400"/>
              <a:gd name="connsiteY7" fmla="*/ 0 h 81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2400" h="818181">
                <a:moveTo>
                  <a:pt x="0" y="0"/>
                </a:moveTo>
                <a:lnTo>
                  <a:pt x="2586290" y="0"/>
                </a:lnTo>
                <a:cubicBezTo>
                  <a:pt x="2644893" y="0"/>
                  <a:pt x="2692400" y="47507"/>
                  <a:pt x="2692400" y="106110"/>
                </a:cubicBezTo>
                <a:lnTo>
                  <a:pt x="2692400" y="712071"/>
                </a:lnTo>
                <a:cubicBezTo>
                  <a:pt x="2692400" y="770674"/>
                  <a:pt x="2644893" y="818181"/>
                  <a:pt x="2586290" y="818181"/>
                </a:cubicBezTo>
                <a:lnTo>
                  <a:pt x="106110" y="818181"/>
                </a:lnTo>
                <a:cubicBezTo>
                  <a:pt x="47507" y="818181"/>
                  <a:pt x="0" y="770674"/>
                  <a:pt x="0" y="712071"/>
                </a:cubicBezTo>
                <a:lnTo>
                  <a:pt x="0" y="0"/>
                </a:lnTo>
                <a:close/>
              </a:path>
            </a:pathLst>
          </a:custGeom>
          <a:solidFill>
            <a:srgbClr val="0A4B1E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280" tIns="81280" rIns="81280" bIns="81280" numCol="1" rtlCol="0" anchor="ctr" anchorCtr="0" compatLnSpc="1">
            <a:prstTxWarp prst="textNoShape">
              <a:avLst/>
            </a:prstTxWarp>
          </a:bodyPr>
          <a:lstStyle/>
          <a:p>
            <a:pPr algn="ctr" defTabSz="812818">
              <a:defRPr/>
            </a:pPr>
            <a:r>
              <a:rPr lang="en-US" sz="1600" b="1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Helvetica Light" panose="020B0403020202020204" pitchFamily="34" charset="0"/>
              </a:rPr>
              <a:t>Dados F</a:t>
            </a:r>
            <a:r>
              <a:rPr lang="en-US" sz="1600" b="1" err="1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Helvetica Light" panose="020B0403020202020204" pitchFamily="34" charset="0"/>
              </a:rPr>
              <a:t>inanceiros</a:t>
            </a:r>
            <a:r>
              <a:rPr lang="en-US" sz="1600" b="1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Helvetica Light" panose="020B0403020202020204" pitchFamily="34" charset="0"/>
              </a:rPr>
              <a:t> (R$)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872E24FA-A1FD-4380-8783-9F080B283BC5}"/>
              </a:ext>
            </a:extLst>
          </p:cNvPr>
          <p:cNvSpPr txBox="1"/>
          <p:nvPr/>
        </p:nvSpPr>
        <p:spPr>
          <a:xfrm>
            <a:off x="20449" y="6111203"/>
            <a:ext cx="10895090" cy="328295"/>
          </a:xfrm>
          <a:prstGeom prst="rect">
            <a:avLst/>
          </a:prstGeom>
          <a:solidFill>
            <a:schemeClr val="bg1"/>
          </a:solidFill>
        </p:spPr>
        <p:txBody>
          <a:bodyPr wrap="square" lIns="81280" tIns="40640" rIns="81280" bIns="40640" rtlCol="0" anchor="t">
            <a:spAutoFit/>
          </a:bodyPr>
          <a:lstStyle/>
          <a:p>
            <a:pPr defTabSz="812838">
              <a:defRPr/>
            </a:pPr>
            <a:r>
              <a:rPr lang="pt-BR" sz="800" i="1" dirty="0">
                <a:solidFill>
                  <a:srgbClr val="080808"/>
                </a:solidFill>
                <a:latin typeface="Calibri" panose="020F0502020204030204"/>
                <a:cs typeface="Arial" panose="020B0604020202020204" pitchFamily="34" charset="0"/>
                <a:sym typeface="Helvetica Light" panose="020B0403020202020204" pitchFamily="34" charset="0"/>
              </a:rPr>
              <a:t>*Incluindo a CPR: Cédula de Produto Rural</a:t>
            </a:r>
          </a:p>
          <a:p>
            <a:pPr defTabSz="812838">
              <a:defRPr/>
            </a:pPr>
            <a:r>
              <a:rPr lang="pt-BR" sz="800" i="1" dirty="0">
                <a:solidFill>
                  <a:srgbClr val="080808"/>
                </a:solidFill>
                <a:latin typeface="Calibri" panose="020F0502020204030204"/>
                <a:cs typeface="Arial" panose="020B0604020202020204" pitchFamily="34" charset="0"/>
                <a:sym typeface="Helvetica Light" panose="020B0403020202020204" pitchFamily="34" charset="0"/>
              </a:rPr>
              <a:t>Fonte: Superintendência Contábil do Sicredi - Janeiro/2024.</a:t>
            </a:r>
            <a:endParaRPr lang="pt-BR" sz="800" i="1" dirty="0">
              <a:solidFill>
                <a:srgbClr val="080808"/>
              </a:solidFill>
              <a:latin typeface="Calibri" panose="020F0502020204030204"/>
              <a:cs typeface="Calibri" panose="020F0502020204030204"/>
              <a:sym typeface="Helvetica Light" panose="020B0403020202020204" pitchFamily="34" charset="0"/>
            </a:endParaRP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6B7DBEA1-C00A-49C4-AA45-4644BE1B1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226" y="1368615"/>
            <a:ext cx="10837333" cy="36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defRPr>
            </a:lvl9pPr>
          </a:lstStyle>
          <a:p>
            <a:pPr algn="ctr" defTabSz="405008" eaLnBrk="1" fontAlgn="base" hangingPunct="1">
              <a:lnSpc>
                <a:spcPts val="2133"/>
              </a:lnSpc>
              <a:spcBef>
                <a:spcPct val="0"/>
              </a:spcBef>
              <a:spcAft>
                <a:spcPts val="1600"/>
              </a:spcAft>
              <a:buClr>
                <a:srgbClr val="5AB52D"/>
              </a:buClr>
              <a:defRPr/>
            </a:pPr>
            <a:r>
              <a:rPr lang="pt-BR" sz="2222" b="1" spc="-89">
                <a:solidFill>
                  <a:srgbClr val="0A4B1E"/>
                </a:solidFill>
                <a:latin typeface="Calibri" panose="020F0502020204030204" pitchFamily="34" charset="0"/>
              </a:rPr>
              <a:t>com atuação local</a:t>
            </a:r>
            <a:endParaRPr lang="pt-BR" sz="2222" b="1" spc="-89">
              <a:solidFill>
                <a:srgbClr val="0A4B1E"/>
              </a:solidFill>
              <a:latin typeface="Calibri" panose="020F0502020204030204" pitchFamily="34" charset="0"/>
              <a:sym typeface="Helvetica Light" panose="020B0403020202020204" pitchFamily="34" charset="0"/>
            </a:endParaRPr>
          </a:p>
        </p:txBody>
      </p: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63F5B02B-ED62-4EEF-8B43-9502DBA1DC35}"/>
              </a:ext>
            </a:extLst>
          </p:cNvPr>
          <p:cNvGrpSpPr/>
          <p:nvPr/>
        </p:nvGrpSpPr>
        <p:grpSpPr>
          <a:xfrm>
            <a:off x="5779352" y="2427036"/>
            <a:ext cx="2424469" cy="746358"/>
            <a:chOff x="801220" y="583713"/>
            <a:chExt cx="2727528" cy="839654"/>
          </a:xfrm>
        </p:grpSpPr>
        <p:sp>
          <p:nvSpPr>
            <p:cNvPr id="50" name="TextBox 19">
              <a:extLst>
                <a:ext uri="{FF2B5EF4-FFF2-40B4-BE49-F238E27FC236}">
                  <a16:creationId xmlns:a16="http://schemas.microsoft.com/office/drawing/2014/main" id="{2FB733D9-1849-4A8D-9A9E-60BC672F5EDD}"/>
                </a:ext>
              </a:extLst>
            </p:cNvPr>
            <p:cNvSpPr txBox="1"/>
            <p:nvPr/>
          </p:nvSpPr>
          <p:spPr>
            <a:xfrm>
              <a:off x="2479947" y="583713"/>
              <a:ext cx="1048801" cy="839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12838">
                <a:lnSpc>
                  <a:spcPts val="1689"/>
                </a:lnSpc>
                <a:defRPr/>
              </a:pPr>
              <a:r>
                <a:rPr lang="en-US" sz="1422" b="1" spc="-89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  <a:sym typeface="Helvetica Light" panose="020B0403020202020204" pitchFamily="34" charset="0"/>
                </a:rPr>
                <a:t>bilhões em ativos totais</a:t>
              </a:r>
            </a:p>
          </p:txBody>
        </p:sp>
        <p:sp>
          <p:nvSpPr>
            <p:cNvPr id="51" name="TextBox 19">
              <a:extLst>
                <a:ext uri="{FF2B5EF4-FFF2-40B4-BE49-F238E27FC236}">
                  <a16:creationId xmlns:a16="http://schemas.microsoft.com/office/drawing/2014/main" id="{DF006E22-D4B5-4C2B-A19F-C5F2E48E62B6}"/>
                </a:ext>
              </a:extLst>
            </p:cNvPr>
            <p:cNvSpPr txBox="1"/>
            <p:nvPr/>
          </p:nvSpPr>
          <p:spPr>
            <a:xfrm>
              <a:off x="801220" y="821401"/>
              <a:ext cx="1848465" cy="471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12838">
                <a:lnSpc>
                  <a:spcPts val="1867"/>
                </a:lnSpc>
                <a:defRPr/>
              </a:pPr>
              <a:r>
                <a:rPr lang="en-US" sz="4267" b="1" spc="-356" dirty="0">
                  <a:solidFill>
                    <a:srgbClr val="3FA110"/>
                  </a:solidFill>
                  <a:latin typeface="Calibri" panose="020F0502020204030204"/>
                  <a:cs typeface="Arial" panose="020B0604020202020204" pitchFamily="34" charset="0"/>
                  <a:sym typeface="Helvetica Light" panose="020B0403020202020204" pitchFamily="34" charset="0"/>
                </a:rPr>
                <a:t>324,6</a:t>
              </a:r>
            </a:p>
          </p:txBody>
        </p:sp>
      </p:grp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588BCE61-A194-4ED7-92D4-3B2C465EC4C8}"/>
              </a:ext>
            </a:extLst>
          </p:cNvPr>
          <p:cNvGrpSpPr/>
          <p:nvPr/>
        </p:nvGrpSpPr>
        <p:grpSpPr>
          <a:xfrm>
            <a:off x="8402850" y="2426906"/>
            <a:ext cx="2839219" cy="630816"/>
            <a:chOff x="640800" y="583713"/>
            <a:chExt cx="3194121" cy="709669"/>
          </a:xfrm>
        </p:grpSpPr>
        <p:sp>
          <p:nvSpPr>
            <p:cNvPr id="57" name="TextBox 19">
              <a:extLst>
                <a:ext uri="{FF2B5EF4-FFF2-40B4-BE49-F238E27FC236}">
                  <a16:creationId xmlns:a16="http://schemas.microsoft.com/office/drawing/2014/main" id="{8E41E939-8212-4109-B387-670305649BDC}"/>
                </a:ext>
              </a:extLst>
            </p:cNvPr>
            <p:cNvSpPr txBox="1"/>
            <p:nvPr/>
          </p:nvSpPr>
          <p:spPr>
            <a:xfrm>
              <a:off x="2244443" y="583713"/>
              <a:ext cx="1590478" cy="594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12838">
                <a:lnSpc>
                  <a:spcPts val="1689"/>
                </a:lnSpc>
                <a:defRPr/>
              </a:pPr>
              <a:r>
                <a:rPr lang="en-US" sz="1422" b="1" spc="-89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  <a:sym typeface="Helvetica Light" panose="020B0403020202020204" pitchFamily="34" charset="0"/>
                </a:rPr>
                <a:t>bilhões em carteira de crédito*</a:t>
              </a:r>
            </a:p>
          </p:txBody>
        </p:sp>
        <p:sp>
          <p:nvSpPr>
            <p:cNvPr id="58" name="TextBox 19">
              <a:extLst>
                <a:ext uri="{FF2B5EF4-FFF2-40B4-BE49-F238E27FC236}">
                  <a16:creationId xmlns:a16="http://schemas.microsoft.com/office/drawing/2014/main" id="{2EB680D6-E608-4550-82AE-CB05294ADFDB}"/>
                </a:ext>
              </a:extLst>
            </p:cNvPr>
            <p:cNvSpPr txBox="1"/>
            <p:nvPr/>
          </p:nvSpPr>
          <p:spPr>
            <a:xfrm>
              <a:off x="640800" y="821401"/>
              <a:ext cx="1848465" cy="471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12838">
                <a:lnSpc>
                  <a:spcPts val="1867"/>
                </a:lnSpc>
                <a:defRPr/>
              </a:pPr>
              <a:r>
                <a:rPr lang="en-US" sz="4267" b="1" spc="-356" dirty="0">
                  <a:solidFill>
                    <a:srgbClr val="3FA110"/>
                  </a:solidFill>
                  <a:latin typeface="Calibri" panose="020F0502020204030204"/>
                  <a:cs typeface="Arial" panose="020B0604020202020204" pitchFamily="34" charset="0"/>
                  <a:sym typeface="Helvetica Light" panose="020B0403020202020204" pitchFamily="34" charset="0"/>
                </a:rPr>
                <a:t>210,5</a:t>
              </a:r>
            </a:p>
          </p:txBody>
        </p:sp>
      </p:grp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7DD79E0E-96D9-48CC-AC07-2575B2CE658E}"/>
              </a:ext>
            </a:extLst>
          </p:cNvPr>
          <p:cNvGrpSpPr/>
          <p:nvPr/>
        </p:nvGrpSpPr>
        <p:grpSpPr>
          <a:xfrm>
            <a:off x="5708623" y="3144918"/>
            <a:ext cx="2768928" cy="630816"/>
            <a:chOff x="801220" y="583713"/>
            <a:chExt cx="3115044" cy="709669"/>
          </a:xfrm>
        </p:grpSpPr>
        <p:sp>
          <p:nvSpPr>
            <p:cNvPr id="60" name="TextBox 19">
              <a:extLst>
                <a:ext uri="{FF2B5EF4-FFF2-40B4-BE49-F238E27FC236}">
                  <a16:creationId xmlns:a16="http://schemas.microsoft.com/office/drawing/2014/main" id="{C92B6C84-B9E1-4676-8E17-7A388E3CD6ED}"/>
                </a:ext>
              </a:extLst>
            </p:cNvPr>
            <p:cNvSpPr txBox="1"/>
            <p:nvPr/>
          </p:nvSpPr>
          <p:spPr>
            <a:xfrm>
              <a:off x="2479947" y="583713"/>
              <a:ext cx="1436317" cy="594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12838">
                <a:lnSpc>
                  <a:spcPts val="1689"/>
                </a:lnSpc>
                <a:defRPr/>
              </a:pPr>
              <a:r>
                <a:rPr lang="en-US" sz="1422" b="1" spc="-89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  <a:sym typeface="Helvetica Light" panose="020B0403020202020204" pitchFamily="34" charset="0"/>
                </a:rPr>
                <a:t>bilhões em depósitos totais</a:t>
              </a:r>
            </a:p>
          </p:txBody>
        </p:sp>
        <p:sp>
          <p:nvSpPr>
            <p:cNvPr id="61" name="TextBox 19">
              <a:extLst>
                <a:ext uri="{FF2B5EF4-FFF2-40B4-BE49-F238E27FC236}">
                  <a16:creationId xmlns:a16="http://schemas.microsoft.com/office/drawing/2014/main" id="{BD55E720-BDEE-4F5C-9240-A3A762A36D66}"/>
                </a:ext>
              </a:extLst>
            </p:cNvPr>
            <p:cNvSpPr txBox="1"/>
            <p:nvPr/>
          </p:nvSpPr>
          <p:spPr>
            <a:xfrm>
              <a:off x="801220" y="821401"/>
              <a:ext cx="1848465" cy="471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12838">
                <a:lnSpc>
                  <a:spcPts val="1867"/>
                </a:lnSpc>
                <a:defRPr/>
              </a:pPr>
              <a:r>
                <a:rPr lang="en-US" sz="4267" b="1" spc="-356" dirty="0">
                  <a:solidFill>
                    <a:srgbClr val="3FA110"/>
                  </a:solidFill>
                  <a:latin typeface="Calibri" panose="020F0502020204030204"/>
                  <a:cs typeface="Arial" panose="020B0604020202020204" pitchFamily="34" charset="0"/>
                  <a:sym typeface="Helvetica Light" panose="020B0403020202020204" pitchFamily="34" charset="0"/>
                </a:rPr>
                <a:t>221,5</a:t>
              </a:r>
            </a:p>
          </p:txBody>
        </p:sp>
      </p:grp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9107B24C-A494-4AEB-B458-8D84FFF74F29}"/>
              </a:ext>
            </a:extLst>
          </p:cNvPr>
          <p:cNvGrpSpPr/>
          <p:nvPr/>
        </p:nvGrpSpPr>
        <p:grpSpPr>
          <a:xfrm>
            <a:off x="8402850" y="3144689"/>
            <a:ext cx="2969371" cy="630844"/>
            <a:chOff x="668576" y="583713"/>
            <a:chExt cx="3340543" cy="709700"/>
          </a:xfrm>
        </p:grpSpPr>
        <p:sp>
          <p:nvSpPr>
            <p:cNvPr id="63" name="TextBox 19">
              <a:extLst>
                <a:ext uri="{FF2B5EF4-FFF2-40B4-BE49-F238E27FC236}">
                  <a16:creationId xmlns:a16="http://schemas.microsoft.com/office/drawing/2014/main" id="{903D95D4-90CE-4036-9128-7F70D0857BB0}"/>
                </a:ext>
              </a:extLst>
            </p:cNvPr>
            <p:cNvSpPr txBox="1"/>
            <p:nvPr/>
          </p:nvSpPr>
          <p:spPr>
            <a:xfrm>
              <a:off x="2244443" y="583713"/>
              <a:ext cx="1764676" cy="594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12838">
                <a:lnSpc>
                  <a:spcPts val="1689"/>
                </a:lnSpc>
                <a:defRPr/>
              </a:pPr>
              <a:r>
                <a:rPr lang="en-US" sz="1422" b="1" spc="-89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  <a:sym typeface="Helvetica Light" panose="020B0403020202020204" pitchFamily="34" charset="0"/>
                </a:rPr>
                <a:t>bilhões em patrimônio líquido</a:t>
              </a:r>
            </a:p>
          </p:txBody>
        </p:sp>
        <p:sp>
          <p:nvSpPr>
            <p:cNvPr id="64" name="TextBox 19">
              <a:extLst>
                <a:ext uri="{FF2B5EF4-FFF2-40B4-BE49-F238E27FC236}">
                  <a16:creationId xmlns:a16="http://schemas.microsoft.com/office/drawing/2014/main" id="{05FF6FF1-4AB9-4D1D-9D9D-32AB67824DD8}"/>
                </a:ext>
              </a:extLst>
            </p:cNvPr>
            <p:cNvSpPr txBox="1"/>
            <p:nvPr/>
          </p:nvSpPr>
          <p:spPr>
            <a:xfrm>
              <a:off x="668576" y="821433"/>
              <a:ext cx="1848465" cy="471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12838">
                <a:lnSpc>
                  <a:spcPts val="1867"/>
                </a:lnSpc>
                <a:defRPr/>
              </a:pPr>
              <a:r>
                <a:rPr lang="en-US" sz="4267" b="1" spc="-356" dirty="0">
                  <a:solidFill>
                    <a:srgbClr val="3FA110"/>
                  </a:solidFill>
                  <a:latin typeface="Calibri" panose="020F0502020204030204"/>
                  <a:cs typeface="Arial" panose="020B0604020202020204" pitchFamily="34" charset="0"/>
                  <a:sym typeface="Helvetica Light" panose="020B0403020202020204" pitchFamily="34" charset="0"/>
                </a:rPr>
                <a:t>37,6</a:t>
              </a:r>
            </a:p>
          </p:txBody>
        </p:sp>
      </p:grp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07F9820D-89F1-494F-8F37-4CE91745D433}"/>
              </a:ext>
            </a:extLst>
          </p:cNvPr>
          <p:cNvSpPr txBox="1"/>
          <p:nvPr/>
        </p:nvSpPr>
        <p:spPr>
          <a:xfrm>
            <a:off x="5963989" y="3932711"/>
            <a:ext cx="2282144" cy="338554"/>
          </a:xfrm>
          <a:prstGeom prst="rect">
            <a:avLst/>
          </a:prstGeom>
          <a:solidFill>
            <a:srgbClr val="0A4B1E"/>
          </a:solidFill>
        </p:spPr>
        <p:txBody>
          <a:bodyPr wrap="square" rtlCol="0">
            <a:spAutoFit/>
          </a:bodyPr>
          <a:lstStyle/>
          <a:p>
            <a:pPr defTabSz="812838">
              <a:defRPr/>
            </a:pPr>
            <a:endParaRPr lang="pt-BR" sz="160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66" name="Freeform 2">
            <a:extLst>
              <a:ext uri="{FF2B5EF4-FFF2-40B4-BE49-F238E27FC236}">
                <a16:creationId xmlns:a16="http://schemas.microsoft.com/office/drawing/2014/main" id="{898BDBDF-6A54-4DDD-AE16-77AFB6A17C5C}"/>
              </a:ext>
            </a:extLst>
          </p:cNvPr>
          <p:cNvSpPr/>
          <p:nvPr/>
        </p:nvSpPr>
        <p:spPr bwMode="auto">
          <a:xfrm>
            <a:off x="6024782" y="3961358"/>
            <a:ext cx="2191942" cy="273426"/>
          </a:xfrm>
          <a:custGeom>
            <a:avLst/>
            <a:gdLst>
              <a:gd name="connsiteX0" fmla="*/ 0 w 2692400"/>
              <a:gd name="connsiteY0" fmla="*/ 0 h 818181"/>
              <a:gd name="connsiteX1" fmla="*/ 106110 w 2692400"/>
              <a:gd name="connsiteY1" fmla="*/ 0 h 818181"/>
              <a:gd name="connsiteX2" fmla="*/ 675715 w 2692400"/>
              <a:gd name="connsiteY2" fmla="*/ 0 h 818181"/>
              <a:gd name="connsiteX3" fmla="*/ 2586290 w 2692400"/>
              <a:gd name="connsiteY3" fmla="*/ 0 h 818181"/>
              <a:gd name="connsiteX4" fmla="*/ 2692400 w 2692400"/>
              <a:gd name="connsiteY4" fmla="*/ 106110 h 818181"/>
              <a:gd name="connsiteX5" fmla="*/ 2692400 w 2692400"/>
              <a:gd name="connsiteY5" fmla="*/ 712071 h 818181"/>
              <a:gd name="connsiteX6" fmla="*/ 2586290 w 2692400"/>
              <a:gd name="connsiteY6" fmla="*/ 818181 h 818181"/>
              <a:gd name="connsiteX7" fmla="*/ 106110 w 2692400"/>
              <a:gd name="connsiteY7" fmla="*/ 818181 h 818181"/>
              <a:gd name="connsiteX8" fmla="*/ 0 w 2692400"/>
              <a:gd name="connsiteY8" fmla="*/ 712071 h 818181"/>
              <a:gd name="connsiteX9" fmla="*/ 0 w 2692400"/>
              <a:gd name="connsiteY9" fmla="*/ 675715 h 818181"/>
              <a:gd name="connsiteX10" fmla="*/ 0 w 2692400"/>
              <a:gd name="connsiteY10" fmla="*/ 106110 h 818181"/>
              <a:gd name="connsiteX0" fmla="*/ 0 w 2692400"/>
              <a:gd name="connsiteY0" fmla="*/ 0 h 818181"/>
              <a:gd name="connsiteX1" fmla="*/ 675715 w 2692400"/>
              <a:gd name="connsiteY1" fmla="*/ 0 h 818181"/>
              <a:gd name="connsiteX2" fmla="*/ 2586290 w 2692400"/>
              <a:gd name="connsiteY2" fmla="*/ 0 h 818181"/>
              <a:gd name="connsiteX3" fmla="*/ 2692400 w 2692400"/>
              <a:gd name="connsiteY3" fmla="*/ 106110 h 818181"/>
              <a:gd name="connsiteX4" fmla="*/ 2692400 w 2692400"/>
              <a:gd name="connsiteY4" fmla="*/ 712071 h 818181"/>
              <a:gd name="connsiteX5" fmla="*/ 2586290 w 2692400"/>
              <a:gd name="connsiteY5" fmla="*/ 818181 h 818181"/>
              <a:gd name="connsiteX6" fmla="*/ 106110 w 2692400"/>
              <a:gd name="connsiteY6" fmla="*/ 818181 h 818181"/>
              <a:gd name="connsiteX7" fmla="*/ 0 w 2692400"/>
              <a:gd name="connsiteY7" fmla="*/ 712071 h 818181"/>
              <a:gd name="connsiteX8" fmla="*/ 0 w 2692400"/>
              <a:gd name="connsiteY8" fmla="*/ 675715 h 818181"/>
              <a:gd name="connsiteX9" fmla="*/ 0 w 2692400"/>
              <a:gd name="connsiteY9" fmla="*/ 106110 h 818181"/>
              <a:gd name="connsiteX10" fmla="*/ 0 w 2692400"/>
              <a:gd name="connsiteY10" fmla="*/ 0 h 818181"/>
              <a:gd name="connsiteX0" fmla="*/ 0 w 2692400"/>
              <a:gd name="connsiteY0" fmla="*/ 0 h 818181"/>
              <a:gd name="connsiteX1" fmla="*/ 2586290 w 2692400"/>
              <a:gd name="connsiteY1" fmla="*/ 0 h 818181"/>
              <a:gd name="connsiteX2" fmla="*/ 2692400 w 2692400"/>
              <a:gd name="connsiteY2" fmla="*/ 106110 h 818181"/>
              <a:gd name="connsiteX3" fmla="*/ 2692400 w 2692400"/>
              <a:gd name="connsiteY3" fmla="*/ 712071 h 818181"/>
              <a:gd name="connsiteX4" fmla="*/ 2586290 w 2692400"/>
              <a:gd name="connsiteY4" fmla="*/ 818181 h 818181"/>
              <a:gd name="connsiteX5" fmla="*/ 106110 w 2692400"/>
              <a:gd name="connsiteY5" fmla="*/ 818181 h 818181"/>
              <a:gd name="connsiteX6" fmla="*/ 0 w 2692400"/>
              <a:gd name="connsiteY6" fmla="*/ 712071 h 818181"/>
              <a:gd name="connsiteX7" fmla="*/ 0 w 2692400"/>
              <a:gd name="connsiteY7" fmla="*/ 675715 h 818181"/>
              <a:gd name="connsiteX8" fmla="*/ 0 w 2692400"/>
              <a:gd name="connsiteY8" fmla="*/ 106110 h 818181"/>
              <a:gd name="connsiteX9" fmla="*/ 0 w 2692400"/>
              <a:gd name="connsiteY9" fmla="*/ 0 h 818181"/>
              <a:gd name="connsiteX0" fmla="*/ 0 w 2692400"/>
              <a:gd name="connsiteY0" fmla="*/ 0 h 818181"/>
              <a:gd name="connsiteX1" fmla="*/ 2586290 w 2692400"/>
              <a:gd name="connsiteY1" fmla="*/ 0 h 818181"/>
              <a:gd name="connsiteX2" fmla="*/ 2692400 w 2692400"/>
              <a:gd name="connsiteY2" fmla="*/ 106110 h 818181"/>
              <a:gd name="connsiteX3" fmla="*/ 2692400 w 2692400"/>
              <a:gd name="connsiteY3" fmla="*/ 712071 h 818181"/>
              <a:gd name="connsiteX4" fmla="*/ 2586290 w 2692400"/>
              <a:gd name="connsiteY4" fmla="*/ 818181 h 818181"/>
              <a:gd name="connsiteX5" fmla="*/ 106110 w 2692400"/>
              <a:gd name="connsiteY5" fmla="*/ 818181 h 818181"/>
              <a:gd name="connsiteX6" fmla="*/ 0 w 2692400"/>
              <a:gd name="connsiteY6" fmla="*/ 712071 h 818181"/>
              <a:gd name="connsiteX7" fmla="*/ 0 w 2692400"/>
              <a:gd name="connsiteY7" fmla="*/ 675715 h 818181"/>
              <a:gd name="connsiteX8" fmla="*/ 0 w 2692400"/>
              <a:gd name="connsiteY8" fmla="*/ 0 h 818181"/>
              <a:gd name="connsiteX0" fmla="*/ 0 w 2692400"/>
              <a:gd name="connsiteY0" fmla="*/ 0 h 818181"/>
              <a:gd name="connsiteX1" fmla="*/ 2586290 w 2692400"/>
              <a:gd name="connsiteY1" fmla="*/ 0 h 818181"/>
              <a:gd name="connsiteX2" fmla="*/ 2692400 w 2692400"/>
              <a:gd name="connsiteY2" fmla="*/ 106110 h 818181"/>
              <a:gd name="connsiteX3" fmla="*/ 2692400 w 2692400"/>
              <a:gd name="connsiteY3" fmla="*/ 712071 h 818181"/>
              <a:gd name="connsiteX4" fmla="*/ 2586290 w 2692400"/>
              <a:gd name="connsiteY4" fmla="*/ 818181 h 818181"/>
              <a:gd name="connsiteX5" fmla="*/ 106110 w 2692400"/>
              <a:gd name="connsiteY5" fmla="*/ 818181 h 818181"/>
              <a:gd name="connsiteX6" fmla="*/ 0 w 2692400"/>
              <a:gd name="connsiteY6" fmla="*/ 712071 h 818181"/>
              <a:gd name="connsiteX7" fmla="*/ 0 w 2692400"/>
              <a:gd name="connsiteY7" fmla="*/ 0 h 818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2400" h="818181">
                <a:moveTo>
                  <a:pt x="0" y="0"/>
                </a:moveTo>
                <a:lnTo>
                  <a:pt x="2586290" y="0"/>
                </a:lnTo>
                <a:cubicBezTo>
                  <a:pt x="2644893" y="0"/>
                  <a:pt x="2692400" y="47507"/>
                  <a:pt x="2692400" y="106110"/>
                </a:cubicBezTo>
                <a:lnTo>
                  <a:pt x="2692400" y="712071"/>
                </a:lnTo>
                <a:cubicBezTo>
                  <a:pt x="2692400" y="770674"/>
                  <a:pt x="2644893" y="818181"/>
                  <a:pt x="2586290" y="818181"/>
                </a:cubicBezTo>
                <a:lnTo>
                  <a:pt x="106110" y="818181"/>
                </a:lnTo>
                <a:cubicBezTo>
                  <a:pt x="47507" y="818181"/>
                  <a:pt x="0" y="770674"/>
                  <a:pt x="0" y="712071"/>
                </a:cubicBezTo>
                <a:lnTo>
                  <a:pt x="0" y="0"/>
                </a:lnTo>
                <a:close/>
              </a:path>
            </a:pathLst>
          </a:custGeom>
          <a:solidFill>
            <a:srgbClr val="0A4B1E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1280" tIns="81280" rIns="81280" bIns="81280" numCol="1" rtlCol="0" anchor="ctr" anchorCtr="0" compatLnSpc="1">
            <a:prstTxWarp prst="textNoShape">
              <a:avLst/>
            </a:prstTxWarp>
          </a:bodyPr>
          <a:lstStyle/>
          <a:p>
            <a:pPr algn="ctr" defTabSz="812818">
              <a:defRPr/>
            </a:pPr>
            <a:r>
              <a:rPr lang="en-US" sz="1600" b="1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Helvetica Light" panose="020B0403020202020204" pitchFamily="34" charset="0"/>
              </a:rPr>
              <a:t>Dados G</a:t>
            </a:r>
            <a:r>
              <a:rPr lang="en-US" sz="1600" b="1" err="1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  <a:sym typeface="Helvetica Light" panose="020B0403020202020204" pitchFamily="34" charset="0"/>
              </a:rPr>
              <a:t>erais</a:t>
            </a:r>
            <a:endParaRPr lang="en-US" sz="1600" b="1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68" name="TextBox 19">
            <a:extLst>
              <a:ext uri="{FF2B5EF4-FFF2-40B4-BE49-F238E27FC236}">
                <a16:creationId xmlns:a16="http://schemas.microsoft.com/office/drawing/2014/main" id="{6835D3D0-3611-428F-9609-812FCB3FEA34}"/>
              </a:ext>
            </a:extLst>
          </p:cNvPr>
          <p:cNvSpPr txBox="1"/>
          <p:nvPr/>
        </p:nvSpPr>
        <p:spPr>
          <a:xfrm>
            <a:off x="6511780" y="4936496"/>
            <a:ext cx="1166988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2838">
              <a:lnSpc>
                <a:spcPts val="1689"/>
              </a:lnSpc>
              <a:defRPr/>
            </a:pPr>
            <a:r>
              <a:rPr lang="en-US" sz="1422" b="1" spc="-89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  <a:sym typeface="Helvetica Light" panose="020B0403020202020204" pitchFamily="34" charset="0"/>
              </a:rPr>
              <a:t>cooperativas</a:t>
            </a:r>
          </a:p>
        </p:txBody>
      </p:sp>
      <p:sp>
        <p:nvSpPr>
          <p:cNvPr id="69" name="TextBox 19">
            <a:extLst>
              <a:ext uri="{FF2B5EF4-FFF2-40B4-BE49-F238E27FC236}">
                <a16:creationId xmlns:a16="http://schemas.microsoft.com/office/drawing/2014/main" id="{FB5625F3-8945-4768-98A5-EA6EE9F3DED6}"/>
              </a:ext>
            </a:extLst>
          </p:cNvPr>
          <p:cNvSpPr txBox="1"/>
          <p:nvPr/>
        </p:nvSpPr>
        <p:spPr>
          <a:xfrm>
            <a:off x="6273734" y="4635015"/>
            <a:ext cx="1643080" cy="419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2838">
              <a:lnSpc>
                <a:spcPts val="1867"/>
              </a:lnSpc>
              <a:defRPr/>
            </a:pPr>
            <a:r>
              <a:rPr lang="en-US" sz="4267" b="1" spc="-356">
                <a:solidFill>
                  <a:srgbClr val="3FA110"/>
                </a:solidFill>
                <a:latin typeface="Calibri" panose="020F0502020204030204"/>
                <a:cs typeface="Arial" panose="020B0604020202020204" pitchFamily="34" charset="0"/>
                <a:sym typeface="Helvetica Light" panose="020B0403020202020204" pitchFamily="34" charset="0"/>
              </a:rPr>
              <a:t>105</a:t>
            </a:r>
          </a:p>
        </p:txBody>
      </p:sp>
      <p:sp>
        <p:nvSpPr>
          <p:cNvPr id="71" name="TextBox 19">
            <a:extLst>
              <a:ext uri="{FF2B5EF4-FFF2-40B4-BE49-F238E27FC236}">
                <a16:creationId xmlns:a16="http://schemas.microsoft.com/office/drawing/2014/main" id="{43FB2BD7-DFE4-43EE-BD21-8DA5CAA76825}"/>
              </a:ext>
            </a:extLst>
          </p:cNvPr>
          <p:cNvSpPr txBox="1"/>
          <p:nvPr/>
        </p:nvSpPr>
        <p:spPr>
          <a:xfrm>
            <a:off x="8529958" y="4936496"/>
            <a:ext cx="2316213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2838">
              <a:lnSpc>
                <a:spcPts val="1689"/>
              </a:lnSpc>
              <a:defRPr/>
            </a:pPr>
            <a:r>
              <a:rPr lang="en-US" sz="1422" b="1" spc="-89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  <a:sym typeface="Helvetica Light" panose="020B0403020202020204" pitchFamily="34" charset="0"/>
              </a:rPr>
              <a:t>mil </a:t>
            </a:r>
            <a:r>
              <a:rPr lang="en-US" sz="1422" b="1" spc="-89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  <a:sym typeface="Helvetica Light" panose="020B0403020202020204" pitchFamily="34" charset="0"/>
              </a:rPr>
              <a:t>pontos</a:t>
            </a:r>
            <a:r>
              <a:rPr lang="en-US" sz="1422" b="1" spc="-89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  <a:sym typeface="Helvetica Light" panose="020B0403020202020204" pitchFamily="34" charset="0"/>
              </a:rPr>
              <a:t> de </a:t>
            </a:r>
            <a:r>
              <a:rPr lang="en-US" sz="1422" b="1" spc="-89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  <a:sym typeface="Helvetica Light" panose="020B0403020202020204" pitchFamily="34" charset="0"/>
              </a:rPr>
              <a:t>atendimento</a:t>
            </a:r>
            <a:endParaRPr lang="en-US" sz="1422" b="1" spc="-89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72" name="TextBox 19">
            <a:extLst>
              <a:ext uri="{FF2B5EF4-FFF2-40B4-BE49-F238E27FC236}">
                <a16:creationId xmlns:a16="http://schemas.microsoft.com/office/drawing/2014/main" id="{C7EA82DB-6DEF-4BA9-9A1B-B4BC6826F4FF}"/>
              </a:ext>
            </a:extLst>
          </p:cNvPr>
          <p:cNvSpPr txBox="1"/>
          <p:nvPr/>
        </p:nvSpPr>
        <p:spPr>
          <a:xfrm>
            <a:off x="8529958" y="4642538"/>
            <a:ext cx="2316213" cy="419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2838">
              <a:lnSpc>
                <a:spcPts val="1867"/>
              </a:lnSpc>
              <a:defRPr/>
            </a:pPr>
            <a:r>
              <a:rPr lang="en-US" sz="4267" b="1" spc="-356">
                <a:solidFill>
                  <a:srgbClr val="3FA110"/>
                </a:solidFill>
                <a:latin typeface="Calibri" panose="020F0502020204030204"/>
                <a:cs typeface="Arial" panose="020B0604020202020204" pitchFamily="34" charset="0"/>
                <a:sym typeface="Helvetica Light" panose="020B0403020202020204" pitchFamily="34" charset="0"/>
              </a:rPr>
              <a:t>+ de 2,6</a:t>
            </a:r>
          </a:p>
        </p:txBody>
      </p:sp>
      <p:sp>
        <p:nvSpPr>
          <p:cNvPr id="74" name="TextBox 19">
            <a:extLst>
              <a:ext uri="{FF2B5EF4-FFF2-40B4-BE49-F238E27FC236}">
                <a16:creationId xmlns:a16="http://schemas.microsoft.com/office/drawing/2014/main" id="{E4D4569C-84D4-4AD6-A142-F4696FB9B938}"/>
              </a:ext>
            </a:extLst>
          </p:cNvPr>
          <p:cNvSpPr txBox="1"/>
          <p:nvPr/>
        </p:nvSpPr>
        <p:spPr>
          <a:xfrm>
            <a:off x="6169633" y="5810626"/>
            <a:ext cx="1851282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2838">
              <a:lnSpc>
                <a:spcPts val="1689"/>
              </a:lnSpc>
              <a:defRPr/>
            </a:pPr>
            <a:r>
              <a:rPr lang="en-US" sz="1422" b="1" spc="-89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  <a:sym typeface="Helvetica Light" panose="020B0403020202020204" pitchFamily="34" charset="0"/>
              </a:rPr>
              <a:t>milhões</a:t>
            </a:r>
            <a:r>
              <a:rPr lang="en-US" sz="1422" b="1" spc="-89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  <a:sym typeface="Helvetica Light" panose="020B0403020202020204" pitchFamily="34" charset="0"/>
              </a:rPr>
              <a:t> de </a:t>
            </a:r>
            <a:r>
              <a:rPr lang="en-US" sz="1422" b="1" spc="-89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  <a:sym typeface="Helvetica Light" panose="020B0403020202020204" pitchFamily="34" charset="0"/>
              </a:rPr>
              <a:t>associados</a:t>
            </a:r>
            <a:endParaRPr lang="en-US" sz="1422" b="1" spc="-89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75" name="TextBox 19">
            <a:extLst>
              <a:ext uri="{FF2B5EF4-FFF2-40B4-BE49-F238E27FC236}">
                <a16:creationId xmlns:a16="http://schemas.microsoft.com/office/drawing/2014/main" id="{B64CEF96-454B-4006-99E0-17DFE390675B}"/>
              </a:ext>
            </a:extLst>
          </p:cNvPr>
          <p:cNvSpPr txBox="1"/>
          <p:nvPr/>
        </p:nvSpPr>
        <p:spPr>
          <a:xfrm>
            <a:off x="6273734" y="5583122"/>
            <a:ext cx="1643080" cy="419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2838">
              <a:lnSpc>
                <a:spcPts val="1867"/>
              </a:lnSpc>
              <a:defRPr/>
            </a:pPr>
            <a:r>
              <a:rPr lang="en-US" sz="4267" b="1" spc="-356">
                <a:solidFill>
                  <a:srgbClr val="3FA110"/>
                </a:solidFill>
                <a:latin typeface="Calibri" panose="020F0502020204030204"/>
                <a:cs typeface="Arial" panose="020B0604020202020204" pitchFamily="34" charset="0"/>
                <a:sym typeface="Helvetica Light" panose="020B0403020202020204" pitchFamily="34" charset="0"/>
              </a:rPr>
              <a:t>+ de 7,5</a:t>
            </a:r>
          </a:p>
        </p:txBody>
      </p:sp>
      <p:sp>
        <p:nvSpPr>
          <p:cNvPr id="80" name="TextBox 19">
            <a:extLst>
              <a:ext uri="{FF2B5EF4-FFF2-40B4-BE49-F238E27FC236}">
                <a16:creationId xmlns:a16="http://schemas.microsoft.com/office/drawing/2014/main" id="{02D39FB4-F19F-4631-B911-25B463026AD6}"/>
              </a:ext>
            </a:extLst>
          </p:cNvPr>
          <p:cNvSpPr txBox="1"/>
          <p:nvPr/>
        </p:nvSpPr>
        <p:spPr>
          <a:xfrm>
            <a:off x="8805337" y="5810626"/>
            <a:ext cx="1939234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2838">
              <a:lnSpc>
                <a:spcPts val="1689"/>
              </a:lnSpc>
              <a:defRPr/>
            </a:pPr>
            <a:r>
              <a:rPr lang="en-US" sz="1422" b="1" spc="-89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  <a:sym typeface="Helvetica Light" panose="020B0403020202020204" pitchFamily="34" charset="0"/>
              </a:rPr>
              <a:t>colaboradores</a:t>
            </a:r>
            <a:endParaRPr lang="en-US" sz="1422" b="1" spc="-89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  <a:sym typeface="Helvetica Light" panose="020B0403020202020204" pitchFamily="34" charset="0"/>
            </a:endParaRPr>
          </a:p>
        </p:txBody>
      </p:sp>
      <p:sp>
        <p:nvSpPr>
          <p:cNvPr id="81" name="TextBox 19">
            <a:extLst>
              <a:ext uri="{FF2B5EF4-FFF2-40B4-BE49-F238E27FC236}">
                <a16:creationId xmlns:a16="http://schemas.microsoft.com/office/drawing/2014/main" id="{7B4ABF9A-CC73-45F3-9502-2D03DBA3FF21}"/>
              </a:ext>
            </a:extLst>
          </p:cNvPr>
          <p:cNvSpPr txBox="1"/>
          <p:nvPr/>
        </p:nvSpPr>
        <p:spPr>
          <a:xfrm>
            <a:off x="8375093" y="5583122"/>
            <a:ext cx="2625943" cy="419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2838">
              <a:lnSpc>
                <a:spcPts val="1867"/>
              </a:lnSpc>
              <a:defRPr/>
            </a:pPr>
            <a:r>
              <a:rPr lang="en-US" sz="4267" b="1" spc="-356">
                <a:solidFill>
                  <a:srgbClr val="3FA110"/>
                </a:solidFill>
                <a:latin typeface="Calibri" panose="020F0502020204030204"/>
                <a:cs typeface="Arial" panose="020B0604020202020204" pitchFamily="34" charset="0"/>
                <a:sym typeface="Helvetica Light" panose="020B0403020202020204" pitchFamily="34" charset="0"/>
              </a:rPr>
              <a:t>+ de 40 mil</a:t>
            </a:r>
          </a:p>
        </p:txBody>
      </p:sp>
      <p:pic>
        <p:nvPicPr>
          <p:cNvPr id="6" name="Imagem 8">
            <a:extLst>
              <a:ext uri="{FF2B5EF4-FFF2-40B4-BE49-F238E27FC236}">
                <a16:creationId xmlns:a16="http://schemas.microsoft.com/office/drawing/2014/main" id="{EE25BEDB-8111-B776-1E6F-B068F66E24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3936" y="6437108"/>
            <a:ext cx="1271405" cy="374576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C1A0E0B-B5AB-CBD9-C911-FA30F5AC5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311" y="154945"/>
            <a:ext cx="1927167" cy="1638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383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8">
            <a:extLst>
              <a:ext uri="{FF2B5EF4-FFF2-40B4-BE49-F238E27FC236}">
                <a16:creationId xmlns:a16="http://schemas.microsoft.com/office/drawing/2014/main" id="{0822B275-DAB9-6C00-38AE-D3C35DF585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234" y="6083524"/>
            <a:ext cx="1271405" cy="374576"/>
          </a:xfrm>
          <a:prstGeom prst="rect">
            <a:avLst/>
          </a:prstGeom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F61BB16B-1F75-4628-86C1-A570829E2503}"/>
              </a:ext>
            </a:extLst>
          </p:cNvPr>
          <p:cNvSpPr txBox="1"/>
          <p:nvPr/>
        </p:nvSpPr>
        <p:spPr>
          <a:xfrm>
            <a:off x="12631" y="426269"/>
            <a:ext cx="12166738" cy="639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2838"/>
            <a:r>
              <a:rPr lang="pt-BR" sz="3556" b="1" spc="-267" dirty="0">
                <a:ln w="19050">
                  <a:solidFill>
                    <a:srgbClr val="3FA110"/>
                  </a:solidFill>
                  <a:prstDash val="solid"/>
                </a:ln>
                <a:solidFill>
                  <a:srgbClr val="3BCD27"/>
                </a:solidFill>
                <a:latin typeface="Calibri" panose="020F0502020204030204"/>
              </a:rPr>
              <a:t>Ranking SFN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CF0E8F9-24A1-D748-B0B1-552772D528C6}"/>
              </a:ext>
            </a:extLst>
          </p:cNvPr>
          <p:cNvSpPr/>
          <p:nvPr/>
        </p:nvSpPr>
        <p:spPr>
          <a:xfrm>
            <a:off x="677334" y="6111203"/>
            <a:ext cx="10837333" cy="2914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2838">
              <a:defRPr/>
            </a:pPr>
            <a:endParaRPr lang="pt-BR" sz="1600">
              <a:solidFill>
                <a:prstClr val="white"/>
              </a:solidFill>
              <a:latin typeface="Calibri" panose="020F0502020204030204"/>
              <a:sym typeface="Helvetica Light" panose="020B0403020202020204" pitchFamily="34" charset="0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872E24FA-A1FD-4380-8783-9F080B283BC5}"/>
              </a:ext>
            </a:extLst>
          </p:cNvPr>
          <p:cNvSpPr txBox="1"/>
          <p:nvPr/>
        </p:nvSpPr>
        <p:spPr>
          <a:xfrm>
            <a:off x="0" y="6561289"/>
            <a:ext cx="5710730" cy="205184"/>
          </a:xfrm>
          <a:prstGeom prst="rect">
            <a:avLst/>
          </a:prstGeom>
          <a:noFill/>
        </p:spPr>
        <p:txBody>
          <a:bodyPr wrap="square" lIns="81280" tIns="40640" rIns="81280" bIns="40640" rtlCol="0" anchor="t">
            <a:spAutoFit/>
          </a:bodyPr>
          <a:lstStyle/>
          <a:p>
            <a:pPr defTabSz="812838">
              <a:defRPr/>
            </a:pPr>
            <a:r>
              <a:rPr lang="pt-BR" sz="800" i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  <a:sym typeface="Helvetica Light" panose="020B0403020202020204" pitchFamily="34" charset="0"/>
              </a:rPr>
              <a:t>Fonte: Superintendência Contábil do Sicredi - 3º Trimestre</a:t>
            </a:r>
            <a:endParaRPr lang="pt-BR" sz="800" i="1" dirty="0">
              <a:solidFill>
                <a:prstClr val="black"/>
              </a:solidFill>
              <a:latin typeface="Calibri" panose="020F0502020204030204"/>
              <a:cs typeface="Calibri" panose="020F0502020204030204"/>
              <a:sym typeface="Helvetica Light" panose="020B0403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A705822-7F82-8A8D-0AFF-95B48503C4E6}"/>
              </a:ext>
            </a:extLst>
          </p:cNvPr>
          <p:cNvSpPr txBox="1"/>
          <p:nvPr/>
        </p:nvSpPr>
        <p:spPr>
          <a:xfrm>
            <a:off x="4891637" y="1220218"/>
            <a:ext cx="3395133" cy="43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12838"/>
            <a:r>
              <a:rPr lang="pt-BR" sz="2222" b="1" dirty="0">
                <a:solidFill>
                  <a:srgbClr val="3BCD27"/>
                </a:solidFill>
                <a:latin typeface="Calibri (Corpo)"/>
              </a:rPr>
              <a:t>Ativos Totais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7F28C08E-9644-E99B-5E9E-0A4339833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404" y="1986210"/>
            <a:ext cx="3296343" cy="4223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Imagem 8">
            <a:extLst>
              <a:ext uri="{FF2B5EF4-FFF2-40B4-BE49-F238E27FC236}">
                <a16:creationId xmlns:a16="http://schemas.microsoft.com/office/drawing/2014/main" id="{403E58F8-C97E-45D6-8B2D-56DEBF1713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258" y="6391897"/>
            <a:ext cx="1271405" cy="37457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725854F-C77E-6BB8-4CC1-53C70EC9E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468" y="124182"/>
            <a:ext cx="2215579" cy="188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947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>
            <a:extLst>
              <a:ext uri="{FF2B5EF4-FFF2-40B4-BE49-F238E27FC236}">
                <a16:creationId xmlns:a16="http://schemas.microsoft.com/office/drawing/2014/main" id="{883ABA37-1CB5-B1CA-8FB3-66AF738AD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680" y="6045262"/>
            <a:ext cx="1210861" cy="356739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FEE7F4C1-C8F7-C325-2FA1-70B437688CAA}"/>
              </a:ext>
            </a:extLst>
          </p:cNvPr>
          <p:cNvSpPr/>
          <p:nvPr/>
        </p:nvSpPr>
        <p:spPr>
          <a:xfrm>
            <a:off x="1396623" y="1685880"/>
            <a:ext cx="3105215" cy="130385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585151">
              <a:defRPr/>
            </a:pPr>
            <a:endParaRPr lang="pt-BR" sz="1536" kern="0">
              <a:solidFill>
                <a:srgbClr val="70AD47"/>
              </a:solidFill>
              <a:sym typeface="Helvetica Light" panose="020B0403020202020204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16880AD-7272-7F3F-4F1A-25354067EEC9}"/>
              </a:ext>
            </a:extLst>
          </p:cNvPr>
          <p:cNvSpPr/>
          <p:nvPr/>
        </p:nvSpPr>
        <p:spPr>
          <a:xfrm>
            <a:off x="1389925" y="3927859"/>
            <a:ext cx="3105215" cy="1331971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585151">
              <a:defRPr/>
            </a:pPr>
            <a:endParaRPr lang="pt-BR" sz="1536" kern="0">
              <a:solidFill>
                <a:srgbClr val="70AD47"/>
              </a:solidFill>
              <a:sym typeface="Helvetica Light" panose="020B0403020202020204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D1FD9214-CC1C-BF91-6977-E3DD6ED76917}"/>
              </a:ext>
            </a:extLst>
          </p:cNvPr>
          <p:cNvSpPr/>
          <p:nvPr/>
        </p:nvSpPr>
        <p:spPr>
          <a:xfrm>
            <a:off x="6079075" y="2089247"/>
            <a:ext cx="3345929" cy="2964035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585151">
              <a:defRPr/>
            </a:pPr>
            <a:endParaRPr lang="pt-BR" sz="1536" kern="0">
              <a:solidFill>
                <a:prstClr val="white"/>
              </a:solidFill>
              <a:sym typeface="Helvetica Light" panose="020B040302020202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595F7A1-60D9-F07D-F630-751BEF73B6FD}"/>
              </a:ext>
            </a:extLst>
          </p:cNvPr>
          <p:cNvSpPr txBox="1"/>
          <p:nvPr/>
        </p:nvSpPr>
        <p:spPr>
          <a:xfrm>
            <a:off x="1576202" y="1851334"/>
            <a:ext cx="1376965" cy="840529"/>
          </a:xfrm>
          <a:prstGeom prst="rect">
            <a:avLst/>
          </a:prstGeom>
          <a:noFill/>
        </p:spPr>
        <p:txBody>
          <a:bodyPr wrap="square" lIns="78019" tIns="39010" rIns="78019" bIns="39010" rtlCol="0" anchor="t">
            <a:spAutoFit/>
          </a:bodyPr>
          <a:lstStyle/>
          <a:p>
            <a:pPr algn="ctr" defTabSz="585151">
              <a:defRPr/>
            </a:pPr>
            <a:r>
              <a:rPr lang="pt-BR" sz="3755" dirty="0">
                <a:solidFill>
                  <a:srgbClr val="000000"/>
                </a:solidFill>
                <a:cs typeface="Calibri" panose="020F0502020204030204" pitchFamily="34" charset="0"/>
                <a:sym typeface="Helvetica Light" panose="020B0403020202020204" pitchFamily="34" charset="0"/>
              </a:rPr>
              <a:t>+116</a:t>
            </a:r>
          </a:p>
          <a:p>
            <a:pPr algn="ctr" defTabSz="585151">
              <a:defRPr/>
            </a:pPr>
            <a:r>
              <a:rPr lang="pt-BR" sz="1195" dirty="0">
                <a:solidFill>
                  <a:srgbClr val="000000"/>
                </a:solidFill>
                <a:cs typeface="Calibri" panose="020F0502020204030204" pitchFamily="34" charset="0"/>
                <a:sym typeface="Helvetica Light" panose="020B0403020202020204" pitchFamily="34" charset="0"/>
              </a:rPr>
              <a:t>bilhões sob gestão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DD4927F-F42C-C847-8D3F-CAAB3C4E54A1}"/>
              </a:ext>
            </a:extLst>
          </p:cNvPr>
          <p:cNvSpPr txBox="1"/>
          <p:nvPr/>
        </p:nvSpPr>
        <p:spPr>
          <a:xfrm>
            <a:off x="3181700" y="1801869"/>
            <a:ext cx="1317335" cy="103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85151">
              <a:defRPr/>
            </a:pPr>
            <a:r>
              <a:rPr lang="pt-BR" sz="3755">
                <a:solidFill>
                  <a:prstClr val="black"/>
                </a:solidFill>
                <a:cs typeface="Calibri" panose="020F0502020204030204" pitchFamily="34" charset="0"/>
                <a:sym typeface="Helvetica Light" panose="020B0403020202020204" pitchFamily="34" charset="0"/>
              </a:rPr>
              <a:t>+50</a:t>
            </a:r>
          </a:p>
          <a:p>
            <a:pPr algn="ctr" defTabSz="585151">
              <a:defRPr/>
            </a:pPr>
            <a:r>
              <a:rPr lang="pt-BR" sz="1195">
                <a:solidFill>
                  <a:prstClr val="black"/>
                </a:solidFill>
                <a:cs typeface="Calibri" panose="020F0502020204030204" pitchFamily="34" charset="0"/>
                <a:sym typeface="Helvetica Light" panose="020B0403020202020204" pitchFamily="34" charset="0"/>
              </a:rPr>
              <a:t>fundos e carteiras geridos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5E15A23-C40B-9F9E-197F-F89D3BDCAE42}"/>
              </a:ext>
            </a:extLst>
          </p:cNvPr>
          <p:cNvSpPr txBox="1"/>
          <p:nvPr/>
        </p:nvSpPr>
        <p:spPr>
          <a:xfrm>
            <a:off x="1430487" y="3986378"/>
            <a:ext cx="1244708" cy="103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85151">
              <a:defRPr/>
            </a:pPr>
            <a:r>
              <a:rPr lang="pt-BR" sz="3755" dirty="0">
                <a:solidFill>
                  <a:prstClr val="black"/>
                </a:solidFill>
                <a:cs typeface="Calibri" panose="020F0502020204030204" pitchFamily="34" charset="0"/>
                <a:sym typeface="Helvetica Light" panose="020B0403020202020204" pitchFamily="34" charset="0"/>
              </a:rPr>
              <a:t>9ª</a:t>
            </a:r>
          </a:p>
          <a:p>
            <a:pPr algn="ctr" defTabSz="585151">
              <a:defRPr/>
            </a:pPr>
            <a:r>
              <a:rPr lang="pt-BR" sz="1195" dirty="0">
                <a:solidFill>
                  <a:prstClr val="black"/>
                </a:solidFill>
                <a:cs typeface="Calibri" panose="020F0502020204030204" pitchFamily="34" charset="0"/>
                <a:sym typeface="Helvetica Light" panose="020B0403020202020204" pitchFamily="34" charset="0"/>
              </a:rPr>
              <a:t>maior gestora de RENDA FIXA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FEB3125-1C7A-D989-F82E-29B8D2EF2099}"/>
              </a:ext>
            </a:extLst>
          </p:cNvPr>
          <p:cNvSpPr txBox="1"/>
          <p:nvPr/>
        </p:nvSpPr>
        <p:spPr>
          <a:xfrm>
            <a:off x="3373049" y="4003921"/>
            <a:ext cx="1149151" cy="1024425"/>
          </a:xfrm>
          <a:prstGeom prst="rect">
            <a:avLst/>
          </a:prstGeom>
          <a:noFill/>
        </p:spPr>
        <p:txBody>
          <a:bodyPr wrap="square" lIns="78019" tIns="39010" rIns="78019" bIns="39010" rtlCol="0" anchor="t">
            <a:spAutoFit/>
          </a:bodyPr>
          <a:lstStyle/>
          <a:p>
            <a:pPr algn="ctr" defTabSz="585151">
              <a:defRPr/>
            </a:pPr>
            <a:r>
              <a:rPr lang="pt-BR" sz="3755" dirty="0">
                <a:solidFill>
                  <a:srgbClr val="000000"/>
                </a:solidFill>
                <a:cs typeface="Calibri" panose="020F0502020204030204" pitchFamily="34" charset="0"/>
                <a:sym typeface="Helvetica Light" panose="020B0403020202020204" pitchFamily="34" charset="0"/>
              </a:rPr>
              <a:t>13ª</a:t>
            </a:r>
            <a:endParaRPr lang="pt-BR" sz="3755" dirty="0">
              <a:solidFill>
                <a:prstClr val="black"/>
              </a:solidFill>
              <a:cs typeface="Calibri" panose="020F0502020204030204" pitchFamily="34" charset="0"/>
              <a:sym typeface="Helvetica Light" panose="020B0403020202020204" pitchFamily="34" charset="0"/>
            </a:endParaRPr>
          </a:p>
          <a:p>
            <a:pPr algn="ctr" defTabSz="585151">
              <a:defRPr/>
            </a:pPr>
            <a:r>
              <a:rPr lang="pt-BR" sz="1195" dirty="0">
                <a:solidFill>
                  <a:srgbClr val="000000"/>
                </a:solidFill>
                <a:cs typeface="Calibri" panose="020F0502020204030204" pitchFamily="34" charset="0"/>
                <a:sym typeface="Helvetica Light" panose="020B0403020202020204" pitchFamily="34" charset="0"/>
              </a:rPr>
              <a:t>maior gestora do Brasil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B8FDFC84-34C8-9ADA-F621-BE3AC1648411}"/>
              </a:ext>
            </a:extLst>
          </p:cNvPr>
          <p:cNvSpPr/>
          <p:nvPr/>
        </p:nvSpPr>
        <p:spPr>
          <a:xfrm>
            <a:off x="2559319" y="1542873"/>
            <a:ext cx="706472" cy="20931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585151">
              <a:defRPr/>
            </a:pPr>
            <a:endParaRPr lang="pt-BR" sz="1536" kern="0">
              <a:solidFill>
                <a:srgbClr val="70AD47"/>
              </a:solidFill>
              <a:sym typeface="Helvetica Light" panose="020B0403020202020204" pitchFamily="34" charset="0"/>
            </a:endParaRP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8350BA85-200A-66FE-0317-A7B789163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693" y="1660381"/>
            <a:ext cx="980079" cy="972361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6D202A55-17E3-A6B3-7C67-3D6A23E05F35}"/>
              </a:ext>
            </a:extLst>
          </p:cNvPr>
          <p:cNvSpPr txBox="1"/>
          <p:nvPr/>
        </p:nvSpPr>
        <p:spPr>
          <a:xfrm>
            <a:off x="6106136" y="2572653"/>
            <a:ext cx="3318868" cy="2464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i="1">
                <a:solidFill>
                  <a:schemeClr val="tx1">
                    <a:lumMod val="50000"/>
                  </a:schemeClr>
                </a:solidFill>
                <a:latin typeface="Exo 2.0 Light" panose="00000400000000000000" pitchFamily="50" charset="0"/>
              </a:defRPr>
            </a:lvl1pPr>
          </a:lstStyle>
          <a:p>
            <a:pPr algn="ctr" defTabSz="585151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101" b="1" i="0">
              <a:solidFill>
                <a:srgbClr val="596459">
                  <a:lumMod val="50000"/>
                </a:srgbClr>
              </a:solidFill>
              <a:latin typeface="Calibri"/>
              <a:cs typeface="Calibri" panose="020F0502020204030204" pitchFamily="34" charset="0"/>
              <a:sym typeface="Helvetica Light" panose="020B0403020202020204" pitchFamily="34" charset="0"/>
            </a:endParaRPr>
          </a:p>
          <a:p>
            <a:pPr defTabSz="5851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101" b="1" i="0">
                <a:solidFill>
                  <a:srgbClr val="596459">
                    <a:lumMod val="50000"/>
                  </a:srgbClr>
                </a:solidFill>
                <a:latin typeface="Calibri"/>
                <a:cs typeface="Calibri" panose="020F0502020204030204" pitchFamily="34" charset="0"/>
                <a:sym typeface="Helvetica Light" panose="020B0403020202020204" pitchFamily="34" charset="0"/>
              </a:rPr>
              <a:t>      O rating “Forte” se baseia nas seguintes avaliações</a:t>
            </a:r>
            <a:r>
              <a:rPr lang="pt-BR" sz="1101" i="0">
                <a:solidFill>
                  <a:srgbClr val="596459">
                    <a:lumMod val="50000"/>
                  </a:srgbClr>
                </a:solidFill>
                <a:latin typeface="Calibri"/>
                <a:cs typeface="Calibri" panose="020F0502020204030204" pitchFamily="34" charset="0"/>
                <a:sym typeface="Helvetica Light" panose="020B0403020202020204" pitchFamily="34" charset="0"/>
              </a:rPr>
              <a:t>:</a:t>
            </a:r>
          </a:p>
          <a:p>
            <a:pPr defTabSz="585151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101" i="0">
              <a:solidFill>
                <a:srgbClr val="596459">
                  <a:lumMod val="50000"/>
                </a:srgbClr>
              </a:solidFill>
              <a:latin typeface="Calibri"/>
              <a:cs typeface="Calibri" panose="020F0502020204030204" pitchFamily="34" charset="0"/>
              <a:sym typeface="Helvetica Light" panose="020B0403020202020204" pitchFamily="34" charset="0"/>
            </a:endParaRPr>
          </a:p>
          <a:p>
            <a:pPr defTabSz="585151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101" i="0">
              <a:solidFill>
                <a:srgbClr val="596459">
                  <a:lumMod val="50000"/>
                </a:srgbClr>
              </a:solidFill>
              <a:latin typeface="Calibri"/>
              <a:cs typeface="Calibri" panose="020F0502020204030204" pitchFamily="34" charset="0"/>
              <a:sym typeface="Helvetica Light" panose="020B0403020202020204" pitchFamily="34" charset="0"/>
            </a:endParaRPr>
          </a:p>
          <a:p>
            <a:pPr defTabSz="5851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101" i="0">
                <a:solidFill>
                  <a:srgbClr val="000000"/>
                </a:solidFill>
                <a:latin typeface="Calibri"/>
                <a:cs typeface="Calibri" panose="020F0502020204030204" pitchFamily="34" charset="0"/>
                <a:sym typeface="Helvetica Light" panose="020B0403020202020204" pitchFamily="34" charset="0"/>
              </a:rPr>
              <a:t>Processo de Investimento: </a:t>
            </a:r>
            <a:r>
              <a:rPr lang="pt-BR" sz="1101" b="1" i="0">
                <a:solidFill>
                  <a:srgbClr val="64C832"/>
                </a:solidFill>
                <a:latin typeface="Calibri"/>
                <a:cs typeface="Calibri" panose="020F0502020204030204" pitchFamily="34" charset="0"/>
                <a:sym typeface="Helvetica Light" panose="020B0403020202020204" pitchFamily="34" charset="0"/>
              </a:rPr>
              <a:t>Forte</a:t>
            </a:r>
          </a:p>
          <a:p>
            <a:pPr defTabSz="585151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101" i="0">
              <a:solidFill>
                <a:srgbClr val="596459">
                  <a:lumMod val="50000"/>
                </a:srgbClr>
              </a:solidFill>
              <a:latin typeface="Calibri"/>
              <a:cs typeface="Calibri" panose="020F0502020204030204" pitchFamily="34" charset="0"/>
              <a:sym typeface="Helvetica Light" panose="020B0403020202020204" pitchFamily="34" charset="0"/>
            </a:endParaRPr>
          </a:p>
          <a:p>
            <a:pPr defTabSz="5851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101" i="0">
                <a:solidFill>
                  <a:srgbClr val="000000"/>
                </a:solidFill>
                <a:latin typeface="Calibri"/>
                <a:cs typeface="Calibri" panose="020F0502020204030204" pitchFamily="34" charset="0"/>
                <a:sym typeface="Helvetica Light" panose="020B0403020202020204" pitchFamily="34" charset="0"/>
              </a:rPr>
              <a:t>Recursos Investidos: </a:t>
            </a:r>
            <a:r>
              <a:rPr lang="pt-BR" sz="1101" b="1" i="0">
                <a:solidFill>
                  <a:srgbClr val="64C832"/>
                </a:solidFill>
                <a:latin typeface="Calibri"/>
                <a:cs typeface="Calibri" panose="020F0502020204030204" pitchFamily="34" charset="0"/>
                <a:sym typeface="Helvetica Light" panose="020B0403020202020204" pitchFamily="34" charset="0"/>
              </a:rPr>
              <a:t>Forte</a:t>
            </a:r>
          </a:p>
          <a:p>
            <a:pPr defTabSz="585151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101" i="0">
              <a:solidFill>
                <a:srgbClr val="596459">
                  <a:lumMod val="50000"/>
                </a:srgbClr>
              </a:solidFill>
              <a:latin typeface="Calibri"/>
              <a:cs typeface="Calibri" panose="020F0502020204030204" pitchFamily="34" charset="0"/>
              <a:sym typeface="Helvetica Light" panose="020B0403020202020204" pitchFamily="34" charset="0"/>
            </a:endParaRPr>
          </a:p>
          <a:p>
            <a:pPr defTabSz="5851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101" i="0">
                <a:solidFill>
                  <a:srgbClr val="000000"/>
                </a:solidFill>
                <a:latin typeface="Calibri"/>
                <a:cs typeface="Calibri" panose="020F0502020204030204" pitchFamily="34" charset="0"/>
                <a:sym typeface="Helvetica Light" panose="020B0403020202020204" pitchFamily="34" charset="0"/>
              </a:rPr>
              <a:t>Gestão de Riscos: </a:t>
            </a:r>
            <a:r>
              <a:rPr lang="pt-BR" sz="1101" b="1" i="0">
                <a:solidFill>
                  <a:srgbClr val="64C832"/>
                </a:solidFill>
                <a:latin typeface="Calibri"/>
                <a:cs typeface="Calibri" panose="020F0502020204030204" pitchFamily="34" charset="0"/>
                <a:sym typeface="Helvetica Light" panose="020B0403020202020204" pitchFamily="34" charset="0"/>
              </a:rPr>
              <a:t>Forte</a:t>
            </a:r>
          </a:p>
          <a:p>
            <a:pPr defTabSz="5851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101" i="0">
                <a:solidFill>
                  <a:srgbClr val="596459">
                    <a:lumMod val="50000"/>
                  </a:srgbClr>
                </a:solidFill>
                <a:latin typeface="Calibri"/>
                <a:cs typeface="Calibri" panose="020F0502020204030204" pitchFamily="34" charset="0"/>
                <a:sym typeface="Helvetica Light" panose="020B0403020202020204" pitchFamily="34" charset="0"/>
              </a:rPr>
              <a:t>	</a:t>
            </a:r>
          </a:p>
          <a:p>
            <a:pPr defTabSz="5851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101" i="0">
                <a:solidFill>
                  <a:srgbClr val="000000"/>
                </a:solidFill>
                <a:latin typeface="Calibri"/>
                <a:cs typeface="Calibri" panose="020F0502020204030204" pitchFamily="34" charset="0"/>
                <a:sym typeface="Helvetica Light" panose="020B0403020202020204" pitchFamily="34" charset="0"/>
              </a:rPr>
              <a:t>Desempenho dos Investimentos: </a:t>
            </a:r>
            <a:r>
              <a:rPr lang="pt-BR" sz="1101" b="1" i="0">
                <a:solidFill>
                  <a:srgbClr val="64C832"/>
                </a:solidFill>
                <a:latin typeface="Calibri"/>
                <a:cs typeface="Calibri" panose="020F0502020204030204" pitchFamily="34" charset="0"/>
                <a:sym typeface="Helvetica Light" panose="020B0403020202020204" pitchFamily="34" charset="0"/>
              </a:rPr>
              <a:t>Consistente</a:t>
            </a:r>
          </a:p>
          <a:p>
            <a:pPr defTabSz="5851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101" i="0">
                <a:solidFill>
                  <a:srgbClr val="596459">
                    <a:lumMod val="50000"/>
                  </a:srgbClr>
                </a:solidFill>
                <a:latin typeface="Calibri"/>
                <a:cs typeface="Calibri" panose="020F0502020204030204" pitchFamily="34" charset="0"/>
                <a:sym typeface="Helvetica Light" panose="020B0403020202020204" pitchFamily="34" charset="0"/>
              </a:rPr>
              <a:t>	</a:t>
            </a:r>
          </a:p>
          <a:p>
            <a:pPr defTabSz="5851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101" i="0">
                <a:solidFill>
                  <a:srgbClr val="000000"/>
                </a:solidFill>
                <a:latin typeface="Calibri"/>
                <a:cs typeface="Calibri" panose="020F0502020204030204" pitchFamily="34" charset="0"/>
                <a:sym typeface="Helvetica Light" panose="020B0403020202020204" pitchFamily="34" charset="0"/>
              </a:rPr>
              <a:t>Companhia &amp; Atendimento a Clientes: </a:t>
            </a:r>
            <a:r>
              <a:rPr lang="pt-BR" sz="1101" b="1" i="0">
                <a:solidFill>
                  <a:srgbClr val="64C832"/>
                </a:solidFill>
                <a:latin typeface="Calibri"/>
                <a:cs typeface="Calibri" panose="020F0502020204030204" pitchFamily="34" charset="0"/>
                <a:sym typeface="Helvetica Light" panose="020B0403020202020204" pitchFamily="34" charset="0"/>
              </a:rPr>
              <a:t>Proficiente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CB2F7B5A-B3AF-59B5-A698-C5E2E87C5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9242" y="1267738"/>
            <a:ext cx="766627" cy="767904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5D048306-3D8E-1BB0-2CFB-637EFC98ED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0171" y="3290105"/>
            <a:ext cx="767904" cy="767904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33CF3D74-779F-FFDB-4F04-F83D7647590A}"/>
              </a:ext>
            </a:extLst>
          </p:cNvPr>
          <p:cNvSpPr/>
          <p:nvPr/>
        </p:nvSpPr>
        <p:spPr>
          <a:xfrm>
            <a:off x="2811577" y="3929885"/>
            <a:ext cx="391323" cy="3965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585151">
              <a:defRPr/>
            </a:pPr>
            <a:endParaRPr lang="pt-BR" sz="1536" kern="0">
              <a:solidFill>
                <a:srgbClr val="70AD47"/>
              </a:solidFill>
              <a:sym typeface="Helvetica Light" panose="020B0403020202020204" pitchFamily="34" charset="0"/>
            </a:endParaRP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id="{66E721BC-C19E-004E-72BD-EE36C9156EE1}"/>
              </a:ext>
            </a:extLst>
          </p:cNvPr>
          <p:cNvSpPr txBox="1">
            <a:spLocks/>
          </p:cNvSpPr>
          <p:nvPr/>
        </p:nvSpPr>
        <p:spPr>
          <a:xfrm>
            <a:off x="416852" y="654960"/>
            <a:ext cx="8466541" cy="49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14" tIns="29257" rIns="58514" bIns="29257" rtlCol="0" anchor="ctr"/>
          <a:lstStyle>
            <a:defPPr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.0" panose="00000500000000000000" pitchFamily="50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725821"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2222" dirty="0">
                <a:latin typeface="Calibri"/>
              </a:rPr>
              <a:t>Sicredi </a:t>
            </a:r>
            <a:r>
              <a:rPr lang="pt-BR" sz="2222" i="1" dirty="0" err="1">
                <a:latin typeface="Calibri"/>
              </a:rPr>
              <a:t>Asset</a:t>
            </a:r>
            <a:r>
              <a:rPr lang="pt-BR" sz="2222" i="1" dirty="0">
                <a:latin typeface="Calibri"/>
              </a:rPr>
              <a:t> Management</a:t>
            </a:r>
            <a:r>
              <a:rPr lang="pt-BR" sz="2222" dirty="0">
                <a:latin typeface="Calibri"/>
              </a:rPr>
              <a:t>: solidez nos processos de investimento</a:t>
            </a:r>
          </a:p>
        </p:txBody>
      </p:sp>
      <p:sp>
        <p:nvSpPr>
          <p:cNvPr id="34" name="Espaço Reservado para Texto 31">
            <a:extLst>
              <a:ext uri="{FF2B5EF4-FFF2-40B4-BE49-F238E27FC236}">
                <a16:creationId xmlns:a16="http://schemas.microsoft.com/office/drawing/2014/main" id="{E2BF4276-0202-8314-454B-5BB1BB531D4D}"/>
              </a:ext>
            </a:extLst>
          </p:cNvPr>
          <p:cNvSpPr txBox="1">
            <a:spLocks/>
          </p:cNvSpPr>
          <p:nvPr/>
        </p:nvSpPr>
        <p:spPr>
          <a:xfrm>
            <a:off x="-260" y="6206588"/>
            <a:ext cx="10333008" cy="209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518465" indent="-518465" algn="l" defTabSz="13825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3340" indent="-432054" algn="l" defTabSz="138257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8216" indent="-345643" algn="l" defTabSz="13825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9502" indent="-345643" algn="l" defTabSz="138257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10789" indent="-345643" algn="l" defTabSz="138257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02075" indent="-345643" algn="l" defTabSz="13825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93362" indent="-345643" algn="l" defTabSz="13825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84648" indent="-345643" algn="l" defTabSz="13825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75934" indent="-345643" algn="l" defTabSz="13825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762" i="1" dirty="0">
                <a:solidFill>
                  <a:prstClr val="black">
                    <a:lumMod val="75000"/>
                  </a:prstClr>
                </a:solidFill>
                <a:cs typeface="Calibri"/>
              </a:rPr>
              <a:t>Fonte: ANBIMA Janeiro/2024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BD80E3A-4DAA-275E-26A1-BC79C7784623}"/>
              </a:ext>
            </a:extLst>
          </p:cNvPr>
          <p:cNvSpPr/>
          <p:nvPr/>
        </p:nvSpPr>
        <p:spPr>
          <a:xfrm>
            <a:off x="2940592" y="5695645"/>
            <a:ext cx="391323" cy="3965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585151">
              <a:defRPr/>
            </a:pPr>
            <a:endParaRPr lang="pt-BR" sz="1536" kern="0">
              <a:solidFill>
                <a:srgbClr val="70AD47"/>
              </a:solidFill>
              <a:latin typeface="Calibri"/>
              <a:sym typeface="Helvetica Light" panose="020B0403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D172DF3-9CF1-38FE-8995-1D82AE8C2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924" y="168296"/>
            <a:ext cx="1863406" cy="158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87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FB143F69-482B-B8D4-4632-1234C2A06B57}"/>
              </a:ext>
            </a:extLst>
          </p:cNvPr>
          <p:cNvSpPr txBox="1">
            <a:spLocks/>
          </p:cNvSpPr>
          <p:nvPr/>
        </p:nvSpPr>
        <p:spPr>
          <a:xfrm>
            <a:off x="76605" y="485040"/>
            <a:ext cx="8691748" cy="700168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pt-BR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0000"/>
                </a:solidFill>
                <a:latin typeface="Exo 2.0" panose="00000500000000000000" pitchFamily="50" charset="0"/>
                <a:ea typeface="+mj-ea"/>
                <a:cs typeface="+mj-cs"/>
              </a:defRPr>
            </a:lvl1pPr>
          </a:lstStyle>
          <a:p>
            <a:pPr defTabSz="774112">
              <a:defRPr/>
            </a:pPr>
            <a:r>
              <a:rPr lang="pt-BR" sz="2117" dirty="0">
                <a:solidFill>
                  <a:schemeClr val="tx1"/>
                </a:solidFill>
                <a:latin typeface="Calibri" panose="020F0502020204030204" pitchFamily="34" charset="0"/>
              </a:rPr>
              <a:t>Sicredi - RPPS	</a:t>
            </a:r>
          </a:p>
        </p:txBody>
      </p:sp>
      <p:sp>
        <p:nvSpPr>
          <p:cNvPr id="4" name="10,6">
            <a:extLst>
              <a:ext uri="{FF2B5EF4-FFF2-40B4-BE49-F238E27FC236}">
                <a16:creationId xmlns:a16="http://schemas.microsoft.com/office/drawing/2014/main" id="{FEC6D53F-4494-8281-EDE6-7A57D4FACFFF}"/>
              </a:ext>
            </a:extLst>
          </p:cNvPr>
          <p:cNvSpPr/>
          <p:nvPr/>
        </p:nvSpPr>
        <p:spPr>
          <a:xfrm>
            <a:off x="3413797" y="2238787"/>
            <a:ext cx="4693855" cy="1667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t">
            <a:spAutoFit/>
          </a:bodyPr>
          <a:lstStyle>
            <a:lvl1pPr algn="r" defTabSz="647700">
              <a:lnSpc>
                <a:spcPct val="100000"/>
              </a:lnSpc>
              <a:spcBef>
                <a:spcPts val="0"/>
              </a:spcBef>
              <a:defRPr sz="26000" i="1" spc="-1300">
                <a:solidFill>
                  <a:srgbClr val="65C832"/>
                </a:solidFill>
                <a:latin typeface="Exo 2.0"/>
                <a:ea typeface="Exo 2.0"/>
                <a:cs typeface="Exo 2.0"/>
                <a:sym typeface="Exo 2.0"/>
              </a:defRPr>
            </a:lvl1pPr>
          </a:lstStyle>
          <a:p>
            <a:pPr algn="ctr"/>
            <a:r>
              <a:rPr lang="pt-BR" sz="2370" i="0" spc="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+ de</a:t>
            </a:r>
            <a:endParaRPr lang="pt-BR" sz="22012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6096" b="1" i="0" spc="0" dirty="0">
                <a:solidFill>
                  <a:schemeClr val="tx1"/>
                </a:solidFill>
                <a:latin typeface="Calibri" panose="020F0502020204030204" pitchFamily="34" charset="0"/>
                <a:cs typeface="Calibri"/>
              </a:rPr>
              <a:t>4 bilhões</a:t>
            </a:r>
            <a:endParaRPr lang="pt-BR" sz="6096" b="1" i="0" dirty="0">
              <a:solidFill>
                <a:schemeClr val="tx1"/>
              </a:solidFill>
              <a:latin typeface="Calibri" panose="020F0502020204030204" pitchFamily="34" charset="0"/>
              <a:cs typeface="Calibri"/>
            </a:endParaRPr>
          </a:p>
          <a:p>
            <a:pPr algn="ctr"/>
            <a:r>
              <a:rPr lang="pt-BR" sz="2370" i="0" spc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investidos em fundos</a:t>
            </a:r>
            <a:endParaRPr sz="6096" i="0" spc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10,6">
            <a:extLst>
              <a:ext uri="{FF2B5EF4-FFF2-40B4-BE49-F238E27FC236}">
                <a16:creationId xmlns:a16="http://schemas.microsoft.com/office/drawing/2014/main" id="{CAAA6224-F500-53A2-E2D5-700EB946D6A4}"/>
              </a:ext>
            </a:extLst>
          </p:cNvPr>
          <p:cNvSpPr/>
          <p:nvPr/>
        </p:nvSpPr>
        <p:spPr>
          <a:xfrm>
            <a:off x="8648592" y="2271392"/>
            <a:ext cx="3116610" cy="1667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r" defTabSz="647700">
              <a:lnSpc>
                <a:spcPct val="100000"/>
              </a:lnSpc>
              <a:spcBef>
                <a:spcPts val="0"/>
              </a:spcBef>
              <a:defRPr sz="26000" i="1" spc="-1300">
                <a:solidFill>
                  <a:srgbClr val="65C832"/>
                </a:solidFill>
                <a:latin typeface="Exo 2.0"/>
                <a:ea typeface="Exo 2.0"/>
                <a:cs typeface="Exo 2.0"/>
                <a:sym typeface="Exo 2.0"/>
              </a:defRPr>
            </a:lvl1pPr>
          </a:lstStyle>
          <a:p>
            <a:pPr algn="ctr"/>
            <a:r>
              <a:rPr lang="pt-BR" sz="2370" i="0" spc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Distribuídos em</a:t>
            </a:r>
          </a:p>
          <a:p>
            <a:pPr algn="ctr"/>
            <a:r>
              <a:rPr lang="pt-BR" sz="6096" b="1" i="0" spc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  <a:p>
            <a:pPr algn="ctr"/>
            <a:r>
              <a:rPr lang="pt-BR" sz="2370" i="0" spc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Fundos de Investimentos</a:t>
            </a:r>
            <a:endParaRPr sz="6096" i="0" spc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10,6">
            <a:extLst>
              <a:ext uri="{FF2B5EF4-FFF2-40B4-BE49-F238E27FC236}">
                <a16:creationId xmlns:a16="http://schemas.microsoft.com/office/drawing/2014/main" id="{1EB8A943-BFA7-6F3D-D832-3E07455990AC}"/>
              </a:ext>
            </a:extLst>
          </p:cNvPr>
          <p:cNvSpPr/>
          <p:nvPr/>
        </p:nvSpPr>
        <p:spPr>
          <a:xfrm>
            <a:off x="740082" y="2148858"/>
            <a:ext cx="1740440" cy="1667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r" defTabSz="647700">
              <a:lnSpc>
                <a:spcPct val="100000"/>
              </a:lnSpc>
              <a:spcBef>
                <a:spcPts val="0"/>
              </a:spcBef>
              <a:defRPr sz="26000" i="1" spc="-1300">
                <a:solidFill>
                  <a:srgbClr val="65C832"/>
                </a:solidFill>
                <a:latin typeface="Exo 2.0"/>
                <a:ea typeface="Exo 2.0"/>
                <a:cs typeface="Exo 2.0"/>
                <a:sym typeface="Exo 2.0"/>
              </a:defRPr>
            </a:lvl1pPr>
          </a:lstStyle>
          <a:p>
            <a:pPr algn="ctr"/>
            <a:r>
              <a:rPr lang="pt-BR" sz="2370" i="0" spc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de</a:t>
            </a:r>
          </a:p>
          <a:p>
            <a:pPr algn="ctr"/>
            <a:r>
              <a:rPr lang="pt-BR" sz="6096" b="1" i="0" spc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</a:t>
            </a:r>
          </a:p>
          <a:p>
            <a:pPr algn="ctr"/>
            <a:r>
              <a:rPr lang="pt-BR" sz="2370" i="0" spc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RPPS Cotistas</a:t>
            </a:r>
            <a:endParaRPr sz="6096" i="0" spc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320D919-960C-E588-5538-E34FACA679CF}"/>
              </a:ext>
            </a:extLst>
          </p:cNvPr>
          <p:cNvCxnSpPr>
            <a:cxnSpLocks/>
          </p:cNvCxnSpPr>
          <p:nvPr/>
        </p:nvCxnSpPr>
        <p:spPr>
          <a:xfrm flipH="1">
            <a:off x="3131179" y="1943032"/>
            <a:ext cx="492965" cy="2079182"/>
          </a:xfrm>
          <a:prstGeom prst="line">
            <a:avLst/>
          </a:prstGeom>
          <a:noFill/>
          <a:ln w="57150" cap="flat">
            <a:solidFill>
              <a:srgbClr val="FFC000"/>
            </a:solidFill>
            <a:prstDash val="solid"/>
            <a:round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6FF018E8-8A63-F976-1922-4A64D52E795B}"/>
              </a:ext>
            </a:extLst>
          </p:cNvPr>
          <p:cNvCxnSpPr>
            <a:cxnSpLocks/>
          </p:cNvCxnSpPr>
          <p:nvPr/>
        </p:nvCxnSpPr>
        <p:spPr>
          <a:xfrm flipH="1">
            <a:off x="8179925" y="2065566"/>
            <a:ext cx="492965" cy="2079182"/>
          </a:xfrm>
          <a:prstGeom prst="line">
            <a:avLst/>
          </a:prstGeom>
          <a:noFill/>
          <a:ln w="57150" cap="flat">
            <a:solidFill>
              <a:srgbClr val="FFC000"/>
            </a:solidFill>
            <a:prstDash val="solid"/>
            <a:round/>
          </a:ln>
          <a:effectLst>
            <a:outerShdw blurRad="101600" dist="508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Imagem 9" descr="Uma imagem contendo envelope, texto, cartão de negócios, material de escritório&#10;&#10;&#10;&#10;Descrição gerada automaticamente">
            <a:extLst>
              <a:ext uri="{FF2B5EF4-FFF2-40B4-BE49-F238E27FC236}">
                <a16:creationId xmlns:a16="http://schemas.microsoft.com/office/drawing/2014/main" id="{218EB73F-2C38-A478-3E5B-08D8B5618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03" y="4649690"/>
            <a:ext cx="368635" cy="368635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3CD88DD0-E33C-B464-927B-DE800A0B6C91}"/>
              </a:ext>
            </a:extLst>
          </p:cNvPr>
          <p:cNvSpPr/>
          <p:nvPr/>
        </p:nvSpPr>
        <p:spPr>
          <a:xfrm>
            <a:off x="1097349" y="4326034"/>
            <a:ext cx="1383172" cy="1244143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585166">
              <a:defRPr/>
            </a:pPr>
            <a:r>
              <a:rPr lang="pt-BR" sz="1270" kern="0" dirty="0">
                <a:latin typeface="Calibri (Corpo)"/>
              </a:rPr>
              <a:t>Somos a </a:t>
            </a:r>
            <a:r>
              <a:rPr lang="pt-BR" sz="1270" b="1" kern="0" dirty="0">
                <a:latin typeface="Calibri (Corpo)"/>
              </a:rPr>
              <a:t>4º</a:t>
            </a:r>
            <a:r>
              <a:rPr lang="pt-BR" sz="1270" kern="0" dirty="0">
                <a:latin typeface="Calibri (Corpo)"/>
              </a:rPr>
              <a:t> </a:t>
            </a:r>
            <a:r>
              <a:rPr lang="pt-BR" sz="1270" b="1" kern="0" dirty="0">
                <a:latin typeface="Calibri (Corpo)"/>
              </a:rPr>
              <a:t>maior</a:t>
            </a:r>
            <a:r>
              <a:rPr lang="pt-BR" sz="1270" kern="0" dirty="0">
                <a:latin typeface="Calibri (Corpo)"/>
              </a:rPr>
              <a:t> IF do país em nº de diferentes RPPS cotistas</a:t>
            </a:r>
            <a:endParaRPr lang="pt-BR" sz="1270" b="1" kern="0" dirty="0">
              <a:latin typeface="Calibri (Corpo)"/>
            </a:endParaRPr>
          </a:p>
        </p:txBody>
      </p:sp>
      <p:pic>
        <p:nvPicPr>
          <p:cNvPr id="12" name="Imagem 11" descr="Uma imagem contendo envelope, texto, cartão de negócios, material de escritório&#10;&#10;&#10;&#10;Descrição gerada automaticamente">
            <a:extLst>
              <a:ext uri="{FF2B5EF4-FFF2-40B4-BE49-F238E27FC236}">
                <a16:creationId xmlns:a16="http://schemas.microsoft.com/office/drawing/2014/main" id="{9D072C31-86AF-2131-F719-7BC53BBC1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17" y="4649690"/>
            <a:ext cx="368635" cy="368635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EEC2F21E-11E2-DDDC-5262-72B460D5A4F4}"/>
              </a:ext>
            </a:extLst>
          </p:cNvPr>
          <p:cNvSpPr/>
          <p:nvPr/>
        </p:nvSpPr>
        <p:spPr>
          <a:xfrm>
            <a:off x="5364490" y="4303661"/>
            <a:ext cx="1280142" cy="1266516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algn="ctr" defTabSz="585166">
              <a:defRPr/>
            </a:pPr>
            <a:r>
              <a:rPr lang="pt-BR" sz="1270" kern="0" dirty="0">
                <a:latin typeface="Calibri (Corpo)"/>
              </a:rPr>
              <a:t>Estamos entre as </a:t>
            </a:r>
            <a:r>
              <a:rPr lang="pt-BR" sz="1270" b="1" kern="0" dirty="0">
                <a:latin typeface="Calibri (Corpo)"/>
              </a:rPr>
              <a:t>10 maiores </a:t>
            </a:r>
            <a:r>
              <a:rPr lang="pt-BR" sz="1270" b="1" kern="0" dirty="0" err="1">
                <a:latin typeface="Calibri (Corpo)"/>
              </a:rPr>
              <a:t>IF’s</a:t>
            </a:r>
            <a:r>
              <a:rPr lang="pt-BR" sz="1270" b="1" kern="0" dirty="0">
                <a:latin typeface="Calibri (Corpo)"/>
              </a:rPr>
              <a:t> </a:t>
            </a:r>
            <a:r>
              <a:rPr lang="pt-BR" sz="1270" kern="0" dirty="0">
                <a:latin typeface="Calibri (Corpo)"/>
              </a:rPr>
              <a:t>em recursos sob gestão</a:t>
            </a:r>
          </a:p>
        </p:txBody>
      </p:sp>
      <p:pic>
        <p:nvPicPr>
          <p:cNvPr id="14" name="Imagem 8">
            <a:extLst>
              <a:ext uri="{FF2B5EF4-FFF2-40B4-BE49-F238E27FC236}">
                <a16:creationId xmlns:a16="http://schemas.microsoft.com/office/drawing/2014/main" id="{BA16AD8C-4598-8DE9-CF03-25D16D85A7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757" y="6467476"/>
            <a:ext cx="1210861" cy="35673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A4BF2C7-31D9-0698-B349-D204A620ABC8}"/>
              </a:ext>
            </a:extLst>
          </p:cNvPr>
          <p:cNvSpPr txBox="1"/>
          <p:nvPr/>
        </p:nvSpPr>
        <p:spPr>
          <a:xfrm>
            <a:off x="5120654" y="6086173"/>
            <a:ext cx="1950693" cy="326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sz="1524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DCFA533-F613-8287-9D62-1A03181DC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765" y="209812"/>
            <a:ext cx="1875983" cy="159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775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>
            <a:extLst>
              <a:ext uri="{FF2B5EF4-FFF2-40B4-BE49-F238E27FC236}">
                <a16:creationId xmlns:a16="http://schemas.microsoft.com/office/drawing/2014/main" id="{883ABA37-1CB5-B1CA-8FB3-66AF738AD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680" y="6045262"/>
            <a:ext cx="1210861" cy="356739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FEE7F4C1-C8F7-C325-2FA1-70B437688CAA}"/>
              </a:ext>
            </a:extLst>
          </p:cNvPr>
          <p:cNvSpPr/>
          <p:nvPr/>
        </p:nvSpPr>
        <p:spPr>
          <a:xfrm>
            <a:off x="1396623" y="1685880"/>
            <a:ext cx="3105215" cy="130385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585151">
              <a:defRPr/>
            </a:pPr>
            <a:endParaRPr lang="pt-BR" sz="1536" kern="0">
              <a:solidFill>
                <a:srgbClr val="70AD47"/>
              </a:solidFill>
              <a:sym typeface="Helvetica Light" panose="020B0403020202020204" pitchFamily="34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16880AD-7272-7F3F-4F1A-25354067EEC9}"/>
              </a:ext>
            </a:extLst>
          </p:cNvPr>
          <p:cNvSpPr/>
          <p:nvPr/>
        </p:nvSpPr>
        <p:spPr>
          <a:xfrm>
            <a:off x="1389925" y="3927859"/>
            <a:ext cx="3105215" cy="1331971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 defTabSz="585151">
              <a:defRPr/>
            </a:pPr>
            <a:endParaRPr lang="pt-BR" sz="1536" kern="0">
              <a:solidFill>
                <a:srgbClr val="70AD47"/>
              </a:solidFill>
              <a:sym typeface="Helvetica Light" panose="020B0403020202020204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D1FD9214-CC1C-BF91-6977-E3DD6ED76917}"/>
              </a:ext>
            </a:extLst>
          </p:cNvPr>
          <p:cNvSpPr/>
          <p:nvPr/>
        </p:nvSpPr>
        <p:spPr>
          <a:xfrm>
            <a:off x="6079075" y="2089247"/>
            <a:ext cx="3345929" cy="2964035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585151">
              <a:defRPr/>
            </a:pPr>
            <a:endParaRPr lang="pt-BR" sz="1536" kern="0">
              <a:solidFill>
                <a:prstClr val="white"/>
              </a:solidFill>
              <a:sym typeface="Helvetica Light" panose="020B040302020202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595F7A1-60D9-F07D-F630-751BEF73B6FD}"/>
              </a:ext>
            </a:extLst>
          </p:cNvPr>
          <p:cNvSpPr txBox="1"/>
          <p:nvPr/>
        </p:nvSpPr>
        <p:spPr>
          <a:xfrm>
            <a:off x="1576202" y="1851334"/>
            <a:ext cx="1376965" cy="840529"/>
          </a:xfrm>
          <a:prstGeom prst="rect">
            <a:avLst/>
          </a:prstGeom>
          <a:noFill/>
        </p:spPr>
        <p:txBody>
          <a:bodyPr wrap="square" lIns="78019" tIns="39010" rIns="78019" bIns="39010" rtlCol="0" anchor="t">
            <a:spAutoFit/>
          </a:bodyPr>
          <a:lstStyle/>
          <a:p>
            <a:pPr algn="ctr" defTabSz="585151">
              <a:defRPr/>
            </a:pPr>
            <a:r>
              <a:rPr lang="pt-BR" sz="3755" dirty="0">
                <a:solidFill>
                  <a:srgbClr val="000000"/>
                </a:solidFill>
                <a:cs typeface="Calibri" panose="020F0502020204030204" pitchFamily="34" charset="0"/>
                <a:sym typeface="Helvetica Light" panose="020B0403020202020204" pitchFamily="34" charset="0"/>
              </a:rPr>
              <a:t>+116</a:t>
            </a:r>
          </a:p>
          <a:p>
            <a:pPr algn="ctr" defTabSz="585151">
              <a:defRPr/>
            </a:pPr>
            <a:r>
              <a:rPr lang="pt-BR" sz="1195" dirty="0">
                <a:solidFill>
                  <a:srgbClr val="000000"/>
                </a:solidFill>
                <a:cs typeface="Calibri" panose="020F0502020204030204" pitchFamily="34" charset="0"/>
                <a:sym typeface="Helvetica Light" panose="020B0403020202020204" pitchFamily="34" charset="0"/>
              </a:rPr>
              <a:t>bilhões sob gestão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9DD4927F-F42C-C847-8D3F-CAAB3C4E54A1}"/>
              </a:ext>
            </a:extLst>
          </p:cNvPr>
          <p:cNvSpPr txBox="1"/>
          <p:nvPr/>
        </p:nvSpPr>
        <p:spPr>
          <a:xfrm>
            <a:off x="3181700" y="1801869"/>
            <a:ext cx="1317335" cy="103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85151">
              <a:defRPr/>
            </a:pPr>
            <a:r>
              <a:rPr lang="pt-BR" sz="3755">
                <a:solidFill>
                  <a:prstClr val="black"/>
                </a:solidFill>
                <a:cs typeface="Calibri" panose="020F0502020204030204" pitchFamily="34" charset="0"/>
                <a:sym typeface="Helvetica Light" panose="020B0403020202020204" pitchFamily="34" charset="0"/>
              </a:rPr>
              <a:t>+50</a:t>
            </a:r>
          </a:p>
          <a:p>
            <a:pPr algn="ctr" defTabSz="585151">
              <a:defRPr/>
            </a:pPr>
            <a:r>
              <a:rPr lang="pt-BR" sz="1195">
                <a:solidFill>
                  <a:prstClr val="black"/>
                </a:solidFill>
                <a:cs typeface="Calibri" panose="020F0502020204030204" pitchFamily="34" charset="0"/>
                <a:sym typeface="Helvetica Light" panose="020B0403020202020204" pitchFamily="34" charset="0"/>
              </a:rPr>
              <a:t>fundos e carteiras geridos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5E15A23-C40B-9F9E-197F-F89D3BDCAE42}"/>
              </a:ext>
            </a:extLst>
          </p:cNvPr>
          <p:cNvSpPr txBox="1"/>
          <p:nvPr/>
        </p:nvSpPr>
        <p:spPr>
          <a:xfrm>
            <a:off x="1430487" y="3986378"/>
            <a:ext cx="1244708" cy="103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85151">
              <a:defRPr/>
            </a:pPr>
            <a:r>
              <a:rPr lang="pt-BR" sz="3755" dirty="0">
                <a:solidFill>
                  <a:prstClr val="black"/>
                </a:solidFill>
                <a:cs typeface="Calibri" panose="020F0502020204030204" pitchFamily="34" charset="0"/>
                <a:sym typeface="Helvetica Light" panose="020B0403020202020204" pitchFamily="34" charset="0"/>
              </a:rPr>
              <a:t>9ª</a:t>
            </a:r>
          </a:p>
          <a:p>
            <a:pPr algn="ctr" defTabSz="585151">
              <a:defRPr/>
            </a:pPr>
            <a:r>
              <a:rPr lang="pt-BR" sz="1195" dirty="0">
                <a:solidFill>
                  <a:prstClr val="black"/>
                </a:solidFill>
                <a:cs typeface="Calibri" panose="020F0502020204030204" pitchFamily="34" charset="0"/>
                <a:sym typeface="Helvetica Light" panose="020B0403020202020204" pitchFamily="34" charset="0"/>
              </a:rPr>
              <a:t>maior gestora de RENDA FIXA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FEB3125-1C7A-D989-F82E-29B8D2EF2099}"/>
              </a:ext>
            </a:extLst>
          </p:cNvPr>
          <p:cNvSpPr txBox="1"/>
          <p:nvPr/>
        </p:nvSpPr>
        <p:spPr>
          <a:xfrm>
            <a:off x="3373049" y="4003921"/>
            <a:ext cx="1149151" cy="1024425"/>
          </a:xfrm>
          <a:prstGeom prst="rect">
            <a:avLst/>
          </a:prstGeom>
          <a:noFill/>
        </p:spPr>
        <p:txBody>
          <a:bodyPr wrap="square" lIns="78019" tIns="39010" rIns="78019" bIns="39010" rtlCol="0" anchor="t">
            <a:spAutoFit/>
          </a:bodyPr>
          <a:lstStyle/>
          <a:p>
            <a:pPr algn="ctr" defTabSz="585151">
              <a:defRPr/>
            </a:pPr>
            <a:r>
              <a:rPr lang="pt-BR" sz="3755" dirty="0">
                <a:solidFill>
                  <a:srgbClr val="000000"/>
                </a:solidFill>
                <a:cs typeface="Calibri" panose="020F0502020204030204" pitchFamily="34" charset="0"/>
                <a:sym typeface="Helvetica Light" panose="020B0403020202020204" pitchFamily="34" charset="0"/>
              </a:rPr>
              <a:t>13ª</a:t>
            </a:r>
            <a:endParaRPr lang="pt-BR" sz="3755" dirty="0">
              <a:solidFill>
                <a:prstClr val="black"/>
              </a:solidFill>
              <a:cs typeface="Calibri" panose="020F0502020204030204" pitchFamily="34" charset="0"/>
              <a:sym typeface="Helvetica Light" panose="020B0403020202020204" pitchFamily="34" charset="0"/>
            </a:endParaRPr>
          </a:p>
          <a:p>
            <a:pPr algn="ctr" defTabSz="585151">
              <a:defRPr/>
            </a:pPr>
            <a:r>
              <a:rPr lang="pt-BR" sz="1195" dirty="0">
                <a:solidFill>
                  <a:srgbClr val="000000"/>
                </a:solidFill>
                <a:cs typeface="Calibri" panose="020F0502020204030204" pitchFamily="34" charset="0"/>
                <a:sym typeface="Helvetica Light" panose="020B0403020202020204" pitchFamily="34" charset="0"/>
              </a:rPr>
              <a:t>maior gestora do Brasil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B8FDFC84-34C8-9ADA-F621-BE3AC1648411}"/>
              </a:ext>
            </a:extLst>
          </p:cNvPr>
          <p:cNvSpPr/>
          <p:nvPr/>
        </p:nvSpPr>
        <p:spPr>
          <a:xfrm>
            <a:off x="2559319" y="1542873"/>
            <a:ext cx="706472" cy="209318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585151">
              <a:defRPr/>
            </a:pPr>
            <a:endParaRPr lang="pt-BR" sz="1536" kern="0">
              <a:solidFill>
                <a:srgbClr val="70AD47"/>
              </a:solidFill>
              <a:sym typeface="Helvetica Light" panose="020B0403020202020204" pitchFamily="34" charset="0"/>
            </a:endParaRP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8350BA85-200A-66FE-0317-A7B789163B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693" y="1660381"/>
            <a:ext cx="980079" cy="972361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6D202A55-17E3-A6B3-7C67-3D6A23E05F35}"/>
              </a:ext>
            </a:extLst>
          </p:cNvPr>
          <p:cNvSpPr txBox="1"/>
          <p:nvPr/>
        </p:nvSpPr>
        <p:spPr>
          <a:xfrm>
            <a:off x="6106136" y="2572653"/>
            <a:ext cx="3318868" cy="2464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i="1">
                <a:solidFill>
                  <a:schemeClr val="tx1">
                    <a:lumMod val="50000"/>
                  </a:schemeClr>
                </a:solidFill>
                <a:latin typeface="Exo 2.0 Light" panose="00000400000000000000" pitchFamily="50" charset="0"/>
              </a:defRPr>
            </a:lvl1pPr>
          </a:lstStyle>
          <a:p>
            <a:pPr algn="ctr" defTabSz="585151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101" b="1" i="0">
              <a:solidFill>
                <a:srgbClr val="596459">
                  <a:lumMod val="50000"/>
                </a:srgbClr>
              </a:solidFill>
              <a:latin typeface="Calibri"/>
              <a:cs typeface="Calibri" panose="020F0502020204030204" pitchFamily="34" charset="0"/>
              <a:sym typeface="Helvetica Light" panose="020B0403020202020204" pitchFamily="34" charset="0"/>
            </a:endParaRPr>
          </a:p>
          <a:p>
            <a:pPr defTabSz="5851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101" b="1" i="0">
                <a:solidFill>
                  <a:srgbClr val="596459">
                    <a:lumMod val="50000"/>
                  </a:srgbClr>
                </a:solidFill>
                <a:latin typeface="Calibri"/>
                <a:cs typeface="Calibri" panose="020F0502020204030204" pitchFamily="34" charset="0"/>
                <a:sym typeface="Helvetica Light" panose="020B0403020202020204" pitchFamily="34" charset="0"/>
              </a:rPr>
              <a:t>      O rating “Forte” se baseia nas seguintes avaliações</a:t>
            </a:r>
            <a:r>
              <a:rPr lang="pt-BR" sz="1101" i="0">
                <a:solidFill>
                  <a:srgbClr val="596459">
                    <a:lumMod val="50000"/>
                  </a:srgbClr>
                </a:solidFill>
                <a:latin typeface="Calibri"/>
                <a:cs typeface="Calibri" panose="020F0502020204030204" pitchFamily="34" charset="0"/>
                <a:sym typeface="Helvetica Light" panose="020B0403020202020204" pitchFamily="34" charset="0"/>
              </a:rPr>
              <a:t>:</a:t>
            </a:r>
          </a:p>
          <a:p>
            <a:pPr defTabSz="585151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101" i="0">
              <a:solidFill>
                <a:srgbClr val="596459">
                  <a:lumMod val="50000"/>
                </a:srgbClr>
              </a:solidFill>
              <a:latin typeface="Calibri"/>
              <a:cs typeface="Calibri" panose="020F0502020204030204" pitchFamily="34" charset="0"/>
              <a:sym typeface="Helvetica Light" panose="020B0403020202020204" pitchFamily="34" charset="0"/>
            </a:endParaRPr>
          </a:p>
          <a:p>
            <a:pPr defTabSz="585151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101" i="0">
              <a:solidFill>
                <a:srgbClr val="596459">
                  <a:lumMod val="50000"/>
                </a:srgbClr>
              </a:solidFill>
              <a:latin typeface="Calibri"/>
              <a:cs typeface="Calibri" panose="020F0502020204030204" pitchFamily="34" charset="0"/>
              <a:sym typeface="Helvetica Light" panose="020B0403020202020204" pitchFamily="34" charset="0"/>
            </a:endParaRPr>
          </a:p>
          <a:p>
            <a:pPr defTabSz="5851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101" i="0">
                <a:solidFill>
                  <a:srgbClr val="000000"/>
                </a:solidFill>
                <a:latin typeface="Calibri"/>
                <a:cs typeface="Calibri" panose="020F0502020204030204" pitchFamily="34" charset="0"/>
                <a:sym typeface="Helvetica Light" panose="020B0403020202020204" pitchFamily="34" charset="0"/>
              </a:rPr>
              <a:t>Processo de Investimento: </a:t>
            </a:r>
            <a:r>
              <a:rPr lang="pt-BR" sz="1101" b="1" i="0">
                <a:solidFill>
                  <a:srgbClr val="64C832"/>
                </a:solidFill>
                <a:latin typeface="Calibri"/>
                <a:cs typeface="Calibri" panose="020F0502020204030204" pitchFamily="34" charset="0"/>
                <a:sym typeface="Helvetica Light" panose="020B0403020202020204" pitchFamily="34" charset="0"/>
              </a:rPr>
              <a:t>Forte</a:t>
            </a:r>
          </a:p>
          <a:p>
            <a:pPr defTabSz="585151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101" i="0">
              <a:solidFill>
                <a:srgbClr val="596459">
                  <a:lumMod val="50000"/>
                </a:srgbClr>
              </a:solidFill>
              <a:latin typeface="Calibri"/>
              <a:cs typeface="Calibri" panose="020F0502020204030204" pitchFamily="34" charset="0"/>
              <a:sym typeface="Helvetica Light" panose="020B0403020202020204" pitchFamily="34" charset="0"/>
            </a:endParaRPr>
          </a:p>
          <a:p>
            <a:pPr defTabSz="5851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101" i="0">
                <a:solidFill>
                  <a:srgbClr val="000000"/>
                </a:solidFill>
                <a:latin typeface="Calibri"/>
                <a:cs typeface="Calibri" panose="020F0502020204030204" pitchFamily="34" charset="0"/>
                <a:sym typeface="Helvetica Light" panose="020B0403020202020204" pitchFamily="34" charset="0"/>
              </a:rPr>
              <a:t>Recursos Investidos: </a:t>
            </a:r>
            <a:r>
              <a:rPr lang="pt-BR" sz="1101" b="1" i="0">
                <a:solidFill>
                  <a:srgbClr val="64C832"/>
                </a:solidFill>
                <a:latin typeface="Calibri"/>
                <a:cs typeface="Calibri" panose="020F0502020204030204" pitchFamily="34" charset="0"/>
                <a:sym typeface="Helvetica Light" panose="020B0403020202020204" pitchFamily="34" charset="0"/>
              </a:rPr>
              <a:t>Forte</a:t>
            </a:r>
          </a:p>
          <a:p>
            <a:pPr defTabSz="585151" fontAlgn="base">
              <a:spcBef>
                <a:spcPct val="0"/>
              </a:spcBef>
              <a:spcAft>
                <a:spcPct val="0"/>
              </a:spcAft>
              <a:defRPr/>
            </a:pPr>
            <a:endParaRPr lang="pt-BR" sz="1101" i="0">
              <a:solidFill>
                <a:srgbClr val="596459">
                  <a:lumMod val="50000"/>
                </a:srgbClr>
              </a:solidFill>
              <a:latin typeface="Calibri"/>
              <a:cs typeface="Calibri" panose="020F0502020204030204" pitchFamily="34" charset="0"/>
              <a:sym typeface="Helvetica Light" panose="020B0403020202020204" pitchFamily="34" charset="0"/>
            </a:endParaRPr>
          </a:p>
          <a:p>
            <a:pPr defTabSz="5851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101" i="0">
                <a:solidFill>
                  <a:srgbClr val="000000"/>
                </a:solidFill>
                <a:latin typeface="Calibri"/>
                <a:cs typeface="Calibri" panose="020F0502020204030204" pitchFamily="34" charset="0"/>
                <a:sym typeface="Helvetica Light" panose="020B0403020202020204" pitchFamily="34" charset="0"/>
              </a:rPr>
              <a:t>Gestão de Riscos: </a:t>
            </a:r>
            <a:r>
              <a:rPr lang="pt-BR" sz="1101" b="1" i="0">
                <a:solidFill>
                  <a:srgbClr val="64C832"/>
                </a:solidFill>
                <a:latin typeface="Calibri"/>
                <a:cs typeface="Calibri" panose="020F0502020204030204" pitchFamily="34" charset="0"/>
                <a:sym typeface="Helvetica Light" panose="020B0403020202020204" pitchFamily="34" charset="0"/>
              </a:rPr>
              <a:t>Forte</a:t>
            </a:r>
          </a:p>
          <a:p>
            <a:pPr defTabSz="5851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101" i="0">
                <a:solidFill>
                  <a:srgbClr val="596459">
                    <a:lumMod val="50000"/>
                  </a:srgbClr>
                </a:solidFill>
                <a:latin typeface="Calibri"/>
                <a:cs typeface="Calibri" panose="020F0502020204030204" pitchFamily="34" charset="0"/>
                <a:sym typeface="Helvetica Light" panose="020B0403020202020204" pitchFamily="34" charset="0"/>
              </a:rPr>
              <a:t>	</a:t>
            </a:r>
          </a:p>
          <a:p>
            <a:pPr defTabSz="5851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101" i="0">
                <a:solidFill>
                  <a:srgbClr val="000000"/>
                </a:solidFill>
                <a:latin typeface="Calibri"/>
                <a:cs typeface="Calibri" panose="020F0502020204030204" pitchFamily="34" charset="0"/>
                <a:sym typeface="Helvetica Light" panose="020B0403020202020204" pitchFamily="34" charset="0"/>
              </a:rPr>
              <a:t>Desempenho dos Investimentos: </a:t>
            </a:r>
            <a:r>
              <a:rPr lang="pt-BR" sz="1101" b="1" i="0">
                <a:solidFill>
                  <a:srgbClr val="64C832"/>
                </a:solidFill>
                <a:latin typeface="Calibri"/>
                <a:cs typeface="Calibri" panose="020F0502020204030204" pitchFamily="34" charset="0"/>
                <a:sym typeface="Helvetica Light" panose="020B0403020202020204" pitchFamily="34" charset="0"/>
              </a:rPr>
              <a:t>Consistente</a:t>
            </a:r>
          </a:p>
          <a:p>
            <a:pPr defTabSz="5851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101" i="0">
                <a:solidFill>
                  <a:srgbClr val="596459">
                    <a:lumMod val="50000"/>
                  </a:srgbClr>
                </a:solidFill>
                <a:latin typeface="Calibri"/>
                <a:cs typeface="Calibri" panose="020F0502020204030204" pitchFamily="34" charset="0"/>
                <a:sym typeface="Helvetica Light" panose="020B0403020202020204" pitchFamily="34" charset="0"/>
              </a:rPr>
              <a:t>	</a:t>
            </a:r>
          </a:p>
          <a:p>
            <a:pPr defTabSz="5851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101" i="0">
                <a:solidFill>
                  <a:srgbClr val="000000"/>
                </a:solidFill>
                <a:latin typeface="Calibri"/>
                <a:cs typeface="Calibri" panose="020F0502020204030204" pitchFamily="34" charset="0"/>
                <a:sym typeface="Helvetica Light" panose="020B0403020202020204" pitchFamily="34" charset="0"/>
              </a:rPr>
              <a:t>Companhia &amp; Atendimento a Clientes: </a:t>
            </a:r>
            <a:r>
              <a:rPr lang="pt-BR" sz="1101" b="1" i="0">
                <a:solidFill>
                  <a:srgbClr val="64C832"/>
                </a:solidFill>
                <a:latin typeface="Calibri"/>
                <a:cs typeface="Calibri" panose="020F0502020204030204" pitchFamily="34" charset="0"/>
                <a:sym typeface="Helvetica Light" panose="020B0403020202020204" pitchFamily="34" charset="0"/>
              </a:rPr>
              <a:t>Proficiente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CB2F7B5A-B3AF-59B5-A698-C5E2E87C5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9242" y="1267738"/>
            <a:ext cx="766627" cy="767904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5D048306-3D8E-1BB0-2CFB-637EFC98ED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0171" y="3290105"/>
            <a:ext cx="767904" cy="767904"/>
          </a:xfrm>
          <a:prstGeom prst="rect">
            <a:avLst/>
          </a:prstGeom>
        </p:spPr>
      </p:pic>
      <p:sp>
        <p:nvSpPr>
          <p:cNvPr id="31" name="Retângulo 30">
            <a:extLst>
              <a:ext uri="{FF2B5EF4-FFF2-40B4-BE49-F238E27FC236}">
                <a16:creationId xmlns:a16="http://schemas.microsoft.com/office/drawing/2014/main" id="{33CF3D74-779F-FFDB-4F04-F83D7647590A}"/>
              </a:ext>
            </a:extLst>
          </p:cNvPr>
          <p:cNvSpPr/>
          <p:nvPr/>
        </p:nvSpPr>
        <p:spPr>
          <a:xfrm>
            <a:off x="2811577" y="3929885"/>
            <a:ext cx="391323" cy="3965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585151">
              <a:defRPr/>
            </a:pPr>
            <a:endParaRPr lang="pt-BR" sz="1536" kern="0">
              <a:solidFill>
                <a:srgbClr val="70AD47"/>
              </a:solidFill>
              <a:sym typeface="Helvetica Light" panose="020B0403020202020204" pitchFamily="34" charset="0"/>
            </a:endParaRP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id="{66E721BC-C19E-004E-72BD-EE36C9156EE1}"/>
              </a:ext>
            </a:extLst>
          </p:cNvPr>
          <p:cNvSpPr txBox="1">
            <a:spLocks/>
          </p:cNvSpPr>
          <p:nvPr/>
        </p:nvSpPr>
        <p:spPr>
          <a:xfrm>
            <a:off x="416852" y="654960"/>
            <a:ext cx="8466541" cy="498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514" tIns="29257" rIns="58514" bIns="29257" rtlCol="0" anchor="ctr"/>
          <a:lstStyle>
            <a:defPPr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.0" panose="00000500000000000000" pitchFamily="50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725821">
              <a:lnSpc>
                <a:spcPct val="90000"/>
              </a:lnSpc>
              <a:spcBef>
                <a:spcPct val="0"/>
              </a:spcBef>
              <a:defRPr/>
            </a:pPr>
            <a:r>
              <a:rPr lang="pt-BR" sz="2222" dirty="0">
                <a:latin typeface="Calibri"/>
              </a:rPr>
              <a:t>Sicredi </a:t>
            </a:r>
            <a:r>
              <a:rPr lang="pt-BR" sz="2222" i="1" dirty="0" err="1">
                <a:latin typeface="Calibri"/>
              </a:rPr>
              <a:t>Asset</a:t>
            </a:r>
            <a:r>
              <a:rPr lang="pt-BR" sz="2222" i="1" dirty="0">
                <a:latin typeface="Calibri"/>
              </a:rPr>
              <a:t> Management</a:t>
            </a:r>
            <a:r>
              <a:rPr lang="pt-BR" sz="2222" dirty="0">
                <a:latin typeface="Calibri"/>
              </a:rPr>
              <a:t>: solidez nos processos de investimento</a:t>
            </a:r>
          </a:p>
        </p:txBody>
      </p:sp>
      <p:sp>
        <p:nvSpPr>
          <p:cNvPr id="34" name="Espaço Reservado para Texto 31">
            <a:extLst>
              <a:ext uri="{FF2B5EF4-FFF2-40B4-BE49-F238E27FC236}">
                <a16:creationId xmlns:a16="http://schemas.microsoft.com/office/drawing/2014/main" id="{E2BF4276-0202-8314-454B-5BB1BB531D4D}"/>
              </a:ext>
            </a:extLst>
          </p:cNvPr>
          <p:cNvSpPr txBox="1">
            <a:spLocks/>
          </p:cNvSpPr>
          <p:nvPr/>
        </p:nvSpPr>
        <p:spPr>
          <a:xfrm>
            <a:off x="-260" y="6206588"/>
            <a:ext cx="10333008" cy="209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518465" indent="-518465" algn="l" defTabSz="13825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3340" indent="-432054" algn="l" defTabSz="138257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8216" indent="-345643" algn="l" defTabSz="13825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9502" indent="-345643" algn="l" defTabSz="138257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10789" indent="-345643" algn="l" defTabSz="138257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02075" indent="-345643" algn="l" defTabSz="13825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93362" indent="-345643" algn="l" defTabSz="13825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84648" indent="-345643" algn="l" defTabSz="13825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75934" indent="-345643" algn="l" defTabSz="13825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762" i="1" dirty="0">
                <a:solidFill>
                  <a:prstClr val="black">
                    <a:lumMod val="75000"/>
                  </a:prstClr>
                </a:solidFill>
                <a:cs typeface="Calibri"/>
              </a:rPr>
              <a:t>Fonte: ANBIMA Janeiro/2024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BD80E3A-4DAA-275E-26A1-BC79C7784623}"/>
              </a:ext>
            </a:extLst>
          </p:cNvPr>
          <p:cNvSpPr/>
          <p:nvPr/>
        </p:nvSpPr>
        <p:spPr>
          <a:xfrm>
            <a:off x="2940592" y="5695645"/>
            <a:ext cx="391323" cy="39657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585151">
              <a:defRPr/>
            </a:pPr>
            <a:endParaRPr lang="pt-BR" sz="1536" kern="0">
              <a:solidFill>
                <a:srgbClr val="70AD47"/>
              </a:solidFill>
              <a:latin typeface="Calibri"/>
              <a:sym typeface="Helvetica Light" panose="020B0403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D172DF3-9CF1-38FE-8995-1D82AE8C2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924" y="168296"/>
            <a:ext cx="1863406" cy="158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26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6329D41-5EB4-B3B6-F846-F5763D0A5A0D}"/>
              </a:ext>
            </a:extLst>
          </p:cNvPr>
          <p:cNvSpPr txBox="1">
            <a:spLocks/>
          </p:cNvSpPr>
          <p:nvPr/>
        </p:nvSpPr>
        <p:spPr>
          <a:xfrm>
            <a:off x="96447" y="0"/>
            <a:ext cx="9119553" cy="5886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9120" tIns="34560" rIns="69120" bIns="34560" rtlCol="0" anchor="ctr"/>
          <a:lstStyle>
            <a:defPPr>
              <a:defRPr lang="pt-BR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.0" panose="00000500000000000000" pitchFamily="50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691195" rtl="0" eaLnBrk="1" fontAlgn="auto" latinLnBrk="0" hangingPunct="1">
              <a:lnSpc>
                <a:spcPct val="100000"/>
              </a:lnSpc>
              <a:spcBef>
                <a:spcPts val="7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721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Classificação de Risco</a:t>
            </a:r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62C608C0-9A5D-84BB-6EF1-C42765AD1873}"/>
              </a:ext>
            </a:extLst>
          </p:cNvPr>
          <p:cNvSpPr txBox="1">
            <a:spLocks/>
          </p:cNvSpPr>
          <p:nvPr/>
        </p:nvSpPr>
        <p:spPr>
          <a:xfrm>
            <a:off x="105783" y="470664"/>
            <a:ext cx="4282244" cy="235965"/>
          </a:xfrm>
          <a:prstGeom prst="rect">
            <a:avLst/>
          </a:prstGeom>
        </p:spPr>
        <p:txBody>
          <a:bodyPr/>
          <a:lstStyle>
            <a:lvl1pPr marL="518465" indent="-518465" algn="l" defTabSz="13825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3340" indent="-432054" algn="l" defTabSz="138257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28216" indent="-345643" algn="l" defTabSz="13825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19502" indent="-345643" algn="l" defTabSz="1382573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110789" indent="-345643" algn="l" defTabSz="1382573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02075" indent="-345643" algn="l" defTabSz="13825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93362" indent="-345643" algn="l" defTabSz="13825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84648" indent="-345643" algn="l" defTabSz="13825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75934" indent="-345643" algn="l" defTabSz="13825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38257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1512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Escala Nacional de Longo Prazo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5A7C7C5B-1FE3-2120-42CC-F61BA84353D7}"/>
              </a:ext>
            </a:extLst>
          </p:cNvPr>
          <p:cNvGrpSpPr/>
          <p:nvPr/>
        </p:nvGrpSpPr>
        <p:grpSpPr>
          <a:xfrm>
            <a:off x="5279560" y="1014547"/>
            <a:ext cx="5011126" cy="5429600"/>
            <a:chOff x="5384218" y="517291"/>
            <a:chExt cx="4670346" cy="5641241"/>
          </a:xfrm>
        </p:grpSpPr>
        <p:pic>
          <p:nvPicPr>
            <p:cNvPr id="21" name="Picture 2" descr="Resultado de imagem para escala agencias de risco">
              <a:extLst>
                <a:ext uri="{FF2B5EF4-FFF2-40B4-BE49-F238E27FC236}">
                  <a16:creationId xmlns:a16="http://schemas.microsoft.com/office/drawing/2014/main" id="{A6480135-B697-2171-4522-631D302F9E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218" y="517291"/>
              <a:ext cx="4670346" cy="5641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A5D1BBAA-0D09-126C-4EA6-24EA0EDDAEF5}"/>
                </a:ext>
              </a:extLst>
            </p:cNvPr>
            <p:cNvSpPr/>
            <p:nvPr/>
          </p:nvSpPr>
          <p:spPr>
            <a:xfrm>
              <a:off x="5437658" y="1314975"/>
              <a:ext cx="903383" cy="249420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439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1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Helvetica Light" panose="020B0403020202020204" pitchFamily="34" charset="0"/>
              </a:endParaRPr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9491BB0E-4659-EBCD-F05D-30897F7D8D6E}"/>
                </a:ext>
              </a:extLst>
            </p:cNvPr>
            <p:cNvSpPr/>
            <p:nvPr/>
          </p:nvSpPr>
          <p:spPr>
            <a:xfrm>
              <a:off x="6500143" y="1549340"/>
              <a:ext cx="903383" cy="249420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439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1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Helvetica Light" panose="020B0403020202020204" pitchFamily="34" charset="0"/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B7A5D8AE-B956-1132-BF29-6A6ADB516395}"/>
                </a:ext>
              </a:extLst>
            </p:cNvPr>
            <p:cNvSpPr/>
            <p:nvPr/>
          </p:nvSpPr>
          <p:spPr>
            <a:xfrm>
              <a:off x="7469821" y="1314975"/>
              <a:ext cx="903383" cy="249420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34439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211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sym typeface="Helvetica Light" panose="020B0403020202020204" pitchFamily="34" charset="0"/>
              </a:endParaRPr>
            </a:p>
          </p:txBody>
        </p: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A4F8238F-4C3B-636C-FAD7-30C953FB680E}"/>
              </a:ext>
            </a:extLst>
          </p:cNvPr>
          <p:cNvGrpSpPr/>
          <p:nvPr/>
        </p:nvGrpSpPr>
        <p:grpSpPr>
          <a:xfrm>
            <a:off x="526966" y="1420530"/>
            <a:ext cx="4494955" cy="4187056"/>
            <a:chOff x="526967" y="1420530"/>
            <a:chExt cx="3378304" cy="3313451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804D67AF-1E91-E416-92AB-993671BC9A46}"/>
                </a:ext>
              </a:extLst>
            </p:cNvPr>
            <p:cNvSpPr txBox="1"/>
            <p:nvPr/>
          </p:nvSpPr>
          <p:spPr>
            <a:xfrm>
              <a:off x="2819422" y="1491642"/>
              <a:ext cx="1085849" cy="730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5183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 Light"/>
                  <a:ea typeface="ＭＳ Ｐゴシック" pitchFamily="-110" charset="-128"/>
                  <a:cs typeface="Calibri" panose="020F0502020204030204" pitchFamily="34" charset="0"/>
                  <a:sym typeface="Helvetica Light" panose="020B0403020202020204" pitchFamily="34" charset="0"/>
                </a:rPr>
                <a:t>AAA </a:t>
              </a:r>
            </a:p>
          </p:txBody>
        </p: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744C6DBF-2915-F113-1F28-B51DBBE09237}"/>
                </a:ext>
              </a:extLst>
            </p:cNvPr>
            <p:cNvCxnSpPr>
              <a:cxnSpLocks/>
            </p:cNvCxnSpPr>
            <p:nvPr/>
          </p:nvCxnSpPr>
          <p:spPr>
            <a:xfrm>
              <a:off x="2622484" y="1420530"/>
              <a:ext cx="0" cy="863878"/>
            </a:xfrm>
            <a:prstGeom prst="line">
              <a:avLst/>
            </a:prstGeom>
            <a:noFill/>
            <a:ln w="6350" cap="flat" cmpd="sng" algn="ctr">
              <a:solidFill>
                <a:srgbClr val="828A82"/>
              </a:solidFill>
              <a:prstDash val="solid"/>
              <a:miter lim="800000"/>
            </a:ln>
            <a:effectLst/>
          </p:spPr>
        </p:cxn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3BBD2E13-839F-F277-42A9-992E3BA4808A}"/>
                </a:ext>
              </a:extLst>
            </p:cNvPr>
            <p:cNvSpPr txBox="1"/>
            <p:nvPr/>
          </p:nvSpPr>
          <p:spPr>
            <a:xfrm>
              <a:off x="2819422" y="3970497"/>
              <a:ext cx="1085849" cy="730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5183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0" i="0" u="none" strike="noStrike" kern="1200" cap="none" spc="0" normalizeH="0" baseline="0" noProof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 Light"/>
                  <a:ea typeface="ＭＳ Ｐゴシック" pitchFamily="-110" charset="-128"/>
                  <a:cs typeface="Calibri" panose="020F0502020204030204" pitchFamily="34" charset="0"/>
                  <a:sym typeface="Helvetica Light" panose="020B0403020202020204" pitchFamily="34" charset="0"/>
                </a:rPr>
                <a:t>AA+</a:t>
              </a:r>
            </a:p>
          </p:txBody>
        </p: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6F36668C-BFE0-5CDB-17C5-DEEFBDC84E2F}"/>
                </a:ext>
              </a:extLst>
            </p:cNvPr>
            <p:cNvCxnSpPr>
              <a:cxnSpLocks/>
            </p:cNvCxnSpPr>
            <p:nvPr/>
          </p:nvCxnSpPr>
          <p:spPr>
            <a:xfrm>
              <a:off x="2622484" y="2644529"/>
              <a:ext cx="0" cy="863878"/>
            </a:xfrm>
            <a:prstGeom prst="line">
              <a:avLst/>
            </a:prstGeom>
            <a:noFill/>
            <a:ln w="6350" cap="flat" cmpd="sng" algn="ctr">
              <a:solidFill>
                <a:srgbClr val="828A82"/>
              </a:solidFill>
              <a:prstDash val="solid"/>
              <a:miter lim="800000"/>
            </a:ln>
            <a:effectLst/>
          </p:spPr>
        </p:cxn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C5D418A4-8E33-FCC4-8448-9BFF67F79921}"/>
                </a:ext>
              </a:extLst>
            </p:cNvPr>
            <p:cNvCxnSpPr>
              <a:cxnSpLocks/>
            </p:cNvCxnSpPr>
            <p:nvPr/>
          </p:nvCxnSpPr>
          <p:spPr>
            <a:xfrm>
              <a:off x="2622484" y="3870103"/>
              <a:ext cx="0" cy="863878"/>
            </a:xfrm>
            <a:prstGeom prst="line">
              <a:avLst/>
            </a:prstGeom>
            <a:noFill/>
            <a:ln w="6350" cap="flat" cmpd="sng" algn="ctr">
              <a:solidFill>
                <a:srgbClr val="828A82"/>
              </a:solidFill>
              <a:prstDash val="solid"/>
              <a:miter lim="800000"/>
            </a:ln>
            <a:effectLst/>
          </p:spPr>
        </p:cxnSp>
        <p:pic>
          <p:nvPicPr>
            <p:cNvPr id="17" name="logo">
              <a:extLst>
                <a:ext uri="{FF2B5EF4-FFF2-40B4-BE49-F238E27FC236}">
                  <a16:creationId xmlns:a16="http://schemas.microsoft.com/office/drawing/2014/main" id="{05CAF56C-0614-EC5E-0AF9-7C4DD5C819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8" t="46452" r="61774" b="40502"/>
            <a:stretch/>
          </p:blipFill>
          <p:spPr>
            <a:xfrm>
              <a:off x="592073" y="4089473"/>
              <a:ext cx="1775474" cy="478012"/>
            </a:xfrm>
            <a:prstGeom prst="rect">
              <a:avLst/>
            </a:prstGeom>
          </p:spPr>
        </p:pic>
        <p:pic>
          <p:nvPicPr>
            <p:cNvPr id="18" name="Picture 5">
              <a:extLst>
                <a:ext uri="{FF2B5EF4-FFF2-40B4-BE49-F238E27FC236}">
                  <a16:creationId xmlns:a16="http://schemas.microsoft.com/office/drawing/2014/main" id="{FAA421A9-1E2A-ADF8-4727-F1D7E5C505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48" t="46738" r="38871" b="42079"/>
            <a:stretch/>
          </p:blipFill>
          <p:spPr>
            <a:xfrm>
              <a:off x="526967" y="2828789"/>
              <a:ext cx="1928044" cy="541209"/>
            </a:xfrm>
            <a:prstGeom prst="rect">
              <a:avLst/>
            </a:prstGeom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71795957-D4C4-B777-4AFC-ED87022D30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55" t="39714" r="12016" b="37634"/>
            <a:stretch/>
          </p:blipFill>
          <p:spPr>
            <a:xfrm>
              <a:off x="616540" y="1472843"/>
              <a:ext cx="1598663" cy="817572"/>
            </a:xfrm>
            <a:prstGeom prst="rect">
              <a:avLst/>
            </a:prstGeom>
          </p:spPr>
        </p:pic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6723239A-40E3-FB86-9759-0EB98DE52548}"/>
                </a:ext>
              </a:extLst>
            </p:cNvPr>
            <p:cNvSpPr txBox="1"/>
            <p:nvPr/>
          </p:nvSpPr>
          <p:spPr>
            <a:xfrm>
              <a:off x="2819422" y="2716823"/>
              <a:ext cx="1085849" cy="7306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51839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5400" b="0" i="0" u="none" strike="noStrike" kern="1200" cap="none" spc="0" normalizeH="0" baseline="0" noProof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alibri Light"/>
                  <a:ea typeface="ＭＳ Ｐゴシック" pitchFamily="-110" charset="-128"/>
                  <a:cs typeface="Calibri" panose="020F0502020204030204" pitchFamily="34" charset="0"/>
                  <a:sym typeface="Helvetica Light" panose="020B0403020202020204" pitchFamily="34" charset="0"/>
                </a:rPr>
                <a:t>Aaa</a:t>
              </a:r>
              <a:endParaRPr kumimoji="0" lang="pt-BR" sz="5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 Light"/>
                <a:ea typeface="ＭＳ Ｐゴシック" pitchFamily="-110" charset="-128"/>
                <a:cs typeface="Calibri" panose="020F0502020204030204" pitchFamily="34" charset="0"/>
                <a:sym typeface="Helvetica Light" panose="020B0403020202020204" pitchFamily="34" charset="0"/>
              </a:endParaRPr>
            </a:p>
          </p:txBody>
        </p:sp>
      </p:grp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AED8B8C7-1868-FCE6-4D70-6DEDD2BBFB69}"/>
              </a:ext>
            </a:extLst>
          </p:cNvPr>
          <p:cNvCxnSpPr/>
          <p:nvPr/>
        </p:nvCxnSpPr>
        <p:spPr>
          <a:xfrm>
            <a:off x="96446" y="460672"/>
            <a:ext cx="6435840" cy="28641"/>
          </a:xfrm>
          <a:prstGeom prst="line">
            <a:avLst/>
          </a:prstGeom>
          <a:ln w="19050">
            <a:solidFill>
              <a:srgbClr val="3FA1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8">
            <a:extLst>
              <a:ext uri="{FF2B5EF4-FFF2-40B4-BE49-F238E27FC236}">
                <a16:creationId xmlns:a16="http://schemas.microsoft.com/office/drawing/2014/main" id="{9C466CB8-6C36-D475-4B41-B7AC2549BB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686" y="6444147"/>
            <a:ext cx="1430330" cy="42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97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26BCFD9-FF13-6FC3-3949-DE855F76F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650" y="0"/>
            <a:ext cx="12245300" cy="688798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F6D4226-CD84-973F-8FE2-D9E1193A80DB}"/>
              </a:ext>
            </a:extLst>
          </p:cNvPr>
          <p:cNvSpPr/>
          <p:nvPr/>
        </p:nvSpPr>
        <p:spPr>
          <a:xfrm>
            <a:off x="-53300" y="-1"/>
            <a:ext cx="12245300" cy="6887981"/>
          </a:xfrm>
          <a:prstGeom prst="rect">
            <a:avLst/>
          </a:prstGeom>
          <a:solidFill>
            <a:srgbClr val="00B63E">
              <a:alpha val="89804"/>
            </a:srgbClr>
          </a:solidFill>
          <a:ln>
            <a:solidFill>
              <a:srgbClr val="00B6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93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C45EC8FE-06D9-547E-DBCD-66F8F605EA17}"/>
              </a:ext>
            </a:extLst>
          </p:cNvPr>
          <p:cNvGrpSpPr/>
          <p:nvPr/>
        </p:nvGrpSpPr>
        <p:grpSpPr>
          <a:xfrm>
            <a:off x="7721418" y="2935508"/>
            <a:ext cx="4198474" cy="995333"/>
            <a:chOff x="10355893" y="4403261"/>
            <a:chExt cx="6297711" cy="1493000"/>
          </a:xfrm>
        </p:grpSpPr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046DD18-D6C8-52FC-5E60-1741120BEE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43333" y="4639694"/>
              <a:ext cx="834954" cy="1013520"/>
            </a:xfrm>
            <a:custGeom>
              <a:avLst/>
              <a:gdLst>
                <a:gd name="T0" fmla="*/ 716 w 723"/>
                <a:gd name="T1" fmla="*/ 0 h 875"/>
                <a:gd name="T2" fmla="*/ 527 w 723"/>
                <a:gd name="T3" fmla="*/ 0 h 875"/>
                <a:gd name="T4" fmla="*/ 519 w 723"/>
                <a:gd name="T5" fmla="*/ 7 h 875"/>
                <a:gd name="T6" fmla="*/ 506 w 723"/>
                <a:gd name="T7" fmla="*/ 96 h 875"/>
                <a:gd name="T8" fmla="*/ 484 w 723"/>
                <a:gd name="T9" fmla="*/ 243 h 875"/>
                <a:gd name="T10" fmla="*/ 479 w 723"/>
                <a:gd name="T11" fmla="*/ 248 h 875"/>
                <a:gd name="T12" fmla="*/ 364 w 723"/>
                <a:gd name="T13" fmla="*/ 237 h 875"/>
                <a:gd name="T14" fmla="*/ 220 w 723"/>
                <a:gd name="T15" fmla="*/ 240 h 875"/>
                <a:gd name="T16" fmla="*/ 81 w 723"/>
                <a:gd name="T17" fmla="*/ 327 h 875"/>
                <a:gd name="T18" fmla="*/ 31 w 723"/>
                <a:gd name="T19" fmla="*/ 438 h 875"/>
                <a:gd name="T20" fmla="*/ 2 w 723"/>
                <a:gd name="T21" fmla="*/ 619 h 875"/>
                <a:gd name="T22" fmla="*/ 15 w 723"/>
                <a:gd name="T23" fmla="*/ 756 h 875"/>
                <a:gd name="T24" fmla="*/ 131 w 723"/>
                <a:gd name="T25" fmla="*/ 866 h 875"/>
                <a:gd name="T26" fmla="*/ 251 w 723"/>
                <a:gd name="T27" fmla="*/ 865 h 875"/>
                <a:gd name="T28" fmla="*/ 392 w 723"/>
                <a:gd name="T29" fmla="*/ 797 h 875"/>
                <a:gd name="T30" fmla="*/ 434 w 723"/>
                <a:gd name="T31" fmla="*/ 762 h 875"/>
                <a:gd name="T32" fmla="*/ 434 w 723"/>
                <a:gd name="T33" fmla="*/ 851 h 875"/>
                <a:gd name="T34" fmla="*/ 440 w 723"/>
                <a:gd name="T35" fmla="*/ 858 h 875"/>
                <a:gd name="T36" fmla="*/ 592 w 723"/>
                <a:gd name="T37" fmla="*/ 858 h 875"/>
                <a:gd name="T38" fmla="*/ 597 w 723"/>
                <a:gd name="T39" fmla="*/ 853 h 875"/>
                <a:gd name="T40" fmla="*/ 601 w 723"/>
                <a:gd name="T41" fmla="*/ 825 h 875"/>
                <a:gd name="T42" fmla="*/ 630 w 723"/>
                <a:gd name="T43" fmla="*/ 631 h 875"/>
                <a:gd name="T44" fmla="*/ 659 w 723"/>
                <a:gd name="T45" fmla="*/ 438 h 875"/>
                <a:gd name="T46" fmla="*/ 689 w 723"/>
                <a:gd name="T47" fmla="*/ 233 h 875"/>
                <a:gd name="T48" fmla="*/ 723 w 723"/>
                <a:gd name="T49" fmla="*/ 8 h 875"/>
                <a:gd name="T50" fmla="*/ 716 w 723"/>
                <a:gd name="T51" fmla="*/ 0 h 875"/>
                <a:gd name="T52" fmla="*/ 462 w 723"/>
                <a:gd name="T53" fmla="*/ 382 h 875"/>
                <a:gd name="T54" fmla="*/ 440 w 723"/>
                <a:gd name="T55" fmla="*/ 533 h 875"/>
                <a:gd name="T56" fmla="*/ 428 w 723"/>
                <a:gd name="T57" fmla="*/ 614 h 875"/>
                <a:gd name="T58" fmla="*/ 424 w 723"/>
                <a:gd name="T59" fmla="*/ 623 h 875"/>
                <a:gd name="T60" fmla="*/ 323 w 723"/>
                <a:gd name="T61" fmla="*/ 690 h 875"/>
                <a:gd name="T62" fmla="*/ 239 w 723"/>
                <a:gd name="T63" fmla="*/ 705 h 875"/>
                <a:gd name="T64" fmla="*/ 209 w 723"/>
                <a:gd name="T65" fmla="*/ 679 h 875"/>
                <a:gd name="T66" fmla="*/ 206 w 723"/>
                <a:gd name="T67" fmla="*/ 630 h 875"/>
                <a:gd name="T68" fmla="*/ 229 w 723"/>
                <a:gd name="T69" fmla="*/ 471 h 875"/>
                <a:gd name="T70" fmla="*/ 241 w 723"/>
                <a:gd name="T71" fmla="*/ 432 h 875"/>
                <a:gd name="T72" fmla="*/ 312 w 723"/>
                <a:gd name="T73" fmla="*/ 379 h 875"/>
                <a:gd name="T74" fmla="*/ 394 w 723"/>
                <a:gd name="T75" fmla="*/ 376 h 875"/>
                <a:gd name="T76" fmla="*/ 457 w 723"/>
                <a:gd name="T77" fmla="*/ 376 h 875"/>
                <a:gd name="T78" fmla="*/ 462 w 723"/>
                <a:gd name="T79" fmla="*/ 382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3" h="875">
                  <a:moveTo>
                    <a:pt x="716" y="0"/>
                  </a:moveTo>
                  <a:cubicBezTo>
                    <a:pt x="653" y="0"/>
                    <a:pt x="590" y="0"/>
                    <a:pt x="527" y="0"/>
                  </a:cubicBezTo>
                  <a:cubicBezTo>
                    <a:pt x="522" y="0"/>
                    <a:pt x="520" y="2"/>
                    <a:pt x="519" y="7"/>
                  </a:cubicBezTo>
                  <a:cubicBezTo>
                    <a:pt x="515" y="37"/>
                    <a:pt x="511" y="66"/>
                    <a:pt x="506" y="96"/>
                  </a:cubicBezTo>
                  <a:cubicBezTo>
                    <a:pt x="499" y="145"/>
                    <a:pt x="492" y="194"/>
                    <a:pt x="484" y="243"/>
                  </a:cubicBezTo>
                  <a:cubicBezTo>
                    <a:pt x="484" y="247"/>
                    <a:pt x="483" y="248"/>
                    <a:pt x="479" y="248"/>
                  </a:cubicBezTo>
                  <a:cubicBezTo>
                    <a:pt x="441" y="242"/>
                    <a:pt x="403" y="239"/>
                    <a:pt x="364" y="237"/>
                  </a:cubicBezTo>
                  <a:cubicBezTo>
                    <a:pt x="316" y="234"/>
                    <a:pt x="268" y="232"/>
                    <a:pt x="220" y="240"/>
                  </a:cubicBezTo>
                  <a:cubicBezTo>
                    <a:pt x="162" y="251"/>
                    <a:pt x="115" y="278"/>
                    <a:pt x="81" y="327"/>
                  </a:cubicBezTo>
                  <a:cubicBezTo>
                    <a:pt x="57" y="361"/>
                    <a:pt x="42" y="399"/>
                    <a:pt x="31" y="438"/>
                  </a:cubicBezTo>
                  <a:cubicBezTo>
                    <a:pt x="14" y="498"/>
                    <a:pt x="5" y="558"/>
                    <a:pt x="2" y="619"/>
                  </a:cubicBezTo>
                  <a:cubicBezTo>
                    <a:pt x="0" y="665"/>
                    <a:pt x="1" y="711"/>
                    <a:pt x="15" y="756"/>
                  </a:cubicBezTo>
                  <a:cubicBezTo>
                    <a:pt x="34" y="814"/>
                    <a:pt x="71" y="853"/>
                    <a:pt x="131" y="866"/>
                  </a:cubicBezTo>
                  <a:cubicBezTo>
                    <a:pt x="171" y="875"/>
                    <a:pt x="211" y="873"/>
                    <a:pt x="251" y="865"/>
                  </a:cubicBezTo>
                  <a:cubicBezTo>
                    <a:pt x="303" y="853"/>
                    <a:pt x="349" y="828"/>
                    <a:pt x="392" y="797"/>
                  </a:cubicBezTo>
                  <a:cubicBezTo>
                    <a:pt x="406" y="786"/>
                    <a:pt x="420" y="775"/>
                    <a:pt x="434" y="762"/>
                  </a:cubicBezTo>
                  <a:cubicBezTo>
                    <a:pt x="434" y="793"/>
                    <a:pt x="434" y="822"/>
                    <a:pt x="434" y="851"/>
                  </a:cubicBezTo>
                  <a:cubicBezTo>
                    <a:pt x="434" y="855"/>
                    <a:pt x="434" y="858"/>
                    <a:pt x="440" y="858"/>
                  </a:cubicBezTo>
                  <a:cubicBezTo>
                    <a:pt x="490" y="858"/>
                    <a:pt x="541" y="858"/>
                    <a:pt x="592" y="858"/>
                  </a:cubicBezTo>
                  <a:cubicBezTo>
                    <a:pt x="595" y="858"/>
                    <a:pt x="596" y="857"/>
                    <a:pt x="597" y="853"/>
                  </a:cubicBezTo>
                  <a:cubicBezTo>
                    <a:pt x="598" y="844"/>
                    <a:pt x="600" y="835"/>
                    <a:pt x="601" y="825"/>
                  </a:cubicBezTo>
                  <a:cubicBezTo>
                    <a:pt x="611" y="761"/>
                    <a:pt x="620" y="696"/>
                    <a:pt x="630" y="631"/>
                  </a:cubicBezTo>
                  <a:cubicBezTo>
                    <a:pt x="639" y="567"/>
                    <a:pt x="649" y="502"/>
                    <a:pt x="659" y="438"/>
                  </a:cubicBezTo>
                  <a:cubicBezTo>
                    <a:pt x="669" y="369"/>
                    <a:pt x="679" y="301"/>
                    <a:pt x="689" y="233"/>
                  </a:cubicBezTo>
                  <a:cubicBezTo>
                    <a:pt x="700" y="158"/>
                    <a:pt x="711" y="83"/>
                    <a:pt x="723" y="8"/>
                  </a:cubicBezTo>
                  <a:cubicBezTo>
                    <a:pt x="723" y="2"/>
                    <a:pt x="723" y="0"/>
                    <a:pt x="716" y="0"/>
                  </a:cubicBezTo>
                  <a:close/>
                  <a:moveTo>
                    <a:pt x="462" y="382"/>
                  </a:moveTo>
                  <a:cubicBezTo>
                    <a:pt x="455" y="432"/>
                    <a:pt x="447" y="483"/>
                    <a:pt x="440" y="533"/>
                  </a:cubicBezTo>
                  <a:cubicBezTo>
                    <a:pt x="436" y="560"/>
                    <a:pt x="432" y="587"/>
                    <a:pt x="428" y="614"/>
                  </a:cubicBezTo>
                  <a:cubicBezTo>
                    <a:pt x="428" y="617"/>
                    <a:pt x="427" y="620"/>
                    <a:pt x="424" y="623"/>
                  </a:cubicBezTo>
                  <a:cubicBezTo>
                    <a:pt x="393" y="649"/>
                    <a:pt x="361" y="674"/>
                    <a:pt x="323" y="690"/>
                  </a:cubicBezTo>
                  <a:cubicBezTo>
                    <a:pt x="296" y="702"/>
                    <a:pt x="268" y="707"/>
                    <a:pt x="239" y="705"/>
                  </a:cubicBezTo>
                  <a:cubicBezTo>
                    <a:pt x="222" y="704"/>
                    <a:pt x="213" y="696"/>
                    <a:pt x="209" y="679"/>
                  </a:cubicBezTo>
                  <a:cubicBezTo>
                    <a:pt x="205" y="663"/>
                    <a:pt x="205" y="646"/>
                    <a:pt x="206" y="630"/>
                  </a:cubicBezTo>
                  <a:cubicBezTo>
                    <a:pt x="210" y="576"/>
                    <a:pt x="217" y="523"/>
                    <a:pt x="229" y="471"/>
                  </a:cubicBezTo>
                  <a:cubicBezTo>
                    <a:pt x="232" y="458"/>
                    <a:pt x="236" y="445"/>
                    <a:pt x="241" y="432"/>
                  </a:cubicBezTo>
                  <a:cubicBezTo>
                    <a:pt x="254" y="400"/>
                    <a:pt x="278" y="384"/>
                    <a:pt x="312" y="379"/>
                  </a:cubicBezTo>
                  <a:cubicBezTo>
                    <a:pt x="340" y="375"/>
                    <a:pt x="369" y="376"/>
                    <a:pt x="394" y="376"/>
                  </a:cubicBezTo>
                  <a:cubicBezTo>
                    <a:pt x="417" y="376"/>
                    <a:pt x="437" y="376"/>
                    <a:pt x="457" y="376"/>
                  </a:cubicBezTo>
                  <a:cubicBezTo>
                    <a:pt x="461" y="376"/>
                    <a:pt x="463" y="377"/>
                    <a:pt x="462" y="3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3489" tIns="31745" rIns="63489" bIns="3174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CD7C436C-9C5C-EB3E-89C3-E7A53AF55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6739" y="4634734"/>
              <a:ext cx="834954" cy="1000292"/>
            </a:xfrm>
            <a:custGeom>
              <a:avLst/>
              <a:gdLst>
                <a:gd name="T0" fmla="*/ 715 w 723"/>
                <a:gd name="T1" fmla="*/ 3 h 863"/>
                <a:gd name="T2" fmla="*/ 581 w 723"/>
                <a:gd name="T3" fmla="*/ 3 h 863"/>
                <a:gd name="T4" fmla="*/ 339 w 723"/>
                <a:gd name="T5" fmla="*/ 6 h 863"/>
                <a:gd name="T6" fmla="*/ 224 w 723"/>
                <a:gd name="T7" fmla="*/ 28 h 863"/>
                <a:gd name="T8" fmla="*/ 112 w 723"/>
                <a:gd name="T9" fmla="*/ 123 h 863"/>
                <a:gd name="T10" fmla="*/ 78 w 723"/>
                <a:gd name="T11" fmla="*/ 295 h 863"/>
                <a:gd name="T12" fmla="*/ 162 w 723"/>
                <a:gd name="T13" fmla="*/ 439 h 863"/>
                <a:gd name="T14" fmla="*/ 215 w 723"/>
                <a:gd name="T15" fmla="*/ 467 h 863"/>
                <a:gd name="T16" fmla="*/ 385 w 723"/>
                <a:gd name="T17" fmla="*/ 533 h 863"/>
                <a:gd name="T18" fmla="*/ 430 w 723"/>
                <a:gd name="T19" fmla="*/ 550 h 863"/>
                <a:gd name="T20" fmla="*/ 457 w 723"/>
                <a:gd name="T21" fmla="*/ 596 h 863"/>
                <a:gd name="T22" fmla="*/ 448 w 723"/>
                <a:gd name="T23" fmla="*/ 643 h 863"/>
                <a:gd name="T24" fmla="*/ 411 w 723"/>
                <a:gd name="T25" fmla="*/ 682 h 863"/>
                <a:gd name="T26" fmla="*/ 356 w 723"/>
                <a:gd name="T27" fmla="*/ 693 h 863"/>
                <a:gd name="T28" fmla="*/ 276 w 723"/>
                <a:gd name="T29" fmla="*/ 695 h 863"/>
                <a:gd name="T30" fmla="*/ 33 w 723"/>
                <a:gd name="T31" fmla="*/ 695 h 863"/>
                <a:gd name="T32" fmla="*/ 24 w 723"/>
                <a:gd name="T33" fmla="*/ 703 h 863"/>
                <a:gd name="T34" fmla="*/ 1 w 723"/>
                <a:gd name="T35" fmla="*/ 853 h 863"/>
                <a:gd name="T36" fmla="*/ 8 w 723"/>
                <a:gd name="T37" fmla="*/ 862 h 863"/>
                <a:gd name="T38" fmla="*/ 205 w 723"/>
                <a:gd name="T39" fmla="*/ 861 h 863"/>
                <a:gd name="T40" fmla="*/ 374 w 723"/>
                <a:gd name="T41" fmla="*/ 860 h 863"/>
                <a:gd name="T42" fmla="*/ 509 w 723"/>
                <a:gd name="T43" fmla="*/ 840 h 863"/>
                <a:gd name="T44" fmla="*/ 636 w 723"/>
                <a:gd name="T45" fmla="*/ 728 h 863"/>
                <a:gd name="T46" fmla="*/ 666 w 723"/>
                <a:gd name="T47" fmla="*/ 552 h 863"/>
                <a:gd name="T48" fmla="*/ 606 w 723"/>
                <a:gd name="T49" fmla="*/ 431 h 863"/>
                <a:gd name="T50" fmla="*/ 530 w 723"/>
                <a:gd name="T51" fmla="*/ 386 h 863"/>
                <a:gd name="T52" fmla="*/ 365 w 723"/>
                <a:gd name="T53" fmla="*/ 326 h 863"/>
                <a:gd name="T54" fmla="*/ 310 w 723"/>
                <a:gd name="T55" fmla="*/ 304 h 863"/>
                <a:gd name="T56" fmla="*/ 286 w 723"/>
                <a:gd name="T57" fmla="*/ 268 h 863"/>
                <a:gd name="T58" fmla="*/ 299 w 723"/>
                <a:gd name="T59" fmla="*/ 204 h 863"/>
                <a:gd name="T60" fmla="*/ 335 w 723"/>
                <a:gd name="T61" fmla="*/ 174 h 863"/>
                <a:gd name="T62" fmla="*/ 369 w 723"/>
                <a:gd name="T63" fmla="*/ 170 h 863"/>
                <a:gd name="T64" fmla="*/ 571 w 723"/>
                <a:gd name="T65" fmla="*/ 170 h 863"/>
                <a:gd name="T66" fmla="*/ 691 w 723"/>
                <a:gd name="T67" fmla="*/ 170 h 863"/>
                <a:gd name="T68" fmla="*/ 699 w 723"/>
                <a:gd name="T69" fmla="*/ 163 h 863"/>
                <a:gd name="T70" fmla="*/ 722 w 723"/>
                <a:gd name="T71" fmla="*/ 11 h 863"/>
                <a:gd name="T72" fmla="*/ 715 w 723"/>
                <a:gd name="T73" fmla="*/ 3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3" h="863">
                  <a:moveTo>
                    <a:pt x="715" y="3"/>
                  </a:moveTo>
                  <a:cubicBezTo>
                    <a:pt x="670" y="3"/>
                    <a:pt x="625" y="3"/>
                    <a:pt x="581" y="3"/>
                  </a:cubicBezTo>
                  <a:cubicBezTo>
                    <a:pt x="500" y="4"/>
                    <a:pt x="420" y="0"/>
                    <a:pt x="339" y="6"/>
                  </a:cubicBezTo>
                  <a:cubicBezTo>
                    <a:pt x="300" y="9"/>
                    <a:pt x="261" y="15"/>
                    <a:pt x="224" y="28"/>
                  </a:cubicBezTo>
                  <a:cubicBezTo>
                    <a:pt x="175" y="45"/>
                    <a:pt x="136" y="76"/>
                    <a:pt x="112" y="123"/>
                  </a:cubicBezTo>
                  <a:cubicBezTo>
                    <a:pt x="85" y="177"/>
                    <a:pt x="74" y="235"/>
                    <a:pt x="78" y="295"/>
                  </a:cubicBezTo>
                  <a:cubicBezTo>
                    <a:pt x="81" y="357"/>
                    <a:pt x="111" y="405"/>
                    <a:pt x="162" y="439"/>
                  </a:cubicBezTo>
                  <a:cubicBezTo>
                    <a:pt x="179" y="450"/>
                    <a:pt x="196" y="460"/>
                    <a:pt x="215" y="467"/>
                  </a:cubicBezTo>
                  <a:cubicBezTo>
                    <a:pt x="271" y="490"/>
                    <a:pt x="328" y="511"/>
                    <a:pt x="385" y="533"/>
                  </a:cubicBezTo>
                  <a:cubicBezTo>
                    <a:pt x="400" y="538"/>
                    <a:pt x="415" y="543"/>
                    <a:pt x="430" y="550"/>
                  </a:cubicBezTo>
                  <a:cubicBezTo>
                    <a:pt x="450" y="559"/>
                    <a:pt x="458" y="575"/>
                    <a:pt x="457" y="596"/>
                  </a:cubicBezTo>
                  <a:cubicBezTo>
                    <a:pt x="456" y="612"/>
                    <a:pt x="454" y="628"/>
                    <a:pt x="448" y="643"/>
                  </a:cubicBezTo>
                  <a:cubicBezTo>
                    <a:pt x="442" y="662"/>
                    <a:pt x="429" y="675"/>
                    <a:pt x="411" y="682"/>
                  </a:cubicBezTo>
                  <a:cubicBezTo>
                    <a:pt x="393" y="689"/>
                    <a:pt x="375" y="692"/>
                    <a:pt x="356" y="693"/>
                  </a:cubicBezTo>
                  <a:cubicBezTo>
                    <a:pt x="329" y="695"/>
                    <a:pt x="303" y="695"/>
                    <a:pt x="276" y="695"/>
                  </a:cubicBezTo>
                  <a:cubicBezTo>
                    <a:pt x="195" y="695"/>
                    <a:pt x="114" y="695"/>
                    <a:pt x="33" y="695"/>
                  </a:cubicBezTo>
                  <a:cubicBezTo>
                    <a:pt x="26" y="695"/>
                    <a:pt x="24" y="696"/>
                    <a:pt x="24" y="703"/>
                  </a:cubicBezTo>
                  <a:cubicBezTo>
                    <a:pt x="16" y="753"/>
                    <a:pt x="9" y="803"/>
                    <a:pt x="1" y="853"/>
                  </a:cubicBezTo>
                  <a:cubicBezTo>
                    <a:pt x="0" y="860"/>
                    <a:pt x="1" y="862"/>
                    <a:pt x="8" y="862"/>
                  </a:cubicBezTo>
                  <a:cubicBezTo>
                    <a:pt x="70" y="861"/>
                    <a:pt x="133" y="861"/>
                    <a:pt x="205" y="861"/>
                  </a:cubicBezTo>
                  <a:cubicBezTo>
                    <a:pt x="255" y="861"/>
                    <a:pt x="315" y="863"/>
                    <a:pt x="374" y="860"/>
                  </a:cubicBezTo>
                  <a:cubicBezTo>
                    <a:pt x="420" y="858"/>
                    <a:pt x="465" y="853"/>
                    <a:pt x="509" y="840"/>
                  </a:cubicBezTo>
                  <a:cubicBezTo>
                    <a:pt x="568" y="822"/>
                    <a:pt x="613" y="787"/>
                    <a:pt x="636" y="728"/>
                  </a:cubicBezTo>
                  <a:cubicBezTo>
                    <a:pt x="659" y="672"/>
                    <a:pt x="668" y="613"/>
                    <a:pt x="666" y="552"/>
                  </a:cubicBezTo>
                  <a:cubicBezTo>
                    <a:pt x="663" y="504"/>
                    <a:pt x="644" y="463"/>
                    <a:pt x="606" y="431"/>
                  </a:cubicBezTo>
                  <a:cubicBezTo>
                    <a:pt x="583" y="412"/>
                    <a:pt x="557" y="397"/>
                    <a:pt x="530" y="386"/>
                  </a:cubicBezTo>
                  <a:cubicBezTo>
                    <a:pt x="475" y="365"/>
                    <a:pt x="420" y="346"/>
                    <a:pt x="365" y="326"/>
                  </a:cubicBezTo>
                  <a:cubicBezTo>
                    <a:pt x="346" y="319"/>
                    <a:pt x="327" y="313"/>
                    <a:pt x="310" y="304"/>
                  </a:cubicBezTo>
                  <a:cubicBezTo>
                    <a:pt x="296" y="296"/>
                    <a:pt x="286" y="285"/>
                    <a:pt x="286" y="268"/>
                  </a:cubicBezTo>
                  <a:cubicBezTo>
                    <a:pt x="286" y="246"/>
                    <a:pt x="290" y="224"/>
                    <a:pt x="299" y="204"/>
                  </a:cubicBezTo>
                  <a:cubicBezTo>
                    <a:pt x="306" y="189"/>
                    <a:pt x="318" y="179"/>
                    <a:pt x="335" y="174"/>
                  </a:cubicBezTo>
                  <a:cubicBezTo>
                    <a:pt x="346" y="171"/>
                    <a:pt x="358" y="170"/>
                    <a:pt x="369" y="170"/>
                  </a:cubicBezTo>
                  <a:cubicBezTo>
                    <a:pt x="437" y="170"/>
                    <a:pt x="504" y="170"/>
                    <a:pt x="571" y="170"/>
                  </a:cubicBezTo>
                  <a:cubicBezTo>
                    <a:pt x="611" y="170"/>
                    <a:pt x="651" y="169"/>
                    <a:pt x="691" y="170"/>
                  </a:cubicBezTo>
                  <a:cubicBezTo>
                    <a:pt x="697" y="170"/>
                    <a:pt x="698" y="168"/>
                    <a:pt x="699" y="163"/>
                  </a:cubicBezTo>
                  <a:cubicBezTo>
                    <a:pt x="706" y="112"/>
                    <a:pt x="714" y="61"/>
                    <a:pt x="722" y="11"/>
                  </a:cubicBezTo>
                  <a:cubicBezTo>
                    <a:pt x="723" y="4"/>
                    <a:pt x="721" y="3"/>
                    <a:pt x="715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3489" tIns="31745" rIns="63489" bIns="3174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4136E1E8-701F-2B28-2AE0-7B07A42D7A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39790" y="4909193"/>
              <a:ext cx="755592" cy="740712"/>
            </a:xfrm>
            <a:custGeom>
              <a:avLst/>
              <a:gdLst>
                <a:gd name="T0" fmla="*/ 636 w 654"/>
                <a:gd name="T1" fmla="*/ 96 h 641"/>
                <a:gd name="T2" fmla="*/ 551 w 654"/>
                <a:gd name="T3" fmla="*/ 27 h 641"/>
                <a:gd name="T4" fmla="*/ 437 w 654"/>
                <a:gd name="T5" fmla="*/ 5 h 641"/>
                <a:gd name="T6" fmla="*/ 221 w 654"/>
                <a:gd name="T7" fmla="*/ 18 h 641"/>
                <a:gd name="T8" fmla="*/ 41 w 654"/>
                <a:gd name="T9" fmla="*/ 171 h 641"/>
                <a:gd name="T10" fmla="*/ 10 w 654"/>
                <a:gd name="T11" fmla="*/ 299 h 641"/>
                <a:gd name="T12" fmla="*/ 9 w 654"/>
                <a:gd name="T13" fmla="*/ 453 h 641"/>
                <a:gd name="T14" fmla="*/ 136 w 654"/>
                <a:gd name="T15" fmla="*/ 613 h 641"/>
                <a:gd name="T16" fmla="*/ 286 w 654"/>
                <a:gd name="T17" fmla="*/ 640 h 641"/>
                <a:gd name="T18" fmla="*/ 499 w 654"/>
                <a:gd name="T19" fmla="*/ 621 h 641"/>
                <a:gd name="T20" fmla="*/ 596 w 654"/>
                <a:gd name="T21" fmla="*/ 593 h 641"/>
                <a:gd name="T22" fmla="*/ 600 w 654"/>
                <a:gd name="T23" fmla="*/ 586 h 641"/>
                <a:gd name="T24" fmla="*/ 575 w 654"/>
                <a:gd name="T25" fmla="*/ 471 h 641"/>
                <a:gd name="T26" fmla="*/ 570 w 654"/>
                <a:gd name="T27" fmla="*/ 468 h 641"/>
                <a:gd name="T28" fmla="*/ 551 w 654"/>
                <a:gd name="T29" fmla="*/ 471 h 641"/>
                <a:gd name="T30" fmla="*/ 399 w 654"/>
                <a:gd name="T31" fmla="*/ 480 h 641"/>
                <a:gd name="T32" fmla="*/ 282 w 654"/>
                <a:gd name="T33" fmla="*/ 479 h 641"/>
                <a:gd name="T34" fmla="*/ 217 w 654"/>
                <a:gd name="T35" fmla="*/ 423 h 641"/>
                <a:gd name="T36" fmla="*/ 214 w 654"/>
                <a:gd name="T37" fmla="*/ 407 h 641"/>
                <a:gd name="T38" fmla="*/ 221 w 654"/>
                <a:gd name="T39" fmla="*/ 398 h 641"/>
                <a:gd name="T40" fmla="*/ 419 w 654"/>
                <a:gd name="T41" fmla="*/ 384 h 641"/>
                <a:gd name="T42" fmla="*/ 529 w 654"/>
                <a:gd name="T43" fmla="*/ 362 h 641"/>
                <a:gd name="T44" fmla="*/ 638 w 654"/>
                <a:gd name="T45" fmla="*/ 260 h 641"/>
                <a:gd name="T46" fmla="*/ 652 w 654"/>
                <a:gd name="T47" fmla="*/ 160 h 641"/>
                <a:gd name="T48" fmla="*/ 636 w 654"/>
                <a:gd name="T49" fmla="*/ 96 h 641"/>
                <a:gd name="T50" fmla="*/ 443 w 654"/>
                <a:gd name="T51" fmla="*/ 228 h 641"/>
                <a:gd name="T52" fmla="*/ 395 w 654"/>
                <a:gd name="T53" fmla="*/ 261 h 641"/>
                <a:gd name="T54" fmla="*/ 329 w 654"/>
                <a:gd name="T55" fmla="*/ 268 h 641"/>
                <a:gd name="T56" fmla="*/ 232 w 654"/>
                <a:gd name="T57" fmla="*/ 277 h 641"/>
                <a:gd name="T58" fmla="*/ 227 w 654"/>
                <a:gd name="T59" fmla="*/ 272 h 641"/>
                <a:gd name="T60" fmla="*/ 243 w 654"/>
                <a:gd name="T61" fmla="*/ 213 h 641"/>
                <a:gd name="T62" fmla="*/ 329 w 654"/>
                <a:gd name="T63" fmla="*/ 150 h 641"/>
                <a:gd name="T64" fmla="*/ 376 w 654"/>
                <a:gd name="T65" fmla="*/ 149 h 641"/>
                <a:gd name="T66" fmla="*/ 427 w 654"/>
                <a:gd name="T67" fmla="*/ 152 h 641"/>
                <a:gd name="T68" fmla="*/ 453 w 654"/>
                <a:gd name="T69" fmla="*/ 181 h 641"/>
                <a:gd name="T70" fmla="*/ 443 w 654"/>
                <a:gd name="T71" fmla="*/ 228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54" h="641">
                  <a:moveTo>
                    <a:pt x="636" y="96"/>
                  </a:moveTo>
                  <a:cubicBezTo>
                    <a:pt x="617" y="61"/>
                    <a:pt x="587" y="41"/>
                    <a:pt x="551" y="27"/>
                  </a:cubicBezTo>
                  <a:cubicBezTo>
                    <a:pt x="514" y="13"/>
                    <a:pt x="476" y="7"/>
                    <a:pt x="437" y="5"/>
                  </a:cubicBezTo>
                  <a:cubicBezTo>
                    <a:pt x="364" y="0"/>
                    <a:pt x="292" y="1"/>
                    <a:pt x="221" y="18"/>
                  </a:cubicBezTo>
                  <a:cubicBezTo>
                    <a:pt x="134" y="38"/>
                    <a:pt x="73" y="87"/>
                    <a:pt x="41" y="171"/>
                  </a:cubicBezTo>
                  <a:cubicBezTo>
                    <a:pt x="25" y="212"/>
                    <a:pt x="16" y="255"/>
                    <a:pt x="10" y="299"/>
                  </a:cubicBezTo>
                  <a:cubicBezTo>
                    <a:pt x="3" y="350"/>
                    <a:pt x="0" y="402"/>
                    <a:pt x="9" y="453"/>
                  </a:cubicBezTo>
                  <a:cubicBezTo>
                    <a:pt x="23" y="529"/>
                    <a:pt x="63" y="584"/>
                    <a:pt x="136" y="613"/>
                  </a:cubicBezTo>
                  <a:cubicBezTo>
                    <a:pt x="184" y="632"/>
                    <a:pt x="235" y="638"/>
                    <a:pt x="286" y="640"/>
                  </a:cubicBezTo>
                  <a:cubicBezTo>
                    <a:pt x="357" y="641"/>
                    <a:pt x="428" y="634"/>
                    <a:pt x="499" y="621"/>
                  </a:cubicBezTo>
                  <a:cubicBezTo>
                    <a:pt x="532" y="614"/>
                    <a:pt x="564" y="606"/>
                    <a:pt x="596" y="593"/>
                  </a:cubicBezTo>
                  <a:cubicBezTo>
                    <a:pt x="599" y="592"/>
                    <a:pt x="602" y="591"/>
                    <a:pt x="600" y="586"/>
                  </a:cubicBezTo>
                  <a:cubicBezTo>
                    <a:pt x="588" y="549"/>
                    <a:pt x="579" y="510"/>
                    <a:pt x="575" y="471"/>
                  </a:cubicBezTo>
                  <a:cubicBezTo>
                    <a:pt x="574" y="467"/>
                    <a:pt x="573" y="467"/>
                    <a:pt x="570" y="468"/>
                  </a:cubicBezTo>
                  <a:cubicBezTo>
                    <a:pt x="564" y="469"/>
                    <a:pt x="557" y="470"/>
                    <a:pt x="551" y="471"/>
                  </a:cubicBezTo>
                  <a:cubicBezTo>
                    <a:pt x="498" y="477"/>
                    <a:pt x="445" y="479"/>
                    <a:pt x="399" y="480"/>
                  </a:cubicBezTo>
                  <a:cubicBezTo>
                    <a:pt x="355" y="481"/>
                    <a:pt x="319" y="484"/>
                    <a:pt x="282" y="479"/>
                  </a:cubicBezTo>
                  <a:cubicBezTo>
                    <a:pt x="246" y="474"/>
                    <a:pt x="225" y="456"/>
                    <a:pt x="217" y="423"/>
                  </a:cubicBezTo>
                  <a:cubicBezTo>
                    <a:pt x="215" y="418"/>
                    <a:pt x="215" y="412"/>
                    <a:pt x="214" y="407"/>
                  </a:cubicBezTo>
                  <a:cubicBezTo>
                    <a:pt x="212" y="400"/>
                    <a:pt x="215" y="399"/>
                    <a:pt x="221" y="398"/>
                  </a:cubicBezTo>
                  <a:cubicBezTo>
                    <a:pt x="287" y="394"/>
                    <a:pt x="353" y="389"/>
                    <a:pt x="419" y="384"/>
                  </a:cubicBezTo>
                  <a:cubicBezTo>
                    <a:pt x="456" y="381"/>
                    <a:pt x="493" y="375"/>
                    <a:pt x="529" y="362"/>
                  </a:cubicBezTo>
                  <a:cubicBezTo>
                    <a:pt x="581" y="344"/>
                    <a:pt x="619" y="313"/>
                    <a:pt x="638" y="260"/>
                  </a:cubicBezTo>
                  <a:cubicBezTo>
                    <a:pt x="649" y="228"/>
                    <a:pt x="654" y="194"/>
                    <a:pt x="652" y="160"/>
                  </a:cubicBezTo>
                  <a:cubicBezTo>
                    <a:pt x="651" y="138"/>
                    <a:pt x="646" y="116"/>
                    <a:pt x="636" y="96"/>
                  </a:cubicBezTo>
                  <a:close/>
                  <a:moveTo>
                    <a:pt x="443" y="228"/>
                  </a:moveTo>
                  <a:cubicBezTo>
                    <a:pt x="434" y="248"/>
                    <a:pt x="416" y="257"/>
                    <a:pt x="395" y="261"/>
                  </a:cubicBezTo>
                  <a:cubicBezTo>
                    <a:pt x="373" y="265"/>
                    <a:pt x="351" y="266"/>
                    <a:pt x="329" y="268"/>
                  </a:cubicBezTo>
                  <a:cubicBezTo>
                    <a:pt x="296" y="272"/>
                    <a:pt x="264" y="274"/>
                    <a:pt x="232" y="277"/>
                  </a:cubicBezTo>
                  <a:cubicBezTo>
                    <a:pt x="227" y="278"/>
                    <a:pt x="226" y="277"/>
                    <a:pt x="227" y="272"/>
                  </a:cubicBezTo>
                  <a:cubicBezTo>
                    <a:pt x="231" y="252"/>
                    <a:pt x="236" y="232"/>
                    <a:pt x="243" y="213"/>
                  </a:cubicBezTo>
                  <a:cubicBezTo>
                    <a:pt x="258" y="173"/>
                    <a:pt x="288" y="154"/>
                    <a:pt x="329" y="150"/>
                  </a:cubicBezTo>
                  <a:cubicBezTo>
                    <a:pt x="345" y="149"/>
                    <a:pt x="361" y="149"/>
                    <a:pt x="376" y="149"/>
                  </a:cubicBezTo>
                  <a:cubicBezTo>
                    <a:pt x="393" y="149"/>
                    <a:pt x="410" y="148"/>
                    <a:pt x="427" y="152"/>
                  </a:cubicBezTo>
                  <a:cubicBezTo>
                    <a:pt x="445" y="156"/>
                    <a:pt x="452" y="163"/>
                    <a:pt x="453" y="181"/>
                  </a:cubicBezTo>
                  <a:cubicBezTo>
                    <a:pt x="454" y="197"/>
                    <a:pt x="451" y="213"/>
                    <a:pt x="443" y="2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3489" tIns="31745" rIns="63489" bIns="3174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513AA48C-E1B9-59E9-A417-BB251409C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46851" y="4909193"/>
              <a:ext cx="691112" cy="740712"/>
            </a:xfrm>
            <a:custGeom>
              <a:avLst/>
              <a:gdLst>
                <a:gd name="T0" fmla="*/ 592 w 598"/>
                <a:gd name="T1" fmla="*/ 27 h 640"/>
                <a:gd name="T2" fmla="*/ 517 w 598"/>
                <a:gd name="T3" fmla="*/ 12 h 640"/>
                <a:gd name="T4" fmla="*/ 393 w 598"/>
                <a:gd name="T5" fmla="*/ 2 h 640"/>
                <a:gd name="T6" fmla="*/ 232 w 598"/>
                <a:gd name="T7" fmla="*/ 14 h 640"/>
                <a:gd name="T8" fmla="*/ 92 w 598"/>
                <a:gd name="T9" fmla="*/ 92 h 640"/>
                <a:gd name="T10" fmla="*/ 33 w 598"/>
                <a:gd name="T11" fmla="*/ 202 h 640"/>
                <a:gd name="T12" fmla="*/ 5 w 598"/>
                <a:gd name="T13" fmla="*/ 343 h 640"/>
                <a:gd name="T14" fmla="*/ 9 w 598"/>
                <a:gd name="T15" fmla="*/ 470 h 640"/>
                <a:gd name="T16" fmla="*/ 126 w 598"/>
                <a:gd name="T17" fmla="*/ 612 h 640"/>
                <a:gd name="T18" fmla="*/ 273 w 598"/>
                <a:gd name="T19" fmla="*/ 639 h 640"/>
                <a:gd name="T20" fmla="*/ 406 w 598"/>
                <a:gd name="T21" fmla="*/ 632 h 640"/>
                <a:gd name="T22" fmla="*/ 508 w 598"/>
                <a:gd name="T23" fmla="*/ 611 h 640"/>
                <a:gd name="T24" fmla="*/ 514 w 598"/>
                <a:gd name="T25" fmla="*/ 605 h 640"/>
                <a:gd name="T26" fmla="*/ 533 w 598"/>
                <a:gd name="T27" fmla="*/ 471 h 640"/>
                <a:gd name="T28" fmla="*/ 528 w 598"/>
                <a:gd name="T29" fmla="*/ 467 h 640"/>
                <a:gd name="T30" fmla="*/ 487 w 598"/>
                <a:gd name="T31" fmla="*/ 472 h 640"/>
                <a:gd name="T32" fmla="*/ 331 w 598"/>
                <a:gd name="T33" fmla="*/ 478 h 640"/>
                <a:gd name="T34" fmla="*/ 271 w 598"/>
                <a:gd name="T35" fmla="*/ 475 h 640"/>
                <a:gd name="T36" fmla="*/ 216 w 598"/>
                <a:gd name="T37" fmla="*/ 422 h 640"/>
                <a:gd name="T38" fmla="*/ 214 w 598"/>
                <a:gd name="T39" fmla="*/ 400 h 640"/>
                <a:gd name="T40" fmla="*/ 219 w 598"/>
                <a:gd name="T41" fmla="*/ 327 h 640"/>
                <a:gd name="T42" fmla="*/ 241 w 598"/>
                <a:gd name="T43" fmla="*/ 233 h 640"/>
                <a:gd name="T44" fmla="*/ 319 w 598"/>
                <a:gd name="T45" fmla="*/ 167 h 640"/>
                <a:gd name="T46" fmla="*/ 370 w 598"/>
                <a:gd name="T47" fmla="*/ 162 h 640"/>
                <a:gd name="T48" fmla="*/ 468 w 598"/>
                <a:gd name="T49" fmla="*/ 164 h 640"/>
                <a:gd name="T50" fmla="*/ 571 w 598"/>
                <a:gd name="T51" fmla="*/ 165 h 640"/>
                <a:gd name="T52" fmla="*/ 579 w 598"/>
                <a:gd name="T53" fmla="*/ 158 h 640"/>
                <a:gd name="T54" fmla="*/ 597 w 598"/>
                <a:gd name="T55" fmla="*/ 35 h 640"/>
                <a:gd name="T56" fmla="*/ 592 w 598"/>
                <a:gd name="T57" fmla="*/ 27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98" h="640">
                  <a:moveTo>
                    <a:pt x="592" y="27"/>
                  </a:moveTo>
                  <a:cubicBezTo>
                    <a:pt x="567" y="21"/>
                    <a:pt x="542" y="16"/>
                    <a:pt x="517" y="12"/>
                  </a:cubicBezTo>
                  <a:cubicBezTo>
                    <a:pt x="476" y="6"/>
                    <a:pt x="435" y="3"/>
                    <a:pt x="393" y="2"/>
                  </a:cubicBezTo>
                  <a:cubicBezTo>
                    <a:pt x="339" y="0"/>
                    <a:pt x="285" y="2"/>
                    <a:pt x="232" y="14"/>
                  </a:cubicBezTo>
                  <a:cubicBezTo>
                    <a:pt x="178" y="26"/>
                    <a:pt x="130" y="50"/>
                    <a:pt x="92" y="92"/>
                  </a:cubicBezTo>
                  <a:cubicBezTo>
                    <a:pt x="64" y="124"/>
                    <a:pt x="46" y="162"/>
                    <a:pt x="33" y="202"/>
                  </a:cubicBezTo>
                  <a:cubicBezTo>
                    <a:pt x="19" y="248"/>
                    <a:pt x="10" y="295"/>
                    <a:pt x="5" y="343"/>
                  </a:cubicBezTo>
                  <a:cubicBezTo>
                    <a:pt x="1" y="385"/>
                    <a:pt x="0" y="428"/>
                    <a:pt x="9" y="470"/>
                  </a:cubicBezTo>
                  <a:cubicBezTo>
                    <a:pt x="23" y="538"/>
                    <a:pt x="61" y="586"/>
                    <a:pt x="126" y="612"/>
                  </a:cubicBezTo>
                  <a:cubicBezTo>
                    <a:pt x="173" y="631"/>
                    <a:pt x="223" y="637"/>
                    <a:pt x="273" y="639"/>
                  </a:cubicBezTo>
                  <a:cubicBezTo>
                    <a:pt x="317" y="640"/>
                    <a:pt x="362" y="638"/>
                    <a:pt x="406" y="632"/>
                  </a:cubicBezTo>
                  <a:cubicBezTo>
                    <a:pt x="440" y="628"/>
                    <a:pt x="474" y="621"/>
                    <a:pt x="508" y="611"/>
                  </a:cubicBezTo>
                  <a:cubicBezTo>
                    <a:pt x="511" y="610"/>
                    <a:pt x="513" y="609"/>
                    <a:pt x="514" y="605"/>
                  </a:cubicBezTo>
                  <a:cubicBezTo>
                    <a:pt x="520" y="560"/>
                    <a:pt x="527" y="515"/>
                    <a:pt x="533" y="471"/>
                  </a:cubicBezTo>
                  <a:cubicBezTo>
                    <a:pt x="534" y="466"/>
                    <a:pt x="532" y="466"/>
                    <a:pt x="528" y="467"/>
                  </a:cubicBezTo>
                  <a:cubicBezTo>
                    <a:pt x="515" y="469"/>
                    <a:pt x="501" y="470"/>
                    <a:pt x="487" y="472"/>
                  </a:cubicBezTo>
                  <a:cubicBezTo>
                    <a:pt x="435" y="477"/>
                    <a:pt x="383" y="478"/>
                    <a:pt x="331" y="478"/>
                  </a:cubicBezTo>
                  <a:cubicBezTo>
                    <a:pt x="311" y="478"/>
                    <a:pt x="291" y="478"/>
                    <a:pt x="271" y="475"/>
                  </a:cubicBezTo>
                  <a:cubicBezTo>
                    <a:pt x="238" y="470"/>
                    <a:pt x="222" y="455"/>
                    <a:pt x="216" y="422"/>
                  </a:cubicBezTo>
                  <a:cubicBezTo>
                    <a:pt x="215" y="415"/>
                    <a:pt x="215" y="407"/>
                    <a:pt x="214" y="400"/>
                  </a:cubicBezTo>
                  <a:cubicBezTo>
                    <a:pt x="213" y="375"/>
                    <a:pt x="216" y="351"/>
                    <a:pt x="219" y="327"/>
                  </a:cubicBezTo>
                  <a:cubicBezTo>
                    <a:pt x="223" y="295"/>
                    <a:pt x="228" y="263"/>
                    <a:pt x="241" y="233"/>
                  </a:cubicBezTo>
                  <a:cubicBezTo>
                    <a:pt x="255" y="198"/>
                    <a:pt x="281" y="175"/>
                    <a:pt x="319" y="167"/>
                  </a:cubicBezTo>
                  <a:cubicBezTo>
                    <a:pt x="336" y="164"/>
                    <a:pt x="353" y="162"/>
                    <a:pt x="370" y="162"/>
                  </a:cubicBezTo>
                  <a:cubicBezTo>
                    <a:pt x="402" y="161"/>
                    <a:pt x="435" y="162"/>
                    <a:pt x="468" y="164"/>
                  </a:cubicBezTo>
                  <a:cubicBezTo>
                    <a:pt x="502" y="164"/>
                    <a:pt x="537" y="164"/>
                    <a:pt x="571" y="165"/>
                  </a:cubicBezTo>
                  <a:cubicBezTo>
                    <a:pt x="576" y="165"/>
                    <a:pt x="578" y="164"/>
                    <a:pt x="579" y="158"/>
                  </a:cubicBezTo>
                  <a:cubicBezTo>
                    <a:pt x="585" y="117"/>
                    <a:pt x="591" y="76"/>
                    <a:pt x="597" y="35"/>
                  </a:cubicBezTo>
                  <a:cubicBezTo>
                    <a:pt x="598" y="30"/>
                    <a:pt x="597" y="28"/>
                    <a:pt x="592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3489" tIns="31745" rIns="63489" bIns="3174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8D6270C0-CF36-3E19-FE5E-510A98A78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4415" y="4929037"/>
              <a:ext cx="610097" cy="704339"/>
            </a:xfrm>
            <a:custGeom>
              <a:avLst/>
              <a:gdLst>
                <a:gd name="T0" fmla="*/ 528 w 529"/>
                <a:gd name="T1" fmla="*/ 1 h 608"/>
                <a:gd name="T2" fmla="*/ 458 w 529"/>
                <a:gd name="T3" fmla="*/ 4 h 608"/>
                <a:gd name="T4" fmla="*/ 344 w 529"/>
                <a:gd name="T5" fmla="*/ 47 h 608"/>
                <a:gd name="T6" fmla="*/ 249 w 529"/>
                <a:gd name="T7" fmla="*/ 118 h 608"/>
                <a:gd name="T8" fmla="*/ 249 w 529"/>
                <a:gd name="T9" fmla="*/ 112 h 608"/>
                <a:gd name="T10" fmla="*/ 249 w 529"/>
                <a:gd name="T11" fmla="*/ 8 h 608"/>
                <a:gd name="T12" fmla="*/ 243 w 529"/>
                <a:gd name="T13" fmla="*/ 1 h 608"/>
                <a:gd name="T14" fmla="*/ 94 w 529"/>
                <a:gd name="T15" fmla="*/ 1 h 608"/>
                <a:gd name="T16" fmla="*/ 87 w 529"/>
                <a:gd name="T17" fmla="*/ 7 h 608"/>
                <a:gd name="T18" fmla="*/ 79 w 529"/>
                <a:gd name="T19" fmla="*/ 63 h 608"/>
                <a:gd name="T20" fmla="*/ 54 w 529"/>
                <a:gd name="T21" fmla="*/ 239 h 608"/>
                <a:gd name="T22" fmla="*/ 28 w 529"/>
                <a:gd name="T23" fmla="*/ 413 h 608"/>
                <a:gd name="T24" fmla="*/ 0 w 529"/>
                <a:gd name="T25" fmla="*/ 600 h 608"/>
                <a:gd name="T26" fmla="*/ 7 w 529"/>
                <a:gd name="T27" fmla="*/ 608 h 608"/>
                <a:gd name="T28" fmla="*/ 196 w 529"/>
                <a:gd name="T29" fmla="*/ 608 h 608"/>
                <a:gd name="T30" fmla="*/ 204 w 529"/>
                <a:gd name="T31" fmla="*/ 600 h 608"/>
                <a:gd name="T32" fmla="*/ 226 w 529"/>
                <a:gd name="T33" fmla="*/ 441 h 608"/>
                <a:gd name="T34" fmla="*/ 251 w 529"/>
                <a:gd name="T35" fmla="*/ 269 h 608"/>
                <a:gd name="T36" fmla="*/ 260 w 529"/>
                <a:gd name="T37" fmla="*/ 251 h 608"/>
                <a:gd name="T38" fmla="*/ 380 w 529"/>
                <a:gd name="T39" fmla="*/ 193 h 608"/>
                <a:gd name="T40" fmla="*/ 440 w 529"/>
                <a:gd name="T41" fmla="*/ 191 h 608"/>
                <a:gd name="T42" fmla="*/ 447 w 529"/>
                <a:gd name="T43" fmla="*/ 187 h 608"/>
                <a:gd name="T44" fmla="*/ 526 w 529"/>
                <a:gd name="T45" fmla="*/ 7 h 608"/>
                <a:gd name="T46" fmla="*/ 528 w 529"/>
                <a:gd name="T47" fmla="*/ 1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9" h="608">
                  <a:moveTo>
                    <a:pt x="528" y="1"/>
                  </a:moveTo>
                  <a:cubicBezTo>
                    <a:pt x="505" y="2"/>
                    <a:pt x="481" y="0"/>
                    <a:pt x="458" y="4"/>
                  </a:cubicBezTo>
                  <a:cubicBezTo>
                    <a:pt x="417" y="10"/>
                    <a:pt x="379" y="26"/>
                    <a:pt x="344" y="47"/>
                  </a:cubicBezTo>
                  <a:cubicBezTo>
                    <a:pt x="311" y="67"/>
                    <a:pt x="280" y="92"/>
                    <a:pt x="249" y="118"/>
                  </a:cubicBezTo>
                  <a:cubicBezTo>
                    <a:pt x="249" y="115"/>
                    <a:pt x="249" y="114"/>
                    <a:pt x="249" y="112"/>
                  </a:cubicBezTo>
                  <a:cubicBezTo>
                    <a:pt x="249" y="77"/>
                    <a:pt x="249" y="43"/>
                    <a:pt x="249" y="8"/>
                  </a:cubicBezTo>
                  <a:cubicBezTo>
                    <a:pt x="249" y="3"/>
                    <a:pt x="248" y="1"/>
                    <a:pt x="243" y="1"/>
                  </a:cubicBezTo>
                  <a:cubicBezTo>
                    <a:pt x="193" y="1"/>
                    <a:pt x="144" y="1"/>
                    <a:pt x="94" y="1"/>
                  </a:cubicBezTo>
                  <a:cubicBezTo>
                    <a:pt x="89" y="1"/>
                    <a:pt x="88" y="3"/>
                    <a:pt x="87" y="7"/>
                  </a:cubicBezTo>
                  <a:cubicBezTo>
                    <a:pt x="85" y="26"/>
                    <a:pt x="82" y="44"/>
                    <a:pt x="79" y="63"/>
                  </a:cubicBezTo>
                  <a:cubicBezTo>
                    <a:pt x="71" y="121"/>
                    <a:pt x="62" y="180"/>
                    <a:pt x="54" y="239"/>
                  </a:cubicBezTo>
                  <a:cubicBezTo>
                    <a:pt x="45" y="297"/>
                    <a:pt x="37" y="355"/>
                    <a:pt x="28" y="413"/>
                  </a:cubicBezTo>
                  <a:cubicBezTo>
                    <a:pt x="19" y="475"/>
                    <a:pt x="10" y="538"/>
                    <a:pt x="0" y="600"/>
                  </a:cubicBezTo>
                  <a:cubicBezTo>
                    <a:pt x="0" y="606"/>
                    <a:pt x="1" y="608"/>
                    <a:pt x="7" y="608"/>
                  </a:cubicBezTo>
                  <a:cubicBezTo>
                    <a:pt x="70" y="608"/>
                    <a:pt x="133" y="608"/>
                    <a:pt x="196" y="608"/>
                  </a:cubicBezTo>
                  <a:cubicBezTo>
                    <a:pt x="202" y="608"/>
                    <a:pt x="203" y="606"/>
                    <a:pt x="204" y="600"/>
                  </a:cubicBezTo>
                  <a:cubicBezTo>
                    <a:pt x="211" y="547"/>
                    <a:pt x="219" y="494"/>
                    <a:pt x="226" y="441"/>
                  </a:cubicBezTo>
                  <a:cubicBezTo>
                    <a:pt x="235" y="384"/>
                    <a:pt x="243" y="326"/>
                    <a:pt x="251" y="269"/>
                  </a:cubicBezTo>
                  <a:cubicBezTo>
                    <a:pt x="252" y="261"/>
                    <a:pt x="254" y="256"/>
                    <a:pt x="260" y="251"/>
                  </a:cubicBezTo>
                  <a:cubicBezTo>
                    <a:pt x="295" y="220"/>
                    <a:pt x="335" y="201"/>
                    <a:pt x="380" y="193"/>
                  </a:cubicBezTo>
                  <a:cubicBezTo>
                    <a:pt x="400" y="189"/>
                    <a:pt x="420" y="192"/>
                    <a:pt x="440" y="191"/>
                  </a:cubicBezTo>
                  <a:cubicBezTo>
                    <a:pt x="443" y="191"/>
                    <a:pt x="446" y="191"/>
                    <a:pt x="447" y="187"/>
                  </a:cubicBezTo>
                  <a:cubicBezTo>
                    <a:pt x="463" y="123"/>
                    <a:pt x="491" y="63"/>
                    <a:pt x="526" y="7"/>
                  </a:cubicBezTo>
                  <a:cubicBezTo>
                    <a:pt x="527" y="6"/>
                    <a:pt x="529" y="4"/>
                    <a:pt x="52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3489" tIns="31745" rIns="63489" bIns="3174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upo 146">
              <a:extLst>
                <a:ext uri="{FF2B5EF4-FFF2-40B4-BE49-F238E27FC236}">
                  <a16:creationId xmlns:a16="http://schemas.microsoft.com/office/drawing/2014/main" id="{39D2939E-C69B-EC30-62CD-CB04F09FC938}"/>
                </a:ext>
              </a:extLst>
            </p:cNvPr>
            <p:cNvGrpSpPr/>
            <p:nvPr/>
          </p:nvGrpSpPr>
          <p:grpSpPr>
            <a:xfrm>
              <a:off x="16274981" y="4638040"/>
              <a:ext cx="378623" cy="995333"/>
              <a:chOff x="11439526" y="4448176"/>
              <a:chExt cx="363537" cy="955674"/>
            </a:xfrm>
          </p:grpSpPr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2BEF1193-24FD-9982-4524-CEB7E94D3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52238" y="4448176"/>
                <a:ext cx="250825" cy="185737"/>
              </a:xfrm>
              <a:custGeom>
                <a:avLst/>
                <a:gdLst>
                  <a:gd name="T0" fmla="*/ 222 w 226"/>
                  <a:gd name="T1" fmla="*/ 0 h 167"/>
                  <a:gd name="T2" fmla="*/ 32 w 226"/>
                  <a:gd name="T3" fmla="*/ 0 h 167"/>
                  <a:gd name="T4" fmla="*/ 23 w 226"/>
                  <a:gd name="T5" fmla="*/ 7 h 167"/>
                  <a:gd name="T6" fmla="*/ 15 w 226"/>
                  <a:gd name="T7" fmla="*/ 61 h 167"/>
                  <a:gd name="T8" fmla="*/ 1 w 226"/>
                  <a:gd name="T9" fmla="*/ 160 h 167"/>
                  <a:gd name="T10" fmla="*/ 6 w 226"/>
                  <a:gd name="T11" fmla="*/ 167 h 167"/>
                  <a:gd name="T12" fmla="*/ 197 w 226"/>
                  <a:gd name="T13" fmla="*/ 167 h 167"/>
                  <a:gd name="T14" fmla="*/ 203 w 226"/>
                  <a:gd name="T15" fmla="*/ 161 h 167"/>
                  <a:gd name="T16" fmla="*/ 219 w 226"/>
                  <a:gd name="T17" fmla="*/ 52 h 167"/>
                  <a:gd name="T18" fmla="*/ 226 w 226"/>
                  <a:gd name="T19" fmla="*/ 6 h 167"/>
                  <a:gd name="T20" fmla="*/ 226 w 226"/>
                  <a:gd name="T21" fmla="*/ 0 h 167"/>
                  <a:gd name="T22" fmla="*/ 222 w 226"/>
                  <a:gd name="T23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6" h="167">
                    <a:moveTo>
                      <a:pt x="222" y="0"/>
                    </a:moveTo>
                    <a:cubicBezTo>
                      <a:pt x="158" y="0"/>
                      <a:pt x="95" y="0"/>
                      <a:pt x="32" y="0"/>
                    </a:cubicBezTo>
                    <a:cubicBezTo>
                      <a:pt x="26" y="0"/>
                      <a:pt x="24" y="1"/>
                      <a:pt x="23" y="7"/>
                    </a:cubicBezTo>
                    <a:cubicBezTo>
                      <a:pt x="21" y="25"/>
                      <a:pt x="18" y="43"/>
                      <a:pt x="15" y="61"/>
                    </a:cubicBezTo>
                    <a:cubicBezTo>
                      <a:pt x="10" y="94"/>
                      <a:pt x="6" y="127"/>
                      <a:pt x="1" y="160"/>
                    </a:cubicBezTo>
                    <a:cubicBezTo>
                      <a:pt x="0" y="165"/>
                      <a:pt x="0" y="167"/>
                      <a:pt x="6" y="167"/>
                    </a:cubicBezTo>
                    <a:cubicBezTo>
                      <a:pt x="69" y="167"/>
                      <a:pt x="133" y="167"/>
                      <a:pt x="197" y="167"/>
                    </a:cubicBezTo>
                    <a:cubicBezTo>
                      <a:pt x="201" y="167"/>
                      <a:pt x="202" y="165"/>
                      <a:pt x="203" y="161"/>
                    </a:cubicBezTo>
                    <a:cubicBezTo>
                      <a:pt x="208" y="125"/>
                      <a:pt x="213" y="88"/>
                      <a:pt x="219" y="52"/>
                    </a:cubicBezTo>
                    <a:cubicBezTo>
                      <a:pt x="221" y="37"/>
                      <a:pt x="222" y="21"/>
                      <a:pt x="226" y="6"/>
                    </a:cubicBezTo>
                    <a:cubicBezTo>
                      <a:pt x="226" y="4"/>
                      <a:pt x="226" y="2"/>
                      <a:pt x="226" y="0"/>
                    </a:cubicBezTo>
                    <a:cubicBezTo>
                      <a:pt x="225" y="0"/>
                      <a:pt x="223" y="0"/>
                      <a:pt x="22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3489" tIns="31745" rIns="63489" bIns="317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3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24380B32-C288-A5B8-3B3A-DFF1CA49E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9526" y="4729163"/>
                <a:ext cx="322262" cy="674687"/>
              </a:xfrm>
              <a:custGeom>
                <a:avLst/>
                <a:gdLst>
                  <a:gd name="T0" fmla="*/ 285 w 291"/>
                  <a:gd name="T1" fmla="*/ 0 h 607"/>
                  <a:gd name="T2" fmla="*/ 190 w 291"/>
                  <a:gd name="T3" fmla="*/ 0 h 607"/>
                  <a:gd name="T4" fmla="*/ 97 w 291"/>
                  <a:gd name="T5" fmla="*/ 0 h 607"/>
                  <a:gd name="T6" fmla="*/ 88 w 291"/>
                  <a:gd name="T7" fmla="*/ 7 h 607"/>
                  <a:gd name="T8" fmla="*/ 82 w 291"/>
                  <a:gd name="T9" fmla="*/ 52 h 607"/>
                  <a:gd name="T10" fmla="*/ 54 w 291"/>
                  <a:gd name="T11" fmla="*/ 239 h 607"/>
                  <a:gd name="T12" fmla="*/ 27 w 291"/>
                  <a:gd name="T13" fmla="*/ 424 h 607"/>
                  <a:gd name="T14" fmla="*/ 1 w 291"/>
                  <a:gd name="T15" fmla="*/ 598 h 607"/>
                  <a:gd name="T16" fmla="*/ 8 w 291"/>
                  <a:gd name="T17" fmla="*/ 607 h 607"/>
                  <a:gd name="T18" fmla="*/ 194 w 291"/>
                  <a:gd name="T19" fmla="*/ 607 h 607"/>
                  <a:gd name="T20" fmla="*/ 204 w 291"/>
                  <a:gd name="T21" fmla="*/ 598 h 607"/>
                  <a:gd name="T22" fmla="*/ 223 w 291"/>
                  <a:gd name="T23" fmla="*/ 466 h 607"/>
                  <a:gd name="T24" fmla="*/ 255 w 291"/>
                  <a:gd name="T25" fmla="*/ 249 h 607"/>
                  <a:gd name="T26" fmla="*/ 291 w 291"/>
                  <a:gd name="T27" fmla="*/ 7 h 607"/>
                  <a:gd name="T28" fmla="*/ 285 w 291"/>
                  <a:gd name="T29" fmla="*/ 0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1" h="607">
                    <a:moveTo>
                      <a:pt x="285" y="0"/>
                    </a:moveTo>
                    <a:cubicBezTo>
                      <a:pt x="253" y="0"/>
                      <a:pt x="222" y="0"/>
                      <a:pt x="190" y="0"/>
                    </a:cubicBezTo>
                    <a:cubicBezTo>
                      <a:pt x="159" y="0"/>
                      <a:pt x="128" y="0"/>
                      <a:pt x="97" y="0"/>
                    </a:cubicBezTo>
                    <a:cubicBezTo>
                      <a:pt x="91" y="0"/>
                      <a:pt x="89" y="1"/>
                      <a:pt x="88" y="7"/>
                    </a:cubicBezTo>
                    <a:cubicBezTo>
                      <a:pt x="87" y="22"/>
                      <a:pt x="84" y="37"/>
                      <a:pt x="82" y="52"/>
                    </a:cubicBezTo>
                    <a:cubicBezTo>
                      <a:pt x="73" y="114"/>
                      <a:pt x="63" y="177"/>
                      <a:pt x="54" y="239"/>
                    </a:cubicBezTo>
                    <a:cubicBezTo>
                      <a:pt x="45" y="301"/>
                      <a:pt x="36" y="362"/>
                      <a:pt x="27" y="424"/>
                    </a:cubicBezTo>
                    <a:cubicBezTo>
                      <a:pt x="19" y="482"/>
                      <a:pt x="10" y="540"/>
                      <a:pt x="1" y="598"/>
                    </a:cubicBezTo>
                    <a:cubicBezTo>
                      <a:pt x="0" y="605"/>
                      <a:pt x="1" y="607"/>
                      <a:pt x="8" y="607"/>
                    </a:cubicBezTo>
                    <a:cubicBezTo>
                      <a:pt x="70" y="606"/>
                      <a:pt x="132" y="606"/>
                      <a:pt x="194" y="607"/>
                    </a:cubicBezTo>
                    <a:cubicBezTo>
                      <a:pt x="202" y="607"/>
                      <a:pt x="203" y="604"/>
                      <a:pt x="204" y="598"/>
                    </a:cubicBezTo>
                    <a:cubicBezTo>
                      <a:pt x="210" y="554"/>
                      <a:pt x="217" y="510"/>
                      <a:pt x="223" y="466"/>
                    </a:cubicBezTo>
                    <a:cubicBezTo>
                      <a:pt x="234" y="393"/>
                      <a:pt x="244" y="321"/>
                      <a:pt x="255" y="249"/>
                    </a:cubicBezTo>
                    <a:cubicBezTo>
                      <a:pt x="267" y="168"/>
                      <a:pt x="279" y="88"/>
                      <a:pt x="291" y="7"/>
                    </a:cubicBezTo>
                    <a:cubicBezTo>
                      <a:pt x="291" y="1"/>
                      <a:pt x="290" y="0"/>
                      <a:pt x="28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3489" tIns="31745" rIns="63489" bIns="317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3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F3BE6442-2B98-5321-EC81-3CA358DE4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60852" y="5079491"/>
              <a:ext cx="611750" cy="605136"/>
            </a:xfrm>
            <a:custGeom>
              <a:avLst/>
              <a:gdLst>
                <a:gd name="T0" fmla="*/ 523 w 530"/>
                <a:gd name="T1" fmla="*/ 45 h 522"/>
                <a:gd name="T2" fmla="*/ 509 w 530"/>
                <a:gd name="T3" fmla="*/ 8 h 522"/>
                <a:gd name="T4" fmla="*/ 484 w 530"/>
                <a:gd name="T5" fmla="*/ 2 h 522"/>
                <a:gd name="T6" fmla="*/ 384 w 530"/>
                <a:gd name="T7" fmla="*/ 17 h 522"/>
                <a:gd name="T8" fmla="*/ 173 w 530"/>
                <a:gd name="T9" fmla="*/ 105 h 522"/>
                <a:gd name="T10" fmla="*/ 4 w 530"/>
                <a:gd name="T11" fmla="*/ 221 h 522"/>
                <a:gd name="T12" fmla="*/ 3 w 530"/>
                <a:gd name="T13" fmla="*/ 229 h 522"/>
                <a:gd name="T14" fmla="*/ 170 w 530"/>
                <a:gd name="T15" fmla="*/ 517 h 522"/>
                <a:gd name="T16" fmla="*/ 180 w 530"/>
                <a:gd name="T17" fmla="*/ 515 h 522"/>
                <a:gd name="T18" fmla="*/ 321 w 530"/>
                <a:gd name="T19" fmla="*/ 294 h 522"/>
                <a:gd name="T20" fmla="*/ 355 w 530"/>
                <a:gd name="T21" fmla="*/ 245 h 522"/>
                <a:gd name="T22" fmla="*/ 391 w 530"/>
                <a:gd name="T23" fmla="*/ 201 h 522"/>
                <a:gd name="T24" fmla="*/ 504 w 530"/>
                <a:gd name="T25" fmla="*/ 72 h 522"/>
                <a:gd name="T26" fmla="*/ 523 w 530"/>
                <a:gd name="T27" fmla="*/ 4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0" h="522">
                  <a:moveTo>
                    <a:pt x="523" y="45"/>
                  </a:moveTo>
                  <a:cubicBezTo>
                    <a:pt x="530" y="28"/>
                    <a:pt x="525" y="15"/>
                    <a:pt x="509" y="8"/>
                  </a:cubicBezTo>
                  <a:cubicBezTo>
                    <a:pt x="501" y="4"/>
                    <a:pt x="493" y="3"/>
                    <a:pt x="484" y="2"/>
                  </a:cubicBezTo>
                  <a:cubicBezTo>
                    <a:pt x="449" y="0"/>
                    <a:pt x="417" y="9"/>
                    <a:pt x="384" y="17"/>
                  </a:cubicBezTo>
                  <a:cubicBezTo>
                    <a:pt x="309" y="37"/>
                    <a:pt x="240" y="67"/>
                    <a:pt x="173" y="105"/>
                  </a:cubicBezTo>
                  <a:cubicBezTo>
                    <a:pt x="113" y="138"/>
                    <a:pt x="56" y="176"/>
                    <a:pt x="4" y="221"/>
                  </a:cubicBezTo>
                  <a:cubicBezTo>
                    <a:pt x="0" y="223"/>
                    <a:pt x="3" y="226"/>
                    <a:pt x="3" y="229"/>
                  </a:cubicBezTo>
                  <a:cubicBezTo>
                    <a:pt x="34" y="339"/>
                    <a:pt x="89" y="435"/>
                    <a:pt x="170" y="517"/>
                  </a:cubicBezTo>
                  <a:cubicBezTo>
                    <a:pt x="176" y="522"/>
                    <a:pt x="177" y="520"/>
                    <a:pt x="180" y="515"/>
                  </a:cubicBezTo>
                  <a:cubicBezTo>
                    <a:pt x="224" y="439"/>
                    <a:pt x="270" y="365"/>
                    <a:pt x="321" y="294"/>
                  </a:cubicBezTo>
                  <a:cubicBezTo>
                    <a:pt x="332" y="278"/>
                    <a:pt x="344" y="262"/>
                    <a:pt x="355" y="245"/>
                  </a:cubicBezTo>
                  <a:cubicBezTo>
                    <a:pt x="367" y="231"/>
                    <a:pt x="379" y="216"/>
                    <a:pt x="391" y="201"/>
                  </a:cubicBezTo>
                  <a:cubicBezTo>
                    <a:pt x="427" y="157"/>
                    <a:pt x="464" y="113"/>
                    <a:pt x="504" y="72"/>
                  </a:cubicBezTo>
                  <a:cubicBezTo>
                    <a:pt x="512" y="64"/>
                    <a:pt x="519" y="55"/>
                    <a:pt x="523" y="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3489" tIns="31745" rIns="63489" bIns="3174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70E8EE2-E838-336F-F2B2-79CFCB671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55893" y="4636385"/>
              <a:ext cx="730793" cy="355476"/>
            </a:xfrm>
            <a:custGeom>
              <a:avLst/>
              <a:gdLst>
                <a:gd name="T0" fmla="*/ 94 w 633"/>
                <a:gd name="T1" fmla="*/ 296 h 307"/>
                <a:gd name="T2" fmla="*/ 297 w 633"/>
                <a:gd name="T3" fmla="*/ 282 h 307"/>
                <a:gd name="T4" fmla="*/ 346 w 633"/>
                <a:gd name="T5" fmla="*/ 280 h 307"/>
                <a:gd name="T6" fmla="*/ 351 w 633"/>
                <a:gd name="T7" fmla="*/ 281 h 307"/>
                <a:gd name="T8" fmla="*/ 576 w 633"/>
                <a:gd name="T9" fmla="*/ 293 h 307"/>
                <a:gd name="T10" fmla="*/ 610 w 633"/>
                <a:gd name="T11" fmla="*/ 292 h 307"/>
                <a:gd name="T12" fmla="*/ 629 w 633"/>
                <a:gd name="T13" fmla="*/ 259 h 307"/>
                <a:gd name="T14" fmla="*/ 608 w 633"/>
                <a:gd name="T15" fmla="*/ 224 h 307"/>
                <a:gd name="T16" fmla="*/ 541 w 633"/>
                <a:gd name="T17" fmla="*/ 166 h 307"/>
                <a:gd name="T18" fmla="*/ 277 w 633"/>
                <a:gd name="T19" fmla="*/ 31 h 307"/>
                <a:gd name="T20" fmla="*/ 163 w 633"/>
                <a:gd name="T21" fmla="*/ 0 h 307"/>
                <a:gd name="T22" fmla="*/ 159 w 633"/>
                <a:gd name="T23" fmla="*/ 3 h 307"/>
                <a:gd name="T24" fmla="*/ 2 w 633"/>
                <a:gd name="T25" fmla="*/ 300 h 307"/>
                <a:gd name="T26" fmla="*/ 8 w 633"/>
                <a:gd name="T27" fmla="*/ 306 h 307"/>
                <a:gd name="T28" fmla="*/ 94 w 633"/>
                <a:gd name="T29" fmla="*/ 296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3" h="307">
                  <a:moveTo>
                    <a:pt x="94" y="296"/>
                  </a:moveTo>
                  <a:cubicBezTo>
                    <a:pt x="161" y="289"/>
                    <a:pt x="229" y="284"/>
                    <a:pt x="297" y="282"/>
                  </a:cubicBezTo>
                  <a:cubicBezTo>
                    <a:pt x="313" y="282"/>
                    <a:pt x="330" y="281"/>
                    <a:pt x="346" y="280"/>
                  </a:cubicBezTo>
                  <a:cubicBezTo>
                    <a:pt x="348" y="281"/>
                    <a:pt x="349" y="281"/>
                    <a:pt x="351" y="281"/>
                  </a:cubicBezTo>
                  <a:cubicBezTo>
                    <a:pt x="426" y="282"/>
                    <a:pt x="501" y="285"/>
                    <a:pt x="576" y="293"/>
                  </a:cubicBezTo>
                  <a:cubicBezTo>
                    <a:pt x="588" y="294"/>
                    <a:pt x="599" y="295"/>
                    <a:pt x="610" y="292"/>
                  </a:cubicBezTo>
                  <a:cubicBezTo>
                    <a:pt x="627" y="287"/>
                    <a:pt x="633" y="276"/>
                    <a:pt x="629" y="259"/>
                  </a:cubicBezTo>
                  <a:cubicBezTo>
                    <a:pt x="625" y="245"/>
                    <a:pt x="617" y="234"/>
                    <a:pt x="608" y="224"/>
                  </a:cubicBezTo>
                  <a:cubicBezTo>
                    <a:pt x="588" y="201"/>
                    <a:pt x="565" y="183"/>
                    <a:pt x="541" y="166"/>
                  </a:cubicBezTo>
                  <a:cubicBezTo>
                    <a:pt x="460" y="107"/>
                    <a:pt x="371" y="64"/>
                    <a:pt x="277" y="31"/>
                  </a:cubicBezTo>
                  <a:cubicBezTo>
                    <a:pt x="239" y="19"/>
                    <a:pt x="202" y="7"/>
                    <a:pt x="163" y="0"/>
                  </a:cubicBezTo>
                  <a:cubicBezTo>
                    <a:pt x="161" y="0"/>
                    <a:pt x="160" y="1"/>
                    <a:pt x="159" y="3"/>
                  </a:cubicBezTo>
                  <a:cubicBezTo>
                    <a:pt x="80" y="88"/>
                    <a:pt x="28" y="187"/>
                    <a:pt x="2" y="300"/>
                  </a:cubicBezTo>
                  <a:cubicBezTo>
                    <a:pt x="0" y="307"/>
                    <a:pt x="4" y="306"/>
                    <a:pt x="8" y="306"/>
                  </a:cubicBezTo>
                  <a:cubicBezTo>
                    <a:pt x="37" y="302"/>
                    <a:pt x="65" y="299"/>
                    <a:pt x="94" y="29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3489" tIns="31745" rIns="63489" bIns="3174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9F7AB807-7D97-2A08-CCB3-289349D74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4531" y="4509077"/>
              <a:ext cx="329022" cy="596868"/>
            </a:xfrm>
            <a:custGeom>
              <a:avLst/>
              <a:gdLst>
                <a:gd name="T0" fmla="*/ 25 w 285"/>
                <a:gd name="T1" fmla="*/ 516 h 516"/>
                <a:gd name="T2" fmla="*/ 55 w 285"/>
                <a:gd name="T3" fmla="*/ 507 h 516"/>
                <a:gd name="T4" fmla="*/ 104 w 285"/>
                <a:gd name="T5" fmla="*/ 470 h 516"/>
                <a:gd name="T6" fmla="*/ 270 w 285"/>
                <a:gd name="T7" fmla="*/ 232 h 516"/>
                <a:gd name="T8" fmla="*/ 284 w 285"/>
                <a:gd name="T9" fmla="*/ 196 h 516"/>
                <a:gd name="T10" fmla="*/ 285 w 285"/>
                <a:gd name="T11" fmla="*/ 195 h 516"/>
                <a:gd name="T12" fmla="*/ 282 w 285"/>
                <a:gd name="T13" fmla="*/ 189 h 516"/>
                <a:gd name="T14" fmla="*/ 120 w 285"/>
                <a:gd name="T15" fmla="*/ 26 h 516"/>
                <a:gd name="T16" fmla="*/ 81 w 285"/>
                <a:gd name="T17" fmla="*/ 0 h 516"/>
                <a:gd name="T18" fmla="*/ 80 w 285"/>
                <a:gd name="T19" fmla="*/ 9 h 516"/>
                <a:gd name="T20" fmla="*/ 75 w 285"/>
                <a:gd name="T21" fmla="*/ 84 h 516"/>
                <a:gd name="T22" fmla="*/ 61 w 285"/>
                <a:gd name="T23" fmla="*/ 206 h 516"/>
                <a:gd name="T24" fmla="*/ 53 w 285"/>
                <a:gd name="T25" fmla="*/ 266 h 516"/>
                <a:gd name="T26" fmla="*/ 52 w 285"/>
                <a:gd name="T27" fmla="*/ 269 h 516"/>
                <a:gd name="T28" fmla="*/ 4 w 285"/>
                <a:gd name="T29" fmla="*/ 467 h 516"/>
                <a:gd name="T30" fmla="*/ 2 w 285"/>
                <a:gd name="T31" fmla="*/ 495 h 516"/>
                <a:gd name="T32" fmla="*/ 25 w 285"/>
                <a:gd name="T33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5" h="516">
                  <a:moveTo>
                    <a:pt x="25" y="516"/>
                  </a:moveTo>
                  <a:cubicBezTo>
                    <a:pt x="36" y="516"/>
                    <a:pt x="46" y="512"/>
                    <a:pt x="55" y="507"/>
                  </a:cubicBezTo>
                  <a:cubicBezTo>
                    <a:pt x="74" y="498"/>
                    <a:pt x="89" y="484"/>
                    <a:pt x="104" y="470"/>
                  </a:cubicBezTo>
                  <a:cubicBezTo>
                    <a:pt x="177" y="403"/>
                    <a:pt x="230" y="322"/>
                    <a:pt x="270" y="232"/>
                  </a:cubicBezTo>
                  <a:cubicBezTo>
                    <a:pt x="275" y="220"/>
                    <a:pt x="281" y="209"/>
                    <a:pt x="284" y="196"/>
                  </a:cubicBezTo>
                  <a:cubicBezTo>
                    <a:pt x="285" y="196"/>
                    <a:pt x="285" y="196"/>
                    <a:pt x="285" y="195"/>
                  </a:cubicBezTo>
                  <a:cubicBezTo>
                    <a:pt x="284" y="193"/>
                    <a:pt x="283" y="191"/>
                    <a:pt x="282" y="189"/>
                  </a:cubicBezTo>
                  <a:cubicBezTo>
                    <a:pt x="238" y="125"/>
                    <a:pt x="184" y="70"/>
                    <a:pt x="120" y="26"/>
                  </a:cubicBezTo>
                  <a:cubicBezTo>
                    <a:pt x="108" y="17"/>
                    <a:pt x="95" y="8"/>
                    <a:pt x="81" y="0"/>
                  </a:cubicBezTo>
                  <a:cubicBezTo>
                    <a:pt x="81" y="4"/>
                    <a:pt x="80" y="7"/>
                    <a:pt x="80" y="9"/>
                  </a:cubicBezTo>
                  <a:cubicBezTo>
                    <a:pt x="78" y="34"/>
                    <a:pt x="77" y="59"/>
                    <a:pt x="75" y="84"/>
                  </a:cubicBezTo>
                  <a:cubicBezTo>
                    <a:pt x="72" y="125"/>
                    <a:pt x="67" y="166"/>
                    <a:pt x="61" y="206"/>
                  </a:cubicBezTo>
                  <a:cubicBezTo>
                    <a:pt x="59" y="226"/>
                    <a:pt x="56" y="246"/>
                    <a:pt x="53" y="266"/>
                  </a:cubicBezTo>
                  <a:cubicBezTo>
                    <a:pt x="53" y="267"/>
                    <a:pt x="52" y="268"/>
                    <a:pt x="52" y="269"/>
                  </a:cubicBezTo>
                  <a:cubicBezTo>
                    <a:pt x="39" y="336"/>
                    <a:pt x="23" y="402"/>
                    <a:pt x="4" y="467"/>
                  </a:cubicBezTo>
                  <a:cubicBezTo>
                    <a:pt x="1" y="476"/>
                    <a:pt x="0" y="486"/>
                    <a:pt x="2" y="495"/>
                  </a:cubicBezTo>
                  <a:cubicBezTo>
                    <a:pt x="3" y="508"/>
                    <a:pt x="12" y="515"/>
                    <a:pt x="25" y="5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3489" tIns="31745" rIns="63489" bIns="3174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FDA76F28-3E86-6319-3016-44E5CC06E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2226" y="4403261"/>
              <a:ext cx="484439" cy="563801"/>
            </a:xfrm>
            <a:custGeom>
              <a:avLst/>
              <a:gdLst>
                <a:gd name="T0" fmla="*/ 153 w 419"/>
                <a:gd name="T1" fmla="*/ 202 h 488"/>
                <a:gd name="T2" fmla="*/ 218 w 419"/>
                <a:gd name="T3" fmla="*/ 277 h 488"/>
                <a:gd name="T4" fmla="*/ 220 w 419"/>
                <a:gd name="T5" fmla="*/ 280 h 488"/>
                <a:gd name="T6" fmla="*/ 348 w 419"/>
                <a:gd name="T7" fmla="*/ 459 h 488"/>
                <a:gd name="T8" fmla="*/ 364 w 419"/>
                <a:gd name="T9" fmla="*/ 477 h 488"/>
                <a:gd name="T10" fmla="*/ 402 w 419"/>
                <a:gd name="T11" fmla="*/ 470 h 488"/>
                <a:gd name="T12" fmla="*/ 415 w 419"/>
                <a:gd name="T13" fmla="*/ 429 h 488"/>
                <a:gd name="T14" fmla="*/ 409 w 419"/>
                <a:gd name="T15" fmla="*/ 304 h 488"/>
                <a:gd name="T16" fmla="*/ 352 w 419"/>
                <a:gd name="T17" fmla="*/ 94 h 488"/>
                <a:gd name="T18" fmla="*/ 313 w 419"/>
                <a:gd name="T19" fmla="*/ 10 h 488"/>
                <a:gd name="T20" fmla="*/ 306 w 419"/>
                <a:gd name="T21" fmla="*/ 8 h 488"/>
                <a:gd name="T22" fmla="*/ 251 w 419"/>
                <a:gd name="T23" fmla="*/ 3 h 488"/>
                <a:gd name="T24" fmla="*/ 39 w 419"/>
                <a:gd name="T25" fmla="*/ 31 h 488"/>
                <a:gd name="T26" fmla="*/ 0 w 419"/>
                <a:gd name="T27" fmla="*/ 45 h 488"/>
                <a:gd name="T28" fmla="*/ 11 w 419"/>
                <a:gd name="T29" fmla="*/ 54 h 488"/>
                <a:gd name="T30" fmla="*/ 153 w 419"/>
                <a:gd name="T31" fmla="*/ 202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9" h="488">
                  <a:moveTo>
                    <a:pt x="153" y="202"/>
                  </a:moveTo>
                  <a:cubicBezTo>
                    <a:pt x="175" y="227"/>
                    <a:pt x="196" y="252"/>
                    <a:pt x="218" y="277"/>
                  </a:cubicBezTo>
                  <a:cubicBezTo>
                    <a:pt x="219" y="278"/>
                    <a:pt x="219" y="279"/>
                    <a:pt x="220" y="280"/>
                  </a:cubicBezTo>
                  <a:cubicBezTo>
                    <a:pt x="265" y="338"/>
                    <a:pt x="308" y="397"/>
                    <a:pt x="348" y="459"/>
                  </a:cubicBezTo>
                  <a:cubicBezTo>
                    <a:pt x="352" y="465"/>
                    <a:pt x="357" y="472"/>
                    <a:pt x="364" y="477"/>
                  </a:cubicBezTo>
                  <a:cubicBezTo>
                    <a:pt x="379" y="488"/>
                    <a:pt x="393" y="486"/>
                    <a:pt x="402" y="470"/>
                  </a:cubicBezTo>
                  <a:cubicBezTo>
                    <a:pt x="410" y="457"/>
                    <a:pt x="413" y="443"/>
                    <a:pt x="415" y="429"/>
                  </a:cubicBezTo>
                  <a:cubicBezTo>
                    <a:pt x="419" y="387"/>
                    <a:pt x="415" y="346"/>
                    <a:pt x="409" y="304"/>
                  </a:cubicBezTo>
                  <a:cubicBezTo>
                    <a:pt x="399" y="232"/>
                    <a:pt x="379" y="162"/>
                    <a:pt x="352" y="94"/>
                  </a:cubicBezTo>
                  <a:cubicBezTo>
                    <a:pt x="341" y="66"/>
                    <a:pt x="328" y="37"/>
                    <a:pt x="313" y="10"/>
                  </a:cubicBezTo>
                  <a:cubicBezTo>
                    <a:pt x="312" y="8"/>
                    <a:pt x="309" y="8"/>
                    <a:pt x="306" y="8"/>
                  </a:cubicBezTo>
                  <a:cubicBezTo>
                    <a:pt x="288" y="6"/>
                    <a:pt x="270" y="4"/>
                    <a:pt x="251" y="3"/>
                  </a:cubicBezTo>
                  <a:cubicBezTo>
                    <a:pt x="179" y="0"/>
                    <a:pt x="108" y="10"/>
                    <a:pt x="39" y="31"/>
                  </a:cubicBezTo>
                  <a:cubicBezTo>
                    <a:pt x="26" y="35"/>
                    <a:pt x="14" y="39"/>
                    <a:pt x="0" y="45"/>
                  </a:cubicBezTo>
                  <a:cubicBezTo>
                    <a:pt x="4" y="49"/>
                    <a:pt x="8" y="51"/>
                    <a:pt x="11" y="54"/>
                  </a:cubicBezTo>
                  <a:cubicBezTo>
                    <a:pt x="60" y="102"/>
                    <a:pt x="108" y="151"/>
                    <a:pt x="153" y="2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3489" tIns="31745" rIns="63489" bIns="3174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F326EB18-E282-9ADB-7FA4-B09945EE1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38678" y="5279552"/>
              <a:ext cx="362088" cy="616709"/>
            </a:xfrm>
            <a:custGeom>
              <a:avLst/>
              <a:gdLst>
                <a:gd name="T0" fmla="*/ 242 w 314"/>
                <a:gd name="T1" fmla="*/ 328 h 533"/>
                <a:gd name="T2" fmla="*/ 221 w 314"/>
                <a:gd name="T3" fmla="*/ 260 h 533"/>
                <a:gd name="T4" fmla="*/ 220 w 314"/>
                <a:gd name="T5" fmla="*/ 256 h 533"/>
                <a:gd name="T6" fmla="*/ 178 w 314"/>
                <a:gd name="T7" fmla="*/ 54 h 533"/>
                <a:gd name="T8" fmla="*/ 171 w 314"/>
                <a:gd name="T9" fmla="*/ 25 h 533"/>
                <a:gd name="T10" fmla="*/ 127 w 314"/>
                <a:gd name="T11" fmla="*/ 12 h 533"/>
                <a:gd name="T12" fmla="*/ 109 w 314"/>
                <a:gd name="T13" fmla="*/ 28 h 533"/>
                <a:gd name="T14" fmla="*/ 80 w 314"/>
                <a:gd name="T15" fmla="*/ 75 h 533"/>
                <a:gd name="T16" fmla="*/ 12 w 314"/>
                <a:gd name="T17" fmla="*/ 296 h 533"/>
                <a:gd name="T18" fmla="*/ 1 w 314"/>
                <a:gd name="T19" fmla="*/ 467 h 533"/>
                <a:gd name="T20" fmla="*/ 4 w 314"/>
                <a:gd name="T21" fmla="*/ 496 h 533"/>
                <a:gd name="T22" fmla="*/ 8 w 314"/>
                <a:gd name="T23" fmla="*/ 497 h 533"/>
                <a:gd name="T24" fmla="*/ 92 w 314"/>
                <a:gd name="T25" fmla="*/ 517 h 533"/>
                <a:gd name="T26" fmla="*/ 305 w 314"/>
                <a:gd name="T27" fmla="*/ 521 h 533"/>
                <a:gd name="T28" fmla="*/ 311 w 314"/>
                <a:gd name="T29" fmla="*/ 511 h 533"/>
                <a:gd name="T30" fmla="*/ 242 w 314"/>
                <a:gd name="T31" fmla="*/ 328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4" h="533">
                  <a:moveTo>
                    <a:pt x="242" y="328"/>
                  </a:moveTo>
                  <a:cubicBezTo>
                    <a:pt x="235" y="305"/>
                    <a:pt x="228" y="283"/>
                    <a:pt x="221" y="260"/>
                  </a:cubicBezTo>
                  <a:cubicBezTo>
                    <a:pt x="221" y="259"/>
                    <a:pt x="221" y="258"/>
                    <a:pt x="220" y="256"/>
                  </a:cubicBezTo>
                  <a:cubicBezTo>
                    <a:pt x="203" y="190"/>
                    <a:pt x="188" y="122"/>
                    <a:pt x="178" y="54"/>
                  </a:cubicBezTo>
                  <a:cubicBezTo>
                    <a:pt x="177" y="44"/>
                    <a:pt x="175" y="34"/>
                    <a:pt x="171" y="25"/>
                  </a:cubicBezTo>
                  <a:cubicBezTo>
                    <a:pt x="162" y="5"/>
                    <a:pt x="146" y="0"/>
                    <a:pt x="127" y="12"/>
                  </a:cubicBezTo>
                  <a:cubicBezTo>
                    <a:pt x="120" y="16"/>
                    <a:pt x="115" y="22"/>
                    <a:pt x="109" y="28"/>
                  </a:cubicBezTo>
                  <a:cubicBezTo>
                    <a:pt x="97" y="42"/>
                    <a:pt x="88" y="58"/>
                    <a:pt x="80" y="75"/>
                  </a:cubicBezTo>
                  <a:cubicBezTo>
                    <a:pt x="46" y="145"/>
                    <a:pt x="25" y="219"/>
                    <a:pt x="12" y="296"/>
                  </a:cubicBezTo>
                  <a:cubicBezTo>
                    <a:pt x="3" y="353"/>
                    <a:pt x="0" y="410"/>
                    <a:pt x="1" y="467"/>
                  </a:cubicBezTo>
                  <a:cubicBezTo>
                    <a:pt x="2" y="477"/>
                    <a:pt x="1" y="486"/>
                    <a:pt x="4" y="496"/>
                  </a:cubicBezTo>
                  <a:cubicBezTo>
                    <a:pt x="5" y="497"/>
                    <a:pt x="6" y="497"/>
                    <a:pt x="8" y="497"/>
                  </a:cubicBezTo>
                  <a:cubicBezTo>
                    <a:pt x="36" y="505"/>
                    <a:pt x="64" y="512"/>
                    <a:pt x="92" y="517"/>
                  </a:cubicBezTo>
                  <a:cubicBezTo>
                    <a:pt x="163" y="530"/>
                    <a:pt x="234" y="533"/>
                    <a:pt x="305" y="521"/>
                  </a:cubicBezTo>
                  <a:cubicBezTo>
                    <a:pt x="314" y="519"/>
                    <a:pt x="314" y="519"/>
                    <a:pt x="311" y="511"/>
                  </a:cubicBezTo>
                  <a:cubicBezTo>
                    <a:pt x="286" y="450"/>
                    <a:pt x="262" y="390"/>
                    <a:pt x="242" y="3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3489" tIns="31745" rIns="63489" bIns="3174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6" name="Grupo 145">
              <a:extLst>
                <a:ext uri="{FF2B5EF4-FFF2-40B4-BE49-F238E27FC236}">
                  <a16:creationId xmlns:a16="http://schemas.microsoft.com/office/drawing/2014/main" id="{42CE6BA3-0A9A-332D-C76D-831C57808434}"/>
                </a:ext>
              </a:extLst>
            </p:cNvPr>
            <p:cNvGrpSpPr/>
            <p:nvPr/>
          </p:nvGrpSpPr>
          <p:grpSpPr>
            <a:xfrm>
              <a:off x="12951695" y="4638040"/>
              <a:ext cx="380276" cy="995333"/>
              <a:chOff x="8248651" y="4448176"/>
              <a:chExt cx="365125" cy="955674"/>
            </a:xfrm>
          </p:grpSpPr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id="{4B9F42B0-E659-2623-6FEF-8C2F16B84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48651" y="4729163"/>
                <a:ext cx="323850" cy="674687"/>
              </a:xfrm>
              <a:custGeom>
                <a:avLst/>
                <a:gdLst>
                  <a:gd name="T0" fmla="*/ 285 w 292"/>
                  <a:gd name="T1" fmla="*/ 0 h 607"/>
                  <a:gd name="T2" fmla="*/ 96 w 292"/>
                  <a:gd name="T3" fmla="*/ 0 h 607"/>
                  <a:gd name="T4" fmla="*/ 88 w 292"/>
                  <a:gd name="T5" fmla="*/ 6 h 607"/>
                  <a:gd name="T6" fmla="*/ 71 w 292"/>
                  <a:gd name="T7" fmla="*/ 126 h 607"/>
                  <a:gd name="T8" fmla="*/ 45 w 292"/>
                  <a:gd name="T9" fmla="*/ 302 h 607"/>
                  <a:gd name="T10" fmla="*/ 19 w 292"/>
                  <a:gd name="T11" fmla="*/ 477 h 607"/>
                  <a:gd name="T12" fmla="*/ 1 w 292"/>
                  <a:gd name="T13" fmla="*/ 600 h 607"/>
                  <a:gd name="T14" fmla="*/ 7 w 292"/>
                  <a:gd name="T15" fmla="*/ 607 h 607"/>
                  <a:gd name="T16" fmla="*/ 102 w 292"/>
                  <a:gd name="T17" fmla="*/ 607 h 607"/>
                  <a:gd name="T18" fmla="*/ 196 w 292"/>
                  <a:gd name="T19" fmla="*/ 607 h 607"/>
                  <a:gd name="T20" fmla="*/ 204 w 292"/>
                  <a:gd name="T21" fmla="*/ 600 h 607"/>
                  <a:gd name="T22" fmla="*/ 209 w 292"/>
                  <a:gd name="T23" fmla="*/ 562 h 607"/>
                  <a:gd name="T24" fmla="*/ 251 w 292"/>
                  <a:gd name="T25" fmla="*/ 281 h 607"/>
                  <a:gd name="T26" fmla="*/ 291 w 292"/>
                  <a:gd name="T27" fmla="*/ 7 h 607"/>
                  <a:gd name="T28" fmla="*/ 285 w 292"/>
                  <a:gd name="T29" fmla="*/ 0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2" h="607">
                    <a:moveTo>
                      <a:pt x="285" y="0"/>
                    </a:moveTo>
                    <a:cubicBezTo>
                      <a:pt x="222" y="0"/>
                      <a:pt x="159" y="0"/>
                      <a:pt x="96" y="0"/>
                    </a:cubicBezTo>
                    <a:cubicBezTo>
                      <a:pt x="91" y="0"/>
                      <a:pt x="89" y="1"/>
                      <a:pt x="88" y="6"/>
                    </a:cubicBezTo>
                    <a:cubicBezTo>
                      <a:pt x="83" y="46"/>
                      <a:pt x="77" y="86"/>
                      <a:pt x="71" y="126"/>
                    </a:cubicBezTo>
                    <a:cubicBezTo>
                      <a:pt x="62" y="185"/>
                      <a:pt x="54" y="243"/>
                      <a:pt x="45" y="302"/>
                    </a:cubicBezTo>
                    <a:cubicBezTo>
                      <a:pt x="36" y="360"/>
                      <a:pt x="28" y="419"/>
                      <a:pt x="19" y="477"/>
                    </a:cubicBezTo>
                    <a:cubicBezTo>
                      <a:pt x="13" y="518"/>
                      <a:pt x="7" y="559"/>
                      <a:pt x="1" y="600"/>
                    </a:cubicBezTo>
                    <a:cubicBezTo>
                      <a:pt x="0" y="605"/>
                      <a:pt x="2" y="607"/>
                      <a:pt x="7" y="607"/>
                    </a:cubicBezTo>
                    <a:cubicBezTo>
                      <a:pt x="39" y="606"/>
                      <a:pt x="70" y="607"/>
                      <a:pt x="102" y="607"/>
                    </a:cubicBezTo>
                    <a:cubicBezTo>
                      <a:pt x="133" y="607"/>
                      <a:pt x="164" y="606"/>
                      <a:pt x="196" y="607"/>
                    </a:cubicBezTo>
                    <a:cubicBezTo>
                      <a:pt x="201" y="607"/>
                      <a:pt x="203" y="605"/>
                      <a:pt x="204" y="600"/>
                    </a:cubicBezTo>
                    <a:cubicBezTo>
                      <a:pt x="205" y="587"/>
                      <a:pt x="207" y="574"/>
                      <a:pt x="209" y="562"/>
                    </a:cubicBezTo>
                    <a:cubicBezTo>
                      <a:pt x="223" y="468"/>
                      <a:pt x="237" y="374"/>
                      <a:pt x="251" y="281"/>
                    </a:cubicBezTo>
                    <a:cubicBezTo>
                      <a:pt x="264" y="189"/>
                      <a:pt x="277" y="98"/>
                      <a:pt x="291" y="7"/>
                    </a:cubicBezTo>
                    <a:cubicBezTo>
                      <a:pt x="292" y="1"/>
                      <a:pt x="290" y="0"/>
                      <a:pt x="28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3489" tIns="31745" rIns="63489" bIns="317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3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 22">
                <a:extLst>
                  <a:ext uri="{FF2B5EF4-FFF2-40B4-BE49-F238E27FC236}">
                    <a16:creationId xmlns:a16="http://schemas.microsoft.com/office/drawing/2014/main" id="{64DEE494-1871-447A-21BB-EFBA10F94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2951" y="4448176"/>
                <a:ext cx="250825" cy="185737"/>
              </a:xfrm>
              <a:custGeom>
                <a:avLst/>
                <a:gdLst>
                  <a:gd name="T0" fmla="*/ 220 w 227"/>
                  <a:gd name="T1" fmla="*/ 0 h 167"/>
                  <a:gd name="T2" fmla="*/ 31 w 227"/>
                  <a:gd name="T3" fmla="*/ 0 h 167"/>
                  <a:gd name="T4" fmla="*/ 24 w 227"/>
                  <a:gd name="T5" fmla="*/ 5 h 167"/>
                  <a:gd name="T6" fmla="*/ 1 w 227"/>
                  <a:gd name="T7" fmla="*/ 160 h 167"/>
                  <a:gd name="T8" fmla="*/ 7 w 227"/>
                  <a:gd name="T9" fmla="*/ 167 h 167"/>
                  <a:gd name="T10" fmla="*/ 101 w 227"/>
                  <a:gd name="T11" fmla="*/ 167 h 167"/>
                  <a:gd name="T12" fmla="*/ 195 w 227"/>
                  <a:gd name="T13" fmla="*/ 167 h 167"/>
                  <a:gd name="T14" fmla="*/ 203 w 227"/>
                  <a:gd name="T15" fmla="*/ 160 h 167"/>
                  <a:gd name="T16" fmla="*/ 226 w 227"/>
                  <a:gd name="T17" fmla="*/ 7 h 167"/>
                  <a:gd name="T18" fmla="*/ 220 w 227"/>
                  <a:gd name="T1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167">
                    <a:moveTo>
                      <a:pt x="220" y="0"/>
                    </a:moveTo>
                    <a:cubicBezTo>
                      <a:pt x="157" y="0"/>
                      <a:pt x="94" y="0"/>
                      <a:pt x="31" y="0"/>
                    </a:cubicBezTo>
                    <a:cubicBezTo>
                      <a:pt x="27" y="0"/>
                      <a:pt x="24" y="0"/>
                      <a:pt x="24" y="5"/>
                    </a:cubicBezTo>
                    <a:cubicBezTo>
                      <a:pt x="16" y="57"/>
                      <a:pt x="9" y="108"/>
                      <a:pt x="1" y="160"/>
                    </a:cubicBezTo>
                    <a:cubicBezTo>
                      <a:pt x="0" y="166"/>
                      <a:pt x="2" y="167"/>
                      <a:pt x="7" y="167"/>
                    </a:cubicBezTo>
                    <a:cubicBezTo>
                      <a:pt x="38" y="166"/>
                      <a:pt x="70" y="167"/>
                      <a:pt x="101" y="167"/>
                    </a:cubicBezTo>
                    <a:cubicBezTo>
                      <a:pt x="132" y="167"/>
                      <a:pt x="164" y="166"/>
                      <a:pt x="195" y="167"/>
                    </a:cubicBezTo>
                    <a:cubicBezTo>
                      <a:pt x="200" y="167"/>
                      <a:pt x="203" y="165"/>
                      <a:pt x="203" y="160"/>
                    </a:cubicBezTo>
                    <a:cubicBezTo>
                      <a:pt x="211" y="109"/>
                      <a:pt x="218" y="58"/>
                      <a:pt x="226" y="7"/>
                    </a:cubicBezTo>
                    <a:cubicBezTo>
                      <a:pt x="227" y="1"/>
                      <a:pt x="225" y="0"/>
                      <a:pt x="2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3489" tIns="31745" rIns="63489" bIns="3174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2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93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3B62CC6B-DF22-CDB3-6615-48ED6111D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2740" y="5340727"/>
              <a:ext cx="532388" cy="433184"/>
            </a:xfrm>
            <a:custGeom>
              <a:avLst/>
              <a:gdLst>
                <a:gd name="T0" fmla="*/ 297 w 461"/>
                <a:gd name="T1" fmla="*/ 126 h 374"/>
                <a:gd name="T2" fmla="*/ 235 w 461"/>
                <a:gd name="T3" fmla="*/ 104 h 374"/>
                <a:gd name="T4" fmla="*/ 231 w 461"/>
                <a:gd name="T5" fmla="*/ 102 h 374"/>
                <a:gd name="T6" fmla="*/ 113 w 461"/>
                <a:gd name="T7" fmla="*/ 47 h 374"/>
                <a:gd name="T8" fmla="*/ 49 w 461"/>
                <a:gd name="T9" fmla="*/ 14 h 374"/>
                <a:gd name="T10" fmla="*/ 2 w 461"/>
                <a:gd name="T11" fmla="*/ 47 h 374"/>
                <a:gd name="T12" fmla="*/ 21 w 461"/>
                <a:gd name="T13" fmla="*/ 107 h 374"/>
                <a:gd name="T14" fmla="*/ 259 w 461"/>
                <a:gd name="T15" fmla="*/ 371 h 374"/>
                <a:gd name="T16" fmla="*/ 265 w 461"/>
                <a:gd name="T17" fmla="*/ 374 h 374"/>
                <a:gd name="T18" fmla="*/ 272 w 461"/>
                <a:gd name="T19" fmla="*/ 370 h 374"/>
                <a:gd name="T20" fmla="*/ 411 w 461"/>
                <a:gd name="T21" fmla="*/ 245 h 374"/>
                <a:gd name="T22" fmla="*/ 461 w 461"/>
                <a:gd name="T23" fmla="*/ 176 h 374"/>
                <a:gd name="T24" fmla="*/ 455 w 461"/>
                <a:gd name="T25" fmla="*/ 173 h 374"/>
                <a:gd name="T26" fmla="*/ 297 w 461"/>
                <a:gd name="T27" fmla="*/ 12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1" h="374">
                  <a:moveTo>
                    <a:pt x="297" y="126"/>
                  </a:moveTo>
                  <a:cubicBezTo>
                    <a:pt x="276" y="119"/>
                    <a:pt x="256" y="112"/>
                    <a:pt x="235" y="104"/>
                  </a:cubicBezTo>
                  <a:cubicBezTo>
                    <a:pt x="234" y="103"/>
                    <a:pt x="232" y="102"/>
                    <a:pt x="231" y="102"/>
                  </a:cubicBezTo>
                  <a:cubicBezTo>
                    <a:pt x="190" y="86"/>
                    <a:pt x="151" y="67"/>
                    <a:pt x="113" y="47"/>
                  </a:cubicBezTo>
                  <a:cubicBezTo>
                    <a:pt x="92" y="36"/>
                    <a:pt x="71" y="24"/>
                    <a:pt x="49" y="14"/>
                  </a:cubicBezTo>
                  <a:cubicBezTo>
                    <a:pt x="20" y="0"/>
                    <a:pt x="0" y="14"/>
                    <a:pt x="2" y="47"/>
                  </a:cubicBezTo>
                  <a:cubicBezTo>
                    <a:pt x="4" y="68"/>
                    <a:pt x="12" y="88"/>
                    <a:pt x="21" y="107"/>
                  </a:cubicBezTo>
                  <a:cubicBezTo>
                    <a:pt x="77" y="216"/>
                    <a:pt x="157" y="304"/>
                    <a:pt x="259" y="371"/>
                  </a:cubicBezTo>
                  <a:cubicBezTo>
                    <a:pt x="261" y="372"/>
                    <a:pt x="262" y="374"/>
                    <a:pt x="265" y="374"/>
                  </a:cubicBezTo>
                  <a:cubicBezTo>
                    <a:pt x="268" y="374"/>
                    <a:pt x="270" y="372"/>
                    <a:pt x="272" y="370"/>
                  </a:cubicBezTo>
                  <a:cubicBezTo>
                    <a:pt x="325" y="336"/>
                    <a:pt x="371" y="294"/>
                    <a:pt x="411" y="245"/>
                  </a:cubicBezTo>
                  <a:cubicBezTo>
                    <a:pt x="430" y="223"/>
                    <a:pt x="446" y="200"/>
                    <a:pt x="461" y="176"/>
                  </a:cubicBezTo>
                  <a:cubicBezTo>
                    <a:pt x="460" y="173"/>
                    <a:pt x="457" y="173"/>
                    <a:pt x="455" y="173"/>
                  </a:cubicBezTo>
                  <a:cubicBezTo>
                    <a:pt x="402" y="160"/>
                    <a:pt x="349" y="145"/>
                    <a:pt x="297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3489" tIns="31745" rIns="63489" bIns="3174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D4FE18E9-797D-E37A-A4FF-D641F88D8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4773" y="4980290"/>
              <a:ext cx="482786" cy="360437"/>
            </a:xfrm>
            <a:custGeom>
              <a:avLst/>
              <a:gdLst>
                <a:gd name="T0" fmla="*/ 402 w 418"/>
                <a:gd name="T1" fmla="*/ 0 h 312"/>
                <a:gd name="T2" fmla="*/ 396 w 418"/>
                <a:gd name="T3" fmla="*/ 5 h 312"/>
                <a:gd name="T4" fmla="*/ 248 w 418"/>
                <a:gd name="T5" fmla="*/ 109 h 312"/>
                <a:gd name="T6" fmla="*/ 209 w 418"/>
                <a:gd name="T7" fmla="*/ 134 h 312"/>
                <a:gd name="T8" fmla="*/ 205 w 418"/>
                <a:gd name="T9" fmla="*/ 135 h 312"/>
                <a:gd name="T10" fmla="*/ 37 w 418"/>
                <a:gd name="T11" fmla="*/ 218 h 312"/>
                <a:gd name="T12" fmla="*/ 19 w 418"/>
                <a:gd name="T13" fmla="*/ 228 h 312"/>
                <a:gd name="T14" fmla="*/ 18 w 418"/>
                <a:gd name="T15" fmla="*/ 275 h 312"/>
                <a:gd name="T16" fmla="*/ 52 w 418"/>
                <a:gd name="T17" fmla="*/ 292 h 312"/>
                <a:gd name="T18" fmla="*/ 146 w 418"/>
                <a:gd name="T19" fmla="*/ 308 h 312"/>
                <a:gd name="T20" fmla="*/ 319 w 418"/>
                <a:gd name="T21" fmla="*/ 295 h 312"/>
                <a:gd name="T22" fmla="*/ 405 w 418"/>
                <a:gd name="T23" fmla="*/ 270 h 312"/>
                <a:gd name="T24" fmla="*/ 407 w 418"/>
                <a:gd name="T25" fmla="*/ 266 h 312"/>
                <a:gd name="T26" fmla="*/ 415 w 418"/>
                <a:gd name="T27" fmla="*/ 190 h 312"/>
                <a:gd name="T28" fmla="*/ 408 w 418"/>
                <a:gd name="T29" fmla="*/ 38 h 312"/>
                <a:gd name="T30" fmla="*/ 402 w 418"/>
                <a:gd name="T31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8" h="312">
                  <a:moveTo>
                    <a:pt x="402" y="0"/>
                  </a:moveTo>
                  <a:cubicBezTo>
                    <a:pt x="399" y="2"/>
                    <a:pt x="398" y="4"/>
                    <a:pt x="396" y="5"/>
                  </a:cubicBezTo>
                  <a:cubicBezTo>
                    <a:pt x="348" y="42"/>
                    <a:pt x="300" y="77"/>
                    <a:pt x="248" y="109"/>
                  </a:cubicBezTo>
                  <a:cubicBezTo>
                    <a:pt x="235" y="117"/>
                    <a:pt x="222" y="125"/>
                    <a:pt x="209" y="134"/>
                  </a:cubicBezTo>
                  <a:cubicBezTo>
                    <a:pt x="208" y="134"/>
                    <a:pt x="206" y="134"/>
                    <a:pt x="205" y="135"/>
                  </a:cubicBezTo>
                  <a:cubicBezTo>
                    <a:pt x="151" y="167"/>
                    <a:pt x="95" y="194"/>
                    <a:pt x="37" y="218"/>
                  </a:cubicBezTo>
                  <a:cubicBezTo>
                    <a:pt x="31" y="221"/>
                    <a:pt x="25" y="224"/>
                    <a:pt x="19" y="228"/>
                  </a:cubicBezTo>
                  <a:cubicBezTo>
                    <a:pt x="1" y="242"/>
                    <a:pt x="0" y="260"/>
                    <a:pt x="18" y="275"/>
                  </a:cubicBezTo>
                  <a:cubicBezTo>
                    <a:pt x="28" y="283"/>
                    <a:pt x="39" y="289"/>
                    <a:pt x="52" y="292"/>
                  </a:cubicBezTo>
                  <a:cubicBezTo>
                    <a:pt x="82" y="302"/>
                    <a:pt x="114" y="306"/>
                    <a:pt x="146" y="308"/>
                  </a:cubicBezTo>
                  <a:cubicBezTo>
                    <a:pt x="204" y="312"/>
                    <a:pt x="262" y="307"/>
                    <a:pt x="319" y="295"/>
                  </a:cubicBezTo>
                  <a:cubicBezTo>
                    <a:pt x="348" y="289"/>
                    <a:pt x="377" y="282"/>
                    <a:pt x="405" y="270"/>
                  </a:cubicBezTo>
                  <a:cubicBezTo>
                    <a:pt x="407" y="270"/>
                    <a:pt x="407" y="268"/>
                    <a:pt x="407" y="266"/>
                  </a:cubicBezTo>
                  <a:cubicBezTo>
                    <a:pt x="411" y="241"/>
                    <a:pt x="413" y="215"/>
                    <a:pt x="415" y="190"/>
                  </a:cubicBezTo>
                  <a:cubicBezTo>
                    <a:pt x="418" y="139"/>
                    <a:pt x="415" y="88"/>
                    <a:pt x="408" y="38"/>
                  </a:cubicBezTo>
                  <a:cubicBezTo>
                    <a:pt x="407" y="25"/>
                    <a:pt x="404" y="13"/>
                    <a:pt x="40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3489" tIns="31745" rIns="63489" bIns="3174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3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369DCA2E-CEF0-CB86-51B4-D653C725789D}"/>
              </a:ext>
            </a:extLst>
          </p:cNvPr>
          <p:cNvSpPr txBox="1">
            <a:spLocks/>
          </p:cNvSpPr>
          <p:nvPr/>
        </p:nvSpPr>
        <p:spPr>
          <a:xfrm>
            <a:off x="209549" y="1825106"/>
            <a:ext cx="8266523" cy="32677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.0" panose="00000500000000000000" pitchFamily="50" charset="0"/>
                <a:ea typeface="+mn-ea"/>
                <a:cs typeface="+mn-cs"/>
              </a:rPr>
              <a:t>Cenário Econômico</a:t>
            </a:r>
          </a:p>
          <a:p>
            <a:pPr marL="0" marR="0" lvl="0" indent="0" algn="l" defTabSz="60963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xo 2.0" panose="00000500000000000000" pitchFamily="50" charset="0"/>
              <a:ea typeface="+mn-ea"/>
              <a:cs typeface="+mn-cs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2FDC285-3116-648F-9142-5032B62CC1CC}"/>
              </a:ext>
            </a:extLst>
          </p:cNvPr>
          <p:cNvSpPr txBox="1"/>
          <p:nvPr/>
        </p:nvSpPr>
        <p:spPr>
          <a:xfrm>
            <a:off x="380144" y="6165421"/>
            <a:ext cx="33333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xo 2.0" panose="00000500000000000000" pitchFamily="50" charset="0"/>
                <a:ea typeface="+mn-ea"/>
                <a:cs typeface="+mn-cs"/>
              </a:rPr>
              <a:t>Abril 2024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1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8">
            <a:extLst>
              <a:ext uri="{FF2B5EF4-FFF2-40B4-BE49-F238E27FC236}">
                <a16:creationId xmlns:a16="http://schemas.microsoft.com/office/drawing/2014/main" id="{AE46D748-ECE1-4663-8590-0CDDC785D7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74" y="6375076"/>
            <a:ext cx="1525526" cy="449444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C114A53A-4ED1-4356-A407-9CA3744D02DB}"/>
              </a:ext>
            </a:extLst>
          </p:cNvPr>
          <p:cNvSpPr txBox="1">
            <a:spLocks/>
          </p:cNvSpPr>
          <p:nvPr/>
        </p:nvSpPr>
        <p:spPr>
          <a:xfrm>
            <a:off x="218560" y="127577"/>
            <a:ext cx="10267127" cy="82707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pt-BR"/>
            </a:defPPr>
            <a:lvl1pPr defTabSz="914377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rgbClr val="000000"/>
                </a:solidFill>
                <a:latin typeface="Exo 2.0" panose="00000500000000000000" pitchFamily="50" charset="0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.0" panose="00000500000000000000" pitchFamily="50" charset="0"/>
                <a:ea typeface="+mj-ea"/>
                <a:cs typeface="+mj-cs"/>
              </a:rPr>
              <a:t>Mais aperto </a:t>
            </a:r>
            <a:r>
              <a:rPr kumimoji="0" lang="pt-B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.0" panose="00000500000000000000" pitchFamily="50" charset="0"/>
                <a:ea typeface="+mj-ea"/>
                <a:cs typeface="+mj-cs"/>
              </a:rPr>
              <a:t>monetário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2.0" panose="00000500000000000000" pitchFamily="50" charset="0"/>
                <a:ea typeface="+mj-ea"/>
                <a:cs typeface="+mj-cs"/>
              </a:rPr>
              <a:t> nos EUA?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E53FAE-A3F0-2E49-5BA2-B48962141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8081" y="1505750"/>
            <a:ext cx="7132320" cy="4440173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A5D31FF1-BC9A-5CC9-FF50-A40E7331A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687" y="226471"/>
            <a:ext cx="1470446" cy="124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9392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674</Words>
  <Application>Microsoft Office PowerPoint</Application>
  <PresentationFormat>Widescreen</PresentationFormat>
  <Paragraphs>162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Calibri</vt:lpstr>
      <vt:lpstr>Calibri (Corpo)</vt:lpstr>
      <vt:lpstr>Calibri Light</vt:lpstr>
      <vt:lpstr>Exo 2.0</vt:lpstr>
      <vt:lpstr>Exo 2.0 Thin</vt:lpstr>
      <vt:lpstr>Helvetica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Company>Sicredi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Joao Everton Lopes de Sa Silva</dc:creator>
  <cp:lastModifiedBy>Joao Everton Lopes de Sa Silva</cp:lastModifiedBy>
  <cp:revision>1</cp:revision>
  <dcterms:created xsi:type="dcterms:W3CDTF">2024-04-10T16:53:06Z</dcterms:created>
  <dcterms:modified xsi:type="dcterms:W3CDTF">2024-04-10T18:38:14Z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9deea41-824f-4c3c-afd5-7afdfc16eee8_Enabled">
    <vt:lpwstr>true</vt:lpwstr>
  </property>
  <property fmtid="{D5CDD505-2E9C-101B-9397-08002B2CF9AE}" pid="3" name="MSIP_Label_99deea41-824f-4c3c-afd5-7afdfc16eee8_SetDate">
    <vt:lpwstr>2024-04-10T18:36:54Z</vt:lpwstr>
  </property>
  <property fmtid="{D5CDD505-2E9C-101B-9397-08002B2CF9AE}" pid="4" name="MSIP_Label_99deea41-824f-4c3c-afd5-7afdfc16eee8_Method">
    <vt:lpwstr>Standard</vt:lpwstr>
  </property>
  <property fmtid="{D5CDD505-2E9C-101B-9397-08002B2CF9AE}" pid="5" name="MSIP_Label_99deea41-824f-4c3c-afd5-7afdfc16eee8_Name">
    <vt:lpwstr>99deea41-824f-4c3c-afd5-7afdfc16eee8</vt:lpwstr>
  </property>
  <property fmtid="{D5CDD505-2E9C-101B-9397-08002B2CF9AE}" pid="6" name="MSIP_Label_99deea41-824f-4c3c-afd5-7afdfc16eee8_SiteId">
    <vt:lpwstr>3223964c-6e1f-48ba-b705-423351281a8c</vt:lpwstr>
  </property>
  <property fmtid="{D5CDD505-2E9C-101B-9397-08002B2CF9AE}" pid="7" name="MSIP_Label_99deea41-824f-4c3c-afd5-7afdfc16eee8_ActionId">
    <vt:lpwstr>da8af170-7a0a-4a5a-bdd8-4ca98af02198</vt:lpwstr>
  </property>
  <property fmtid="{D5CDD505-2E9C-101B-9397-08002B2CF9AE}" pid="8" name="MSIP_Label_99deea41-824f-4c3c-afd5-7afdfc16eee8_ContentBits">
    <vt:lpwstr>2</vt:lpwstr>
  </property>
  <property fmtid="{D5CDD505-2E9C-101B-9397-08002B2CF9AE}" pid="9" name="ClassificationContentMarkingFooterLocations">
    <vt:lpwstr>Tema do Office:8</vt:lpwstr>
  </property>
  <property fmtid="{D5CDD505-2E9C-101B-9397-08002B2CF9AE}" pid="10" name="ClassificationContentMarkingFooterText">
    <vt:lpwstr>Classificação da informação: Uso Interno</vt:lpwstr>
  </property>
</Properties>
</file>