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1" r:id="rId10"/>
    <p:sldId id="275" r:id="rId11"/>
    <p:sldId id="280" r:id="rId12"/>
    <p:sldId id="279" r:id="rId13"/>
    <p:sldId id="278" r:id="rId14"/>
    <p:sldId id="277" r:id="rId15"/>
    <p:sldId id="276" r:id="rId16"/>
    <p:sldId id="283" r:id="rId17"/>
    <p:sldId id="274" r:id="rId18"/>
    <p:sldId id="282" r:id="rId19"/>
    <p:sldId id="286" r:id="rId20"/>
    <p:sldId id="285" r:id="rId21"/>
    <p:sldId id="284" r:id="rId22"/>
    <p:sldId id="290" r:id="rId23"/>
    <p:sldId id="289" r:id="rId24"/>
    <p:sldId id="295" r:id="rId25"/>
    <p:sldId id="294" r:id="rId26"/>
    <p:sldId id="404" r:id="rId27"/>
    <p:sldId id="405" r:id="rId28"/>
    <p:sldId id="406" r:id="rId29"/>
    <p:sldId id="293" r:id="rId30"/>
  </p:sldIdLst>
  <p:sldSz cx="18288000" cy="10287000"/>
  <p:notesSz cx="6858000" cy="9144000"/>
  <p:embeddedFontLst>
    <p:embeddedFont>
      <p:font typeface="Aptos Black" panose="020B0004020202020204" pitchFamily="34" charset="0"/>
      <p:bold r:id="rId31"/>
    </p:embeddedFont>
    <p:embeddedFont>
      <p:font typeface="Gisha" panose="020B0502040204020203" pitchFamily="34" charset="-79"/>
      <p:regular r:id="rId32"/>
      <p:bold r:id="rId33"/>
    </p:embeddedFont>
    <p:embeddedFont>
      <p:font typeface="League Spartan" panose="020B0604020202020204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Open Sans Extra Bold" panose="020B0604020202020204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5:32:38.79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820 0,'-31'2,"1"1,0 2,1 1,-45 14,40-6,0 1,1 1,1 2,-59 43,60-38,-2-2,0-1,-1-1,-48 18,-75 15,125-37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6:3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562 134 24575,'0'6'0,"1"0"0,0 0 0,0 0 0,1-1 0,0 1 0,2 5 0,7 25 0,64 368 0,-64-312 0,-7-53 0,-2-33 0,-2-15 0,-3-738 0,4 1013 0,-31 1224 0,28-1466 0,2-7 0,0-1 0,-2 0 0,0 0 0,-1 0 0,0 0 0,-2 0 0,-9 26 0,13-40 0,0-1 0,0 1 0,0 0 0,0-1 0,0 1 0,0-1 0,0 1 0,0-1 0,-1 0 0,1 0 0,-1 1 0,1-1 0,-1 0 0,1 0 0,-1 0 0,0 0 0,1-1 0,-1 1 0,0 0 0,0-1 0,1 1 0,-1-1 0,0 1 0,0-1 0,0 0 0,0 0 0,1 0 0,-1 0 0,0 0 0,0 0 0,0-1 0,0 1 0,0-1 0,1 1 0,-1-1 0,0 0 0,0 1 0,-2-3 0,-4-2 0,1 0 0,0 0 0,0-1 0,1 0 0,0 0 0,-11-14 0,-4-9 0,2 0 0,1-2 0,1 0 0,1-1 0,2-1 0,2-1 0,0 1 0,3-2 0,1 1 0,1-1 0,-3-46 0,1 10 0,-24-90 0,11 67 0,18 73 0,-1 1 0,-1 0 0,-11-25 0,14 45 0,0 9 0,1 13 0,2 44 0,1-50 0,-1-47 0,29-453 0,-25 464 0,-8 38 0,-16 55 0,-58 140 0,57-173 0,21-39 0,0-1 0,-1 1 0,1-1 0,0 1 0,0-1 0,-1 0 0,1 1 0,0-1 0,-1 1 0,1-1 0,0 0 0,-1 1 0,1-1 0,0 0 0,-1 0 0,1 1 0,-1-1 0,1 0 0,-1 0 0,1 1 0,-1-1 0,1 0 0,-1 0 0,1 0 0,-1 0 0,1 0 0,-1 0 0,1 0 0,-1 0 0,1 0 0,-2 0 0,-6-14 0,3-26 0,5 39 0,0-73 0,1 49 0,-1 1 0,-6-46 0,0 57 0,-3 18 0,-11 32 0,10-18 0,9-16 0,-1-1 0,0 1 0,0-1 0,0 0 0,0 0 0,0 1 0,0-2 0,-1 1 0,1 0 0,-1 0 0,-4 2 0,7-4 0,-1 0 0,0 0 0,0 0 0,0 0 0,0 0 0,0 0 0,0 0 0,1 0 0,-1-1 0,0 1 0,0 0 0,0 0 0,0-1 0,0 1 0,1-1 0,-1 1 0,0-1 0,0 1 0,1-1 0,-1 1 0,0-1 0,1 1 0,-1-1 0,1 0 0,-1 1 0,1-1 0,-1 0 0,1 0 0,-1 0 0,1 1 0,0-1 0,-1 0 0,1 0 0,0 0 0,0 0 0,-1 1 0,1-1 0,0 0 0,0 0 0,0 0 0,0-1 0,-1-5 0,0 0 0,0 0 0,1 0 0,-1 0 0,1 0 0,1 0 0,0 0 0,0 0 0,0 1 0,1-1 0,0 0 0,0 0 0,0 1 0,1-1 0,0 1 0,0 0 0,1 0 0,0 0 0,0 0 0,0 1 0,8-8 0,9-7 0,1 1 0,1 0 0,47-28 0,-48 33 0,-1 0 0,11-6 0,-2-1 0,0-1 0,31-31 0,-53 44 0,1 0 0,-2-1 0,1 0 0,-2 0 0,1-1 0,-1 1 0,-1-1 0,0-1 0,0 1 0,-1-1 0,-1 1 0,0-1 0,3-21 0,-5 25 0,-1 0 0,1 1 0,-1-1 0,-1 1 0,1-1 0,-1 0 0,-1 1 0,-3-14 0,3 18 0,1-1 0,-1 1 0,0 0 0,0-1 0,0 1 0,-1 0 0,1 0 0,-1 0 0,0 1 0,0-1 0,0 0 0,0 1 0,0 0 0,0 0 0,0 0 0,-1 0 0,1 1 0,-1-1 0,-5-1 0,-10-2 0,-1 1 0,1 1 0,-1 0 0,0 1 0,-22 2 0,-100 11 0,138-11 0,-1 1 0,1 1 0,-1-1 0,1 1 0,0 0 0,0 0 0,0 0 0,0 0 0,0 0 0,1 1 0,-1 0 0,1 0 0,0 0 0,-1 0 0,1 1 0,1-1 0,-1 1 0,0-1 0,1 1 0,0 0 0,0 0 0,0 0 0,0 1 0,1-1 0,0 0 0,0 1 0,0-1 0,-1 9 0,0 0 0,1 1 0,1-1 0,0 0 0,0 0 0,2 0 0,-1 0 0,2 1 0,7 23 0,-8-33 0,0 0 0,1 1 0,-1-1 0,1 0 0,0 0 0,0 0 0,0-1 0,1 1 0,0-1 0,-1 0 0,1 0 0,0 0 0,0 0 0,1-1 0,-1 1 0,1-1 0,-1 0 0,1-1 0,0 1 0,-1-1 0,1 0 0,0 0 0,6 0 0,14 2 0,1-1 0,0-2 0,31-3 0,-32 2 0,34-1 0,0-3 0,0-2 0,111-30 0,-151 31 0,0-1 0,0-1 0,-1-1 0,0 0 0,-1-2 0,25-19 0,-32 22 0,-1 0 0,0-1 0,0-1 0,-1 0 0,0 0 0,-1 0 0,0-1 0,-1 0 0,0 0 0,-1-1 0,6-17 0,-2-3 0,-9 181 0,-2-81 0,-20 295 0,13-297-682,2 73-1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6:45.28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162 149 24575,'152'14'0,"-15"1"0,331-5 0,-443-13 0,0 0 0,-1-1 0,0-2 0,0 0 0,24-10 0,63-16 0,-110 32 0,8-1 0,1 0 0,0-1 0,-1-1 0,1 1 0,-1-2 0,0 1 0,0-1 0,0-1 0,-1 1 0,17-12 0,-25 15 0,1 1 0,-1 0 0,1-1 0,-1 1 0,0 0 0,1-1 0,-1 1 0,0-1 0,1 1 0,-1-1 0,0 1 0,1-1 0,-1 1 0,0-1 0,0 1 0,1-1 0,-1 1 0,0-1 0,0 1 0,0-1 0,0 0 0,0 1 0,0-1 0,0 1 0,0-1 0,0 1 0,0-1 0,0 0 0,0 1 0,-1-1 0,1 1 0,0-1 0,0 1 0,-1-2 0,-20-9 0,-34 4 0,53 7 0,-441-2 0,207 5 0,-328-3 0,1702 0 0,-1104-2 0,1-1 0,47-11 0,-54 8 0,0 1 0,1 1 0,-1 2 0,38 1 0,-63 1 0,0 0 0,0 1 0,0-1 0,0 1 0,-1-1 0,1 1 0,0 0 0,0 0 0,-1 0 0,1 1 0,-1-1 0,1 0 0,-1 1 0,0 0 0,1 0 0,-1-1 0,0 1 0,0 0 0,0 1 0,0-1 0,-1 0 0,1 1 0,-1-1 0,1 1 0,1 4 0,0 3 0,-1 0 0,0 0 0,0 0 0,-1 0 0,-1 19 0,2 4 0,-2-31 0,1 0 0,-1 0 0,1 0 0,-1 0 0,1 0 0,0-1 0,0 1 0,0 0 0,0-1 0,0 1 0,0-1 0,1 1 0,-1-1 0,0 1 0,1-1 0,-1 0 0,1 0 0,0 0 0,-1 0 0,1 0 0,0 0 0,0 0 0,-1 0 0,1-1 0,0 1 0,0-1 0,0 1 0,0-1 0,3 1 0,8 0 0,0 0 0,1 0 0,17-3 0,-14 2 0,17-2-455,1-2 0,45-10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6:53.36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378 263 24575,'0'35'0,"1"48"0,-1-76 0,1 0 0,0-1 0,1 1 0,0-1 0,-1 1 0,2-1 0,-1 0 0,1 0 0,5 8 0,-7-12 0,0 0 0,0-1 0,0 0 0,0 1 0,0-1 0,1 0 0,-1 1 0,0-1 0,1 0 0,-1 0 0,1 0 0,-1 0 0,1-1 0,0 1 0,-1 0 0,1-1 0,0 1 0,-1-1 0,1 1 0,0-1 0,0 0 0,0 0 0,3 0 0,-2 0 0,1-1 0,0 0 0,-1 0 0,0-1 0,1 1 0,-1-1 0,0 0 0,1 1 0,-1-1 0,0-1 0,3-2 0,6-6 0,0-1 0,-1-1 0,-1 0 0,11-16 0,-8 8 0,0 0 0,-2-1 0,0 0 0,-2-1 0,0 0 0,-2 0 0,-1-1 0,0 0 0,-2 0 0,3-44 0,-7 65 0,-1-1 0,1 1 0,0-1 0,-1 1 0,0 0 0,0 0 0,0-1 0,0 1 0,-1 0 0,1 0 0,-1 0 0,1 0 0,-1 0 0,0 1 0,0-1 0,-1 0 0,1 1 0,0 0 0,-1-1 0,0 1 0,1 0 0,-1 0 0,0 1 0,0-1 0,0 0 0,0 1 0,0 0 0,0 0 0,-1 0 0,1 0 0,0 0 0,-1 1 0,1-1 0,-6 1 0,-6-1 0,-1 1 0,1 0 0,-1 1 0,1 1 0,-1 0 0,-19 7 0,2 0 0,0 3 0,1 0 0,1 2 0,0 1 0,-49 34 0,61-36 0,1 1 0,0 1 0,0 1 0,2 1 0,0 0 0,1 1 0,1 0 0,0 1 0,-16 33 0,26-45 0,1 0 0,0 0 0,1 0 0,0 1 0,0-1 0,1 1 0,0-1 0,0 1 0,0 0 0,1-1 0,0 1 0,1 0 0,3 14 0,-3-17 0,0-1 0,1 0 0,-1 0 0,1 0 0,0 0 0,0 0 0,1 0 0,-1-1 0,1 1 0,0-1 0,0 1 0,0-1 0,0 0 0,1 0 0,-1-1 0,1 1 0,0-1 0,-1 1 0,1-1 0,0 0 0,1-1 0,-1 1 0,0-1 0,9 2 0,32 3 0,1-2 0,0-2 0,-1-2 0,60-8 0,-89 6 0,-1 0 0,0-2 0,0 0 0,0 0 0,-1-1 0,1-1 0,17-10 0,-3-2 0,-1 0 0,33-29 0,-48 35 0,0-2 0,0 1 0,14-23 0,0 2 0,12-28 0,-35 53 0,0 0 0,1 1 0,0-1 0,1 1 0,0 0 0,0 0 0,1 0 0,0 1 0,0 0 0,1 1 0,10-8 0,-17 14 0,0-1 0,0 1 0,0-1 0,0 1 0,0 0 0,0-1 0,0 1 0,0 0 0,0 0 0,0 0 0,0 0 0,0 0 0,0 0 0,1 0 0,-1 0 0,0 0 0,0 1 0,0-1 0,0 0 0,0 1 0,0-1 0,0 0 0,0 1 0,0 0 0,0-1 0,0 1 0,1 1 0,0 0 0,0 1 0,0-1 0,0 1 0,0 0 0,-1 0 0,1 0 0,-1 0 0,0 0 0,1 5 0,2 8 0,-1 0 0,1 31 0,-3-45 0,-1 304 0,-3-128 0,3-166 0,0 1 0,-1-1 0,0 1 0,-1-1 0,0 0 0,-1 0 0,-5 16 0,6-24 0,0 0 0,-1 0 0,1 0 0,-1 0 0,1-1 0,-1 1 0,0-1 0,-1 0 0,1 0 0,-1 0 0,1 0 0,-1 0 0,0-1 0,0 1 0,0-1 0,0 0 0,0-1 0,-1 1 0,1-1 0,0 0 0,-1 0 0,1 0 0,-7 0 0,-39 3 0,0-3 0,-70-7 0,1 0 0,81 5-118,1 0 244,-62 6 0,89-4-262,-1 1-1,1 0 1,0 1 0,-1 0 0,1 1-1,1-1 1,-1 2 0,0 0 0,1 0-1,-12 9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6:57.49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80 239 24575,'861'0'0,"-850"0"0,0-1 0,0-1 0,-1 0 0,1 0 0,-1-1 0,1 0 0,-1-1 0,0 0 0,0 0 0,-1-1 0,1-1 0,14-11 0,-17 12 0,-1 0 0,0 0 0,-1 0 0,1-1 0,-1 0 0,0 0 0,-1-1 0,1 1 0,-1-1 0,-1 0 0,1 0 0,-1-1 0,0 1 0,-1 0 0,0-1 0,0 0 0,-1 1 0,1-10 0,-2 15 0,0 0 0,0 0 0,0 0 0,0 0 0,0 0 0,0 0 0,-1 0 0,1 0 0,-1 0 0,0 0 0,0 0 0,1 0 0,-1 0 0,0 0 0,-1 1 0,1-1 0,0 0 0,0 1 0,-1-1 0,1 1 0,-1 0 0,1-1 0,-1 1 0,0 0 0,1 0 0,-1 0 0,0 0 0,0 0 0,0 0 0,0 0 0,0 1 0,0-1 0,0 1 0,0 0 0,0-1 0,0 1 0,0 0 0,0 0 0,0 0 0,0 0 0,-2 1 0,-13 0 0,0 2 0,0 0 0,0 0 0,-16 7 0,12-4 0,-66 12 0,52-12 0,0 2 0,-46 16 0,-120 45 0,161-62 0,-1-1 0,0-2 0,-1-2 0,-77-5 0,26 0 0,-77 2-1365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7:07.8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0 24575,'0'0'-8191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9:38.0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537 0 24575,'1'1'0,"1"-1"0,-1 0 0,0 1 0,0 0 0,1-1 0,-1 1 0,0 0 0,0 0 0,0-1 0,0 1 0,0 0 0,0 0 0,0 0 0,0 0 0,0 0 0,0 1 0,0-1 0,-1 0 0,1 0 0,0 0 0,0 2 0,15 38 0,-9-22 0,4 5 0,-1 1 0,-2 1 0,0-1 0,5 38 0,4 106 0,-14-130 0,10 20 0,-9-44 0,0-1 0,-2 1 0,1 0 0,0 17 0,-3-30 0,0 1 0,0 0 0,-1 0 0,1-1 0,0 1 0,-1 0 0,0 0 0,0-1 0,1 1 0,-2 0 0,1-1 0,0 1 0,0-1 0,-1 0 0,1 1 0,-1-1 0,0 0 0,0 0 0,0 0 0,0 0 0,0 0 0,0-1 0,0 1 0,-1-1 0,1 1 0,-5 1 0,-19 6 0,1 0 0,-2-2 0,1-1 0,-53 4 0,-112-4 0,153-6 0,4 1 0,15 0 0,0 0 0,0-2 0,1 0 0,-24-5 0,38 6 0,0-1 0,0 0 0,0 0 0,1-1 0,-1 1 0,1-1 0,-1 0 0,1 1 0,0-2 0,-1 1 0,1 0 0,0-1 0,1 1 0,-1-1 0,0 0 0,1 0 0,-1 0 0,1 0 0,0 0 0,0-1 0,0 1 0,1-1 0,-1 1 0,1-1 0,0 0 0,-1-4 0,0-5 0,1 0 0,0 0 0,1 0 0,0 0 0,1 0 0,1 0 0,0 0 0,1 0 0,0 0 0,1 1 0,1-1 0,0 1 0,7-13 0,-1 5 0,0 1 0,2 0 0,0 1 0,1 1 0,1 0 0,31-28 0,-43 43 0,-1 0 0,0 0 0,1 0 0,0 0 0,-1 0 0,1 1 0,0-1 0,0 1 0,0-1 0,0 1 0,0 0 0,0 0 0,0 1 0,1-1 0,-1 1 0,0-1 0,0 1 0,0 0 0,1 0 0,-1 1 0,0-1 0,5 1 0,-4 1 0,1 1 0,-1-1 0,0 0 0,0 1 0,0 0 0,0 0 0,0 0 0,0 1 0,-1-1 0,0 1 0,1 0 0,-1 0 0,2 5 0,5 8 0,-1 0 0,-1 0 0,-1 1 0,0 0 0,-1 0 0,5 31 0,-6 0 0,-2 0 0,-5 88 0,-1-57 0,2-79 0,1 0 0,0-1 0,0 1 0,-1 0 0,1 0 0,0 0 0,0 0 0,0-1 0,0 1 0,0 0 0,0 0 0,0 0 0,1 0 0,-1-1 0,0 1 0,0 0 0,1 0 0,-1 0 0,0-1 0,1 1 0,-1 0 0,1 0 0,-1-1 0,1 1 0,-1 0 0,1-1 0,0 1 0,-1-1 0,2 1 0,-1-1 0,0-1 0,0 1 0,1-1 0,-1 0 0,0 1 0,0-1 0,0 0 0,0 0 0,0 0 0,0 0 0,0 0 0,0 0 0,0 0 0,0 0 0,0-2 0,32-54 0,-32 57 0,33-71 0,60-104 0,-78 156 0,0 0 0,1 1 0,1 1 0,1 1 0,0 0 0,1 1 0,32-17 0,13-12 0,-41 25 0,-20 15 0,1 0 0,0 0 0,0 0 0,0 0 0,1 1 0,-1 0 0,1 0 0,0 0 0,0 1 0,9-3 0,-14 5 0,-1 0 0,1-1 0,0 1 0,-1 0 0,1 0 0,0 0 0,-1 0 0,1 0 0,-1 0 0,1 1 0,0-1 0,-1 0 0,1 0 0,0 0 0,-1 1 0,1-1 0,-1 0 0,1 0 0,-1 1 0,1-1 0,-1 1 0,1-1 0,-1 0 0,1 1 0,-1-1 0,1 1 0,-1-1 0,1 1 0,-1-1 0,0 1 0,0 0 0,1-1 0,-1 2 0,-2 25 0,-20 24 0,-4-14-1365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9:41.1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510 1 24575,'1'0'0,"0"0"0,1 1 0,-1-1 0,0 1 0,0-1 0,0 1 0,1 0 0,-1-1 0,0 1 0,0 0 0,0 0 0,0 0 0,0 0 0,0 0 0,0 0 0,0 0 0,-1 0 0,1 0 0,0 0 0,-1 0 0,1 1 0,-1-1 0,1 0 0,-1 0 0,1 1 0,-1 1 0,8 41 0,-7-40 0,6 91 0,-11 191 0,3-281 0,1 0 0,-1-1 0,0 1 0,0 0 0,0-1 0,-1 1 0,0 0 0,1-1 0,-2 0 0,1 1 0,0-1 0,-1 0 0,0 0 0,0 0 0,0-1 0,-1 1 0,-6 5 0,3-4 0,0-1 0,0 0 0,0 0 0,0-1 0,-1 0 0,1 0 0,-1-1 0,0 0 0,0 0 0,-10 1 0,5-2 0,0 0 0,0-1 0,0 0 0,0-1 0,0-1 0,0 0 0,0-1 0,1 0 0,-1-1 0,1 0 0,0-1 0,0 0 0,-19-12 0,11 2 0,0-1 0,0-1 0,-19-22 0,32 31 0,0-1 0,1 0 0,0 0 0,1 0 0,-1-1 0,2 0 0,0 0 0,0 0 0,0 0 0,-1-12 0,-11-89 0,11 68 0,-14-59 0,11 82 0,1 17 0,7 5 0,-1 0 0,1-1 0,-1 1 0,1 0 0,0-1 0,0 1 0,0 0 0,0-1 0,0 1 0,0 0 0,0-1 0,0 1 0,1 0 0,-1-1 0,1 1 0,0 2 0,6 16 0,1 0 0,0 0 0,2-1 0,21 33 0,-25-43 0,-1-1 0,2-1 0,-1 1 0,1-1 0,0 0 0,1-1 0,-1 1 0,1-1 0,1-1 0,-1 0 0,1 0 0,13 5 0,-20-9 3,0 0 0,0 0 0,0-1-1,0 1 1,1-1 0,-1 0 0,0 0 0,0 0-1,0 0 1,0 0 0,1 0 0,-1 0 0,0-1-1,0 1 1,0-1 0,0 1 0,0-1 0,0 0-1,0 0 1,0 0 0,0 0 0,0 0 0,-1-1-1,1 1 1,0 0 0,-1-1 0,1 1 0,-1-1-1,1 0 1,-1 1 0,0-1 0,0 0 0,0 0-1,0 0 1,0 0 0,0 0 0,0 0 0,-1 0-1,1 0 1,0-4 0,2-8-267,0-1 1,-2 0-1,0 0 0,0-22 0,-2 34 103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9:46.78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133 229 24575,'549'-23'0,"-456"11"0,-1-3 0,115-35 0,-185 44 0,48-18 0,-66 22 0,0 0 0,1 0 0,-1-1 0,0 0 0,0 1 0,0-1 0,0-1 0,-1 1 0,1-1 0,-1 1 0,0-1 0,3-5 0,-6 9 0,1-1 0,-1 0 0,1 0 0,-1 0 0,1 0 0,-1 1 0,0-1 0,0 0 0,1 0 0,-1 0 0,0 0 0,0 0 0,0 0 0,0 0 0,0 0 0,0 0 0,0 0 0,0 0 0,0 0 0,-1 0 0,1 1 0,0-1 0,-1 0 0,1 0 0,-1 0 0,0-1 0,0 0 0,-1 1 0,0-1 0,0 1 0,1-1 0,-1 1 0,0 0 0,0 0 0,0 0 0,0 0 0,-5-2 0,-56-8 0,-275 8 0,166 7 0,121-1 0,-78 13 0,-26 2 0,79-18 0,52-1 0,1 0 0,-1 2 0,0 1 0,-35 7 0,55-8-105,-1 1 0,1-1 0,0 1 0,0 0 0,0 0 0,0 1 0,0-1 0,0 1 0,1 0 0,-1 0 0,1 0 0,-5 5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9:51.36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40 24575,'724'0'0,"-661"-3"0,77-13 0,-76 7 0,70-1 0,-45 9 0,216 5 0,-301-4 0,-1 0 0,1 0 0,0 1 0,0 0 0,0 0 0,-1 0 0,1 0 0,0 1 0,-1-1 0,1 1 0,-1 0 0,0 0 0,1 0 0,-1 0 0,0 1 0,0-1 0,-1 1 0,1 0 0,0 0 0,-1 0 0,0 0 0,0 0 0,0 1 0,0-1 0,0 1 0,0-1 0,-1 1 0,0-1 0,0 1 0,0 0 0,0 0 0,-1 0 0,1-1 0,-1 1 0,0 0 0,0 0 0,0 0 0,-1 0 0,0 5 0,0-2 0,-1 1 0,1 0 0,-1 0 0,0 0 0,-1-1 0,0 0 0,0 1 0,-1-1 0,0 0 0,0 0 0,0-1 0,-1 1 0,0-1 0,-1 0 0,1-1 0,-1 1 0,0-1 0,-12 8 0,-3-3 0,-1-1 0,0-2 0,0 0 0,-1-1 0,0-1 0,-43 3 0,-147-5 0,138-4 0,9-4 0,-1-2 0,2-3 0,-1-3 0,-83-29 0,-2 7 0,212 52 0,-6-1 0,0-1 0,87 10 0,-55-23 0,-1-3 0,0-4 0,140-27 0,-202 27 0,0-2 0,-1-2 0,1 0 0,35-19 0,28-12 0,-68 34 0,0 1 0,0 1 0,0 0 0,0 2 0,1 0 0,-1 1 0,1 1 0,-1 1 0,1 0 0,-1 2 0,22 5 0,-37-7 0,-1 0 0,1 0 0,-1 1 0,0-1 0,0 1 0,0 0 0,0 0 0,0 0 0,0 0 0,0 0 0,-1 1 0,1-1 0,-1 1 0,1 0 0,-1 0 0,0 0 0,0 0 0,-1 0 0,1 0 0,0 0 0,-1 1 0,0-1 0,0 0 0,0 1 0,0-1 0,-1 1 0,1-1 0,-1 1 0,0 0 0,0-1 0,0 1 0,0-1 0,-1 1 0,0-1 0,1 1 0,-1-1 0,-3 6 0,-1 6 0,0 0 0,-2 0 0,0 0 0,-1-1 0,0 0 0,-1-1 0,-12 15 0,9-13 0,-1 0 0,0-1 0,-1 0 0,-1-1 0,-27 19 0,35-28 0,0 0 0,-1-1 0,0 1 0,0-2 0,0 1 0,0-1 0,0 0 0,0-1 0,0 1 0,-1-2 0,1 1 0,-1-1 0,1-1 0,0 1 0,-16-4 0,7-1 0,0 0 0,1-1 0,0-1 0,0 0 0,1-1 0,-24-17 0,-30-14 0,43 27 0,-2 2 0,1 2 0,-1 0 0,-52-7 0,39 9 0,-62-20 0,71 16 18,-1 2-1,0 1 1,-67-4-1,-103 9-507,131 3-455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9:52.60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 26 24575,'0'-7'0,"-6"-7"0,-3 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7-23T15:32:45.168"/>
    </inkml:context>
    <inkml:brush xml:id="br0">
      <inkml:brushProperty name="width" value="0.3" units="cm"/>
      <inkml:brushProperty name="height" value="0.6" units="cm"/>
      <inkml:brushProperty name="color" value="#FFFF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3:03.4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0 310 24575,'16'-14'0,"0"1"0,1 1 0,0 1 0,19-10 0,18-12 0,21-23 0,-36 26 0,85-50 0,-112 74 0,-1 0 0,1 1 0,-1 0 0,2 1 0,-1 1 0,0 0 0,1 0 0,-1 1 0,1 1 0,0 0 0,-1 1 0,23 2 0,-29-1 0,0 1 0,-1 0 0,1 0 0,-1 1 0,0 0 0,1 0 0,-1 0 0,0 0 0,-1 1 0,1 0 0,-1 0 0,1 0 0,-1 0 0,0 1 0,-1 0 0,1 0 0,-1 0 0,0 0 0,0 0 0,3 10 0,2 5 0,-1 1 0,0-1 0,-2 1 0,5 31 0,-1 50 0,-9-86 63,-2-30-1491,1-15-5398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3:06.46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836 241 24575,'-12'1'0,"0"0"0,1 2 0,0-1 0,-1 1 0,1 1 0,0 0 0,0 1 0,1 0 0,-15 9 0,14-7 0,0-1 0,0-1 0,0 0 0,-1 0 0,0-1 0,0-1 0,-21 4 0,30-7 0,0 0 0,0 0 0,0 0 0,0 0 0,0 0 0,-1 0 0,1-1 0,1 0 0,-1 1 0,0-1 0,0 0 0,0-1 0,0 1 0,1 0 0,-1-1 0,0 0 0,1 1 0,-1-1 0,1 0 0,0 0 0,0-1 0,0 1 0,0 0 0,0-1 0,-2-3 0,-1-4 0,0-1 0,1 0 0,1 0 0,0 0 0,-3-17 0,-10-33 0,15 59 0,0 0 0,0 0 0,0 0 0,0 0 0,-1 0 0,1 0 0,0 1 0,-1-1 0,0 0 0,1 1 0,-1 0 0,0-1 0,0 1 0,1 0 0,-1 0 0,0 0 0,0 0 0,0 0 0,-5-1 0,3 1 0,0 1 0,-1-1 0,1 1 0,-1 0 0,1 0 0,0 1 0,-1 0 0,1-1 0,-8 3 0,-5 4 0,-1 0 0,1 1 0,-31 20 0,-3 8 0,40-26 0,-1-1 0,0-1 0,-1 1 0,1-2 0,-2 0 0,1 0 0,-1-1 0,1-1 0,-2-1 0,-14 4 0,25-8 0,1 0 0,0 0 0,0 0 0,-1-1 0,1 1 0,0-1 0,0 0 0,0 0 0,-1 0 0,1 0 0,0 0 0,1-1 0,-1 1 0,0-1 0,0 0 0,1 0 0,-1 0 0,1 0 0,-1-1 0,1 1 0,0-1 0,0 1 0,0-1 0,0 0 0,1 0 0,-1 1 0,1-1 0,-1 0 0,1-1 0,0 1 0,0 0 0,1 0 0,-2-7 0,0-3 0,0 0 0,1 0 0,0 0 0,1-1 0,0 1 0,5-24 0,-5 34 0,1 1 0,0-1 0,-1 0 0,1 0 0,0 1 0,0-1 0,1 0 0,-1 1 0,4-5 0,-5 6 0,1 1 0,0-1 0,-1 0 0,1 1 0,0-1 0,0 1 0,-1-1 0,1 1 0,0-1 0,0 1 0,0-1 0,0 1 0,0 0 0,0-1 0,0 1 0,0 0 0,-1 0 0,1 0 0,0 0 0,2 0 0,0 1 0,0 0 0,0 0 0,0 0 0,0 0 0,-1 1 0,1-1 0,0 1 0,-1 0 0,1 0 0,-1 0 0,1 0 0,-1 0 0,0 1 0,0-1 0,0 1 0,1 3 0,2 0 0,-1-1 0,0 1 0,1-1 0,0 1 0,0-1 0,1-1 0,-1 1 0,1-1 0,0 0 0,7 4 0,-9-7 0,0 0 0,0 0 0,0 0 0,-1 0 0,1-1 0,0 0 0,0 1 0,0-1 0,0-1 0,0 1 0,0 0 0,0-1 0,-1 0 0,1 0 0,0 0 0,0-1 0,-1 1 0,1-1 0,-1 0 0,7-4 0,5-4 0,0-2 0,-1 0 0,15-16 0,-19 17 0,0 1 0,1 1 0,0-1 0,1 2 0,-1-1 0,19-8 0,-29 17 0,-1-1 0,1 1 0,0-1 0,-1 1 0,1 0 0,0-1 0,0 1 0,-1 0 0,1 0 0,0 0 0,0 0 0,0-1 0,-1 1 0,1 0 0,0 0 0,0 1 0,-1-1 0,1 0 0,0 0 0,0 0 0,0 0 0,-1 1 0,1-1 0,0 0 0,-1 1 0,1-1 0,0 0 0,-1 1 0,1-1 0,0 1 0,-1-1 0,1 1 0,-1-1 0,1 1 0,-1 0 0,1-1 0,-1 1 0,1 0 0,-1-1 0,0 1 0,1 0 0,-1-1 0,0 1 0,1 0 0,-1 0 0,0-1 0,0 1 0,0 0 0,0 0 0,0 0 0,0-1 0,0 1 0,0 0 0,0 1 0,-8 48 0,7-46 0,-1 6 0,-1 0 0,-1-1 0,1 1 0,-2-1 0,1 0 0,-1 0 0,0 0 0,-1-1 0,0 0 0,-1 0 0,1 0 0,-1-1 0,-1 0 0,0 0 0,0-1 0,0 0 0,0 0 0,-1-1 0,0 0 0,-18 6 0,26-10-38,0-1 0,-1 0 0,1 0 1,0 0-1,-1 0 0,1 0 0,0 0 0,0 0 0,-1 0 0,1 0 0,0-1 0,-1 1 0,1-1 0,0 1 0,0-1 0,-1 1 1,1-1-1,0 1 0,0-1 0,0 0 0,0 0 0,0 0 0,0 0 0,0 0 0,0 0 0,0 0 0,1 0 0,-1 0 0,0 0 1,1 0-1,-1 0 0,0-1 0,1 1 0,0 0 0,-1-2 0,-2-7-6788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3:32.44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3695 224 24575,'58'-3'0,"-1"-3"0,88-19 0,19-4 0,-18 8 0,-69 9 0,134-6 0,93 20 0,-286-3 0,-1-1 0,1-1 0,-1-1 0,1-1 0,-2 0 0,22-10 0,-15 6 0,1 1 0,33-7 0,11 7 0,-48 7 0,1-2 0,-1 0 0,23-7 0,-35 6 0,-10 0 0,-20-2 0,-36 1 0,58 5 0,-272 2 0,241 1 0,0 1 0,0 1 0,1 2 0,0 1 0,0 2 0,-50 22 0,-332 156 0,208-119 0,130-41 0,33-13 0,0 1 0,2 2 0,-58 34 0,59-30 0,-1-3 0,0-1 0,-1-2 0,-66 18 0,5-2 0,66-22 0,0-2 0,0-1 0,-1-2 0,1-1 0,-1-2 0,-37-3 0,-56 4 0,-5 14 0,81-8 0,-57 2 0,59-6 0,-1 2 0,2 2 0,-1 3 0,-58 21 0,-28 7 0,-12 9 0,108-33 0,0-2 0,-1-2 0,-46 7 0,34-9 0,-94 30 0,114-29 0,-90 16 0,82-19 0,-52 15 0,-92 29 0,180-50 0,0 0 0,-1-1 0,1 0 0,0 0 0,-1 0 0,1-1 0,-1 0 0,1-1 0,0 1 0,-1-1 0,1 0 0,0-1 0,0 1 0,0-1 0,0-1 0,0 1 0,0-1 0,0 0 0,1 0 0,-1-1 0,1 1 0,0-1 0,0 0 0,0-1 0,1 1 0,0-1 0,0 0 0,0 0 0,-6-10 0,2-1 0,0 1 0,1-1 0,1-1 0,0 1 0,1-1 0,1 0 0,0 0 0,2 0 0,-2-33 0,10-172 0,-14 308 0,-4 0 0,-26 97 0,38-182 0,0 0 0,0 0 0,0-1 0,0 1 0,0 0 0,-1 0 0,1 0 0,0 0 0,0-1 0,-1 1 0,1 0 0,0 0 0,-1-1 0,1 1 0,-1 0 0,1-1 0,-1 1 0,1 0 0,-1-1 0,1 1 0,-1-1 0,0 1 0,1-1 0,-1 1 0,0-1 0,0 1 0,1-1 0,-1 1 0,0-1 0,-1 0 0,1 0 0,0-1 0,-1 0 0,1 0 0,0 0 0,0 0 0,0 0 0,0 0 0,0 0 0,0 0 0,0 0 0,1 0 0,-1-1 0,0 1 0,0 0 0,0-3 0,-22-62 0,22 63 0,-12-59 0,12 50 0,-1-1 0,0 1 0,-1 0 0,0 0 0,-1 0 0,-1 0 0,0 1 0,-10-18 0,15 28 0,0 1 0,0-1 0,-1 1 0,1 0 0,0-1 0,-1 1 0,1 0 0,0-1 0,-1 1 0,1 0 0,0-1 0,-1 1 0,1 0 0,-1 0 0,1-1 0,-1 1 0,1 0 0,0 0 0,-1 0 0,1 0 0,-1 0 0,1-1 0,-1 1 0,1 0 0,-1 0 0,1 0 0,-1 0 0,1 0 0,-1 1 0,1-1 0,-1 0 0,1 0 0,-1 0 0,1 0 0,0 0 0,-1 1 0,0-1 0,-11 20 0,-2 28 0,-4 153 0,18-205 0,0 0 0,0-1 0,-1 1 0,1-1 0,-1 1 0,0 0 0,-1 0 0,1 0 0,-1 0 0,0 0 0,0 0 0,0 0 0,0 0 0,-3-3 0,3 5 0,1 1 0,0 0 0,-1-1 0,1 1 0,-1 0 0,1 0 0,-1 0 0,1 0 0,-1 0 0,0 0 0,0 1 0,1-1 0,-1 1 0,0-1 0,0 1 0,0-1 0,0 1 0,0 0 0,1 0 0,-1 0 0,0 0 0,0 0 0,0 1 0,0-1 0,0 0 0,1 1 0,-1-1 0,0 1 0,0 0 0,1 0 0,-1 0 0,0 0 0,1 0 0,-1 0 0,-1 2 0,-5 4 0,-17 13 0,25-19 0,-1 0 0,1-1 0,-1 1 0,0-1 0,1 0 0,-1 1 0,0-1 0,0 0 0,1 1 0,-1-1 0,0 0 0,0 0 0,0 0 0,0 1 0,1-1 0,-1 0 0,0 0 0,0 0 0,0 0 0,1-1 0,-1 1 0,0 0 0,0 0 0,0 0 0,1-1 0,-1 1 0,0 0 0,0-1 0,1 1 0,-2-1 0,-20-33 0,21 31 0,-1 0 0,1 0 0,-1 0 0,1 0 0,-1 0 0,0 0 0,0 0 0,0 0 0,-1 1 0,1-1 0,-1 1 0,1 0 0,-1 0 0,0 0 0,0 0 0,0 0 0,0 0 0,0 1 0,0-1 0,0 1 0,0 0 0,-7-1 0,8 1 0,0 1 0,1-1 0,-1 0 0,0 0 0,0 0 0,0 0 0,1-1 0,-1 1 0,1 0 0,-1-1 0,1 1 0,-1-1 0,1 1 0,0-1 0,0 0 0,0 1 0,0-1 0,0 0 0,0 0 0,0 0 0,0 0 0,1 0 0,-1 0 0,1 0 0,0 0 0,-1 0 0,1-4 0,-3-66 0,3 59 0,0 7 0,0-1 0,0 0 0,0-1 0,-1 1 0,0 0 0,-3-13 0,4 20 0,0 0 0,0 0 0,0 0 0,0-1 0,0 1 0,0 0 0,0 0 0,0 0 0,0 0 0,-1-1 0,1 1 0,0 0 0,0 0 0,0 0 0,0 0 0,0-1 0,0 1 0,0 0 0,-1 0 0,1 0 0,0 0 0,0 0 0,0-1 0,0 1 0,0 0 0,-1 0 0,1 0 0,0 0 0,0 0 0,0 0 0,0 0 0,-1 0 0,1 0 0,0 0 0,0 0 0,0 0 0,-1 0 0,1 0 0,0 0 0,0 0 0,0 0 0,-1 0 0,1 0 0,0 0 0,0 0 0,0 0 0,0 0 0,-1 0 0,-6 13 0,-8 29 0,10-26 0,0-6 0,-1 0 0,-1 0 0,0-1 0,0 1 0,-1-1 0,-17 15 0,-14 16 0,-13 26 0,51-66 0,1 1 0,0-1 0,0 0 0,-1 1 0,1-1 0,0 0 0,-1 1 0,1-1 0,-1 0 0,1 0 0,0 1 0,-1-1 0,1 0 0,-1 0 0,1 0 0,-1 1 0,1-1 0,-1 0 0,1 0 0,-1 0 0,1 0 0,-1 0 0,1 0 0,-1 0 0,1 0 0,-1 0 0,1 0 0,-1 0 0,1-1 0,0 1 0,-1 0 0,1 0 0,-1 0 0,1-1 0,-1 1 0,1 0 0,0 0 0,-1-1 0,1 1 0,-1 0 0,1-1 0,-10-25 0,6-37 0,4 61 0,0-9 0,0-1 0,0-1 0,-1 1 0,-4-21 0,4 31 0,1-1 0,-1 1 0,0-1 0,1 1 0,-1 0 0,0-1 0,-1 1 0,1 0 0,0 0 0,-1 0 0,1 0 0,-1 0 0,1 0 0,-1 0 0,0 1 0,0-1 0,0 0 0,0 1 0,0 0 0,0-1 0,-1 1 0,1 0 0,0 0 0,-4-1 0,5 2 0,-1 0 0,0 0 0,0 0 0,1 0 0,-1 1 0,0-1 0,1 0 0,-1 1 0,0-1 0,1 1 0,-1-1 0,1 1 0,-1 0 0,1 0 0,-1 0 0,1 0 0,0 0 0,-1 0 0,1 0 0,0 0 0,0 1 0,0-1 0,-2 3 0,-24 40 0,19-30 0,-112 191 0,118-204 0,1 1 0,0 0 0,0-1 0,0 1 0,0 0 0,0 0 0,0 0 0,0 0 0,0 0 0,1 0 0,-1 0 0,1 0 0,0 0 0,0 1 0,0-1 0,0 0 0,0 0 0,0 4 0,1-5 0,0 1 0,0-1 0,0 1 0,0-1 0,0 0 0,0 1 0,0-1 0,0 0 0,0 0 0,1 1 0,-1-1 0,0 0 0,1-1 0,-1 1 0,1 0 0,-1 0 0,1-1 0,2 2 0,9 1 0,0 0 0,0-1 0,1 0 0,24-1 0,-21 0 0,363-2 0,-234-22 0,-57 7 0,131-21 0,-205 34 0,0-1 0,-1 0 0,1-2 0,19-9 0,-18 8 0,0 0 0,1 1 0,19-5 0,67-8 0,120-7 0,-194 24 0,11 0 0,0-1 0,67-16 0,-30 2 0,2 3 0,-1 3 0,2 4 0,101 3 0,-40 7 0,323-5 0,-429-2 0,0-1 0,0-1 0,-1-2 0,0-1 0,-1-2 0,0-1 0,55-29 0,-66 31 0,1 1 0,30-6 0,-33 10 0,-1-1 0,0-1 0,25-12 0,-44 19 0,0 0 0,1 0 0,-1 0 0,0 0 0,1 0 0,-1 0 0,0 0 0,0-1 0,1 1 0,-1 0 0,0 0 0,1 0 0,-1 0 0,0 0 0,0-1 0,0 1 0,1 0 0,-1 0 0,0 0 0,0-1 0,0 1 0,1 0 0,-1 0 0,0-1 0,0 1 0,0 0 0,0 0 0,0-1 0,0 1 0,1 0 0,-1-1 0,0 1 0,0 0 0,0-1 0,0 1 0,0 0 0,0 0 0,0-1 0,0 1 0,0 0 0,-1-1 0,1 1 0,0 0 0,0 0 0,0-1 0,0 1 0,-18-7 0,-26 2 0,-280 5 0,137 2 0,148 1 0,0 1 0,0 2 0,1 1 0,0 3 0,-54 20 0,-24 5 0,84-28 0,0-2 0,-1-1 0,-40-1 0,35-1 0,0 0 0,-39 9 0,75-10 0,-330 64 0,238-50 0,-146 2 0,205-18 0,34 1 0,1 0 0,0 0 0,0 0 0,-1 1 0,1-1 0,0 0 0,0 0 0,-1 0 0,1 0 0,0 0 0,0 0 0,-1 0 0,1 0 0,0 0 0,0 0 0,-1 0 0,1-1 0,0 1 0,0 0 0,-1 0 0,1 0 0,0 0 0,0 0 0,0 0 0,-1 0 0,1-1 0,0 1 0,0 0 0,0 0 0,-1 0 0,1 0 0,0-1 0,0 1 0,0 0 0,0 0 0,0-1 0,0 1 0,-1 0 0,1 0 0,0 0 0,0-1 0,0 1 0,0 0 0,0 0 0,0-1 0,0 1 0,0 0 0,0 0 0,0-1 0,0 1 0,0 0 0,0 0 0,0-1 0,0 1 0,1 0 0,-1 0 0,0-1 0,0 1 0,0 0 0,0 0 0,0 0 0,0-1 0,1 1 0,-1 0 0,0 0 0,0 0 0,0 0 0,1-1 0,-1 1 0,18-11 0,19-6 0,54-15 0,2 0 0,-52 14 0,0 2 0,2 3 0,-1 1 0,1 1 0,1 3 0,86-5 0,1060 18 0,-846-5 0,-337 0 0,-1-1 0,1 1 0,0-1 0,-1-1 0,1 1 0,-1-1 0,0 0 0,1-1 0,-1 1 0,0-1 0,0-1 0,-1 1 0,1-1 0,-1 0 0,1 0 0,-1 0 0,-1-1 0,6-5 0,-7 6 0,-1 0 0,1 0 0,-1 0 0,0 0 0,0 0 0,0 0 0,0 0 0,-1 0 0,1-1 0,-1 1 0,-1-1 0,1 1 0,0-1 0,-1 1 0,0-1 0,0 0 0,-1 1 0,1-1 0,-1 1 0,0-1 0,0 1 0,0-1 0,-1 1 0,1 0 0,-1 0 0,0 0 0,-4-6 0,0 1 0,-1-1 0,-1 1 0,1 1 0,-1-1 0,-1 1 0,1 1 0,-1-1 0,-1 2 0,1-1 0,-1 1 0,0 1 0,-1 0 0,1 0 0,-1 1 0,0 0 0,0 1 0,0 0 0,-16-1 0,-20-1 0,0 2 0,0 2 0,-61 7 0,8-2 0,58-3 0,17-2 0,-1 1 0,1 1 0,-1 2 0,1 0 0,-42 13 0,-16 13 0,13-3 0,-141 31 0,129-38 0,-125 45 0,-11 3 0,45-34 0,-56 14 0,203-39 0,-1 1 0,1 1 0,1 1 0,0 1 0,1 2 0,-31 21 0,7 4 0,1 3 0,2 2 0,2 1 0,1 2 0,3 3 0,3 0 0,1 3 0,-28 57 0,6 29 0,27-60 0,23-58 0,1 0 0,-7 41 0,-7 22 0,19-80 0,-1-1 0,1 1 0,-1-1 0,0 0 0,0 1 0,0-1 0,0 0 0,-1 0 0,1 0 0,-1-1 0,1 1 0,-1 0 0,0-1 0,0 0 0,-1 0 0,1 0 0,-7 3 0,8-4 0,0-1 0,0 1 0,0-1 0,0 0 0,-1 1 0,1-1 0,0 0 0,0 0 0,0-1 0,0 1 0,0 0 0,0-1 0,0 1 0,0-1 0,0 0 0,0 0 0,0 1 0,0-1 0,0-1 0,0 1 0,1 0 0,-1 0 0,0-1 0,1 1 0,-1-1 0,1 1 0,-1-1 0,1 1 0,0-1 0,0 0 0,0 0 0,0 0 0,-1-3 0,-4-7 0,2 1 0,-1-2 0,2 1 0,-1 0 0,2-1 0,0 0 0,-1-13 0,2-93 0,2 42 0,2 487 0,-4-233 0,1-167 0,-1-1 0,-1 1 0,1-1 0,-1 0 0,-6 16 0,7-23 0,1 0 0,-1 0 0,0 0 0,0-1 0,0 1 0,0-1 0,0 1 0,-1 0 0,1-1 0,0 0 0,-1 1 0,1-1 0,0 0 0,-1 0 0,-1 1 0,1-1 0,1-1 0,0 0 0,-1 0 0,1 0 0,0 0 0,0 0 0,-1 0 0,1 0 0,0 0 0,0 0 0,-1-1 0,1 1 0,0 0 0,0-1 0,-1 1 0,1-1 0,0 0 0,0 1 0,0-1 0,0 0 0,0 1 0,0-1 0,0 0 0,0 0 0,-1-2 0,-3-3 0,0 0 0,1 0 0,0-1 0,0 0 0,1 0 0,0 0 0,0 0 0,0 0 0,1-1 0,0 1 0,1-1 0,-2-8 0,-1-20 0,1-44 0,3 62 0,3-228 0,-2 489 0,0 6 0,2-215 0,15 57 0,-18-91 0,-1 1 0,1-1 0,0 1 0,0-1 0,0 1 0,0-1 0,0 1 0,0-1 0,1 1 0,-1-1 0,0 1 0,0-1 0,0 1 0,0-1 0,0 1 0,1-1 0,-1 1 0,0-1 0,1 1 0,-1-1 0,0 0 0,1 1 0,-1-1 0,0 0 0,1 1 0,-1-1 0,0 0 0,1 1 0,-1-1 0,1 0 0,-1 0 0,1 1 0,-1-1 0,1 0 0,-1 0 0,1 0 0,0 0 0,11-19 0,8-51 0,-17 59 0,22-100 0,33-109 0,-51 199 0,1 1 0,1 0 0,1 1 0,0 0 0,2 1 0,0 0 0,1 0 0,17-17 0,-29 33 0,1 0 0,0 1 0,0-1 0,0 0 0,0 1 0,0-1 0,0 1 0,0 0 0,1 0 0,-1 0 0,0 0 0,1 0 0,3-1 0,-5 2 0,0 0 0,0 0 0,0 0 0,0 1 0,0-1 0,0 0 0,0 0 0,0 0 0,0 1 0,0-1 0,-1 1 0,1-1 0,0 1 0,0-1 0,0 1 0,0-1 0,-1 1 0,1 0 0,0-1 0,-1 1 0,1 0 0,0 0 0,0 1 0,1 2 0,0 1 0,0 0 0,0 0 0,-1 0 0,1 0 0,-1 0 0,-1 0 0,1 0 0,-1 1 0,0-1 0,-1 8 0,-9 60 0,-3 0 0,-3-1 0,-27 71 0,36-122 0,1 0 0,-2-1 0,0 1 0,-2-1 0,-16 27 0,21-39 0,-1 0 0,0-1 0,0 1 0,0-1 0,-1-1 0,0 1 0,0-1 0,-1 0 0,0-1 0,0 1 0,0-2 0,-13 7 0,18-10 0,-1 0 0,1 0 0,-1-1 0,1 1 0,-1-1 0,0 0 0,1 0 0,-1 0 0,0 0 0,1-1 0,-1 1 0,1-1 0,-1 0 0,1 0 0,-1-1 0,1 1 0,0 0 0,0-1 0,0 0 0,-1 0 0,1 0 0,1 0 0,-1-1 0,0 1 0,1-1 0,-4-3 0,-6-9 0,1 1 0,1-2 0,-17-31 0,15 26 0,-12-21 0,2-1 0,2-1 0,1-1 0,3 0 0,-20-87 0,33 114 0,0 0 0,-2 0 0,0 0 0,-13-27 0,17 42 0,-1 0 0,1 0 0,-1 0 0,0 0 0,0 0 0,0 1 0,0-1 0,0 1 0,-1-1 0,1 1 0,-1 0 0,1 0 0,-1 0 0,0 0 0,0 0 0,0 0 0,0 1 0,0 0 0,0-1 0,0 1 0,-1 0 0,1 1 0,0-1 0,-1 1 0,1-1 0,0 1 0,-1 0 0,1 0 0,-1 0 0,1 1 0,0-1 0,-6 3 0,3-1 0,0 0 0,0 0 0,0 1 0,1 0 0,-1 0 0,1 0 0,-1 1 0,1 0 0,1 0 0,-1 0 0,0 1 0,1 0 0,-5 6 0,-2 6 0,1 0 0,-16 34 0,20-36 0,0-1 0,-2 0 0,0 0 0,-13 17 0,16-29 0,8-13 0,12-18 0,11-5 0,2 1 0,0 2 0,3 1 0,48-38 0,-73 63 0,1 0 0,0 0 0,1 1 0,-1 0 0,1 1 0,-1-1 0,1 1 0,0 1 0,1 0 0,-1 0 0,0 0 0,0 1 0,1 0 0,-1 1 0,14 1 0,-14 0 0,-1 1 0,0 0 0,0 0 0,1 0 0,-1 1 0,-1 0 0,1 1 0,0-1 0,-1 1 0,0 1 0,0-1 0,0 1 0,0 0 0,-1 1 0,0-1 0,0 1 0,6 9 0,37 60 0,63 133 0,-59-103 0,-48-97 0,24 38 0,-28-45 0,1 0 0,0 0 0,-1 0 0,1 0 0,0 0 0,-1 0 0,1-1 0,0 1 0,0 0 0,0-1 0,0 1 0,0-1 0,-1 1 0,1-1 0,0 1 0,0-1 0,0 1 0,0-1 0,1 0 0,-1 0 0,0 1 0,0-1 0,0 0 0,0 0 0,0 0 0,0 0 0,0 0 0,0-1 0,0 1 0,0 0 0,0 0 0,0-1 0,0 1 0,0-1 0,0 1 0,0-1 0,0 1 0,0-1 0,0 1 0,1-2 0,13-16 0,-2 0 0,0 0 0,0-1 0,-2-1 0,10-24 0,12-18 0,62-100 0,-94 161 0,0-1 0,0 1 0,0-1 0,0 1 0,0-1 0,0 1 0,1-1 0,-1 1 0,0 0 0,1 0 0,-1 0 0,1 0 0,-1 0 0,1 0 0,0 0 0,-1 0 0,4 0 0,-4 1 0,0 0 0,0 0 0,-1 0 0,1 1 0,0-1 0,0 0 0,-1 1 0,1-1 0,0 1 0,0-1 0,-1 1 0,1-1 0,-1 1 0,1-1 0,0 1 0,-1 0 0,1-1 0,-1 1 0,1 0 0,-1-1 0,0 1 0,1 0 0,-1 0 0,0-1 0,1 1 0,-1 1 0,2 6 0,0 0 0,0 0 0,-1 1 0,-1-1 0,1 0 0,-2 12 0,-3 10 0,-1 0 0,-1-1 0,-15 40 0,-10 41 0,29-99 0,0-13 0,0-30 0,3-49 0,7 25 0,-5 41 0,-1 0 0,-1 1 0,0-29 0,-1 43 0,0-1 0,0 0 0,0 0 0,0 1 0,0-1 0,0 0 0,0 1 0,0-1 0,0 0 0,-1 1 0,1-1 0,0 0 0,0 1 0,-1-1 0,1 1 0,-1-1 0,1 1 0,0-1 0,-1 1 0,1-1 0,-1 1 0,1-1 0,-1 1 0,1-1 0,-1 1 0,0 0 0,1-1 0,-1 1 0,0 0 0,1-1 0,-1 1 0,0 0 0,1 0 0,-1 0 0,0 0 0,-2 0 0,1 0 0,-1 1 0,1-1 0,-1 1 0,1 0 0,0 0 0,-1 0 0,1 0 0,0 0 0,-3 2 0,-48 40 0,52-42 0,-71 67 0,71-67 0,0 0 0,0 0 0,0-1 0,-1 1 0,1 0 0,0 0 0,-1-1 0,1 1 0,-1-1 0,1 1 0,-1-1 0,1 1 0,-1-1 0,-1 0 0,2 0 0,1 0 0,0 0 0,-1 0 0,1-1 0,-1 1 0,1 0 0,0 0 0,-1 0 0,1-1 0,-1 1 0,1 0 0,0-1 0,0 1 0,-1 0 0,1-1 0,0 1 0,-1 0 0,1-1 0,0 1 0,0-1 0,0 1 0,-1-1 0,1 1 0,0 0 0,0-1 0,0 1 0,0-1 0,0 1 0,0-1 0,0-3 0,0 0 0,0 0 0,1-1 0,-1 1 0,1 1 0,0-1 0,1 0 0,2-7 0,141-273 0,-86 177 0,-48 83 0,-7 15 0,1 0 0,-1 0 0,2 0 0,-1 1 0,1 0 0,0 0 0,15-14 0,-21 21 0,1 1 0,0-1 0,-1 0 0,1 1 0,0 0 0,-1-1 0,1 1 0,0-1 0,0 1 0,-1 0 0,1-1 0,0 1 0,0 0 0,0 0 0,-1 0 0,1 0 0,0 0 0,0 0 0,0 0 0,0 0 0,0 0 0,-1 0 0,1 0 0,0 0 0,0 1 0,0-1 0,-1 0 0,1 1 0,0-1 0,0 0 0,-1 1 0,1-1 0,0 1 0,-1-1 0,1 1 0,0 0 0,-1-1 0,1 1 0,-1-1 0,1 1 0,-1 0 0,1 0 0,-1-1 0,0 1 0,1 0 0,-1 0 0,0-1 0,0 1 0,1 0 0,-1 1 0,8 49 0,-9-28 0,-1 1 0,-1-1 0,-1 0 0,-1 0 0,-1 0 0,-1-1 0,-19 41 0,-88 147 0,113-207 0,-61 93 0,-30 57 0,87-144 0,0 1 0,0-1 0,-1 0 0,0 0 0,-1-1 0,-15 15 0,19-20 0,0 0 0,-1-1 0,1 0 0,-1 0 0,0 0 0,0 0 0,0-1 0,0 1 0,0-1 0,0 0 0,0 0 0,0 0 0,-1-1 0,1 0 0,0 0 0,0 0 0,-1 0 0,1 0 0,0-1 0,-6-1 0,3 0 0,-1 0 0,1-1 0,0 0 0,0 0 0,0-1 0,1 1 0,-1-2 0,1 1 0,0-1 0,0 1 0,1-2 0,-9-8 0,-1-5 0,0-1 0,-18-34 0,-9-12 0,18 33 0,1-1 0,-33-66 0,47 80 0,2-1 0,0 0 0,1 0 0,0 0 0,2-1 0,-3-40 0,7-58 0,0 119 0,0 0 0,0 1 0,1-1 0,-1 0 0,0 0 0,0 0 0,0 0 0,0 0 0,-1 0 0,1 0 0,0 0 0,0 0 0,-1 0 0,1 0 0,0 1 0,-1-1 0,1 0 0,-1 0 0,1 0 0,-1 1 0,1-1 0,-1 0 0,1 0 0,-1 1 0,0-1 0,0 1 0,1-1 0,-1 0 0,0 1 0,0-1 0,0 1 0,1 0 0,-1-1 0,0 1 0,0 0 0,0 0 0,0-1 0,0 1 0,0 0 0,0 0 0,0 0 0,0 0 0,0 0 0,1 0 0,-1 0 0,0 0 0,0 1 0,0-1 0,0 0 0,0 0 0,0 1 0,0-1 0,1 1 0,-1-1 0,0 1 0,0-1 0,0 1 0,0 0 0,-7 4 0,0 1 0,1 0 0,-1 0 0,-10 12 0,9-8 0,-22 23 0,-46 67 0,71-92 0,0 1 0,1 0 0,0 0 0,0 0 0,1 1 0,0-1 0,1 1 0,0 0 0,1 0 0,0 1 0,1-1 0,0 0 0,0 21 0,1-30 0,0 1 0,0-1 0,1 1 0,-1 0 0,0-1 0,1 1 0,-1-1 0,1 1 0,0-1 0,-1 1 0,1-1 0,0 1 0,0-1 0,0 0 0,0 0 0,0 1 0,0-1 0,0 0 0,0 0 0,1 0 0,-1 0 0,0 0 0,1 0 0,1 0 0,-1 0 0,1 0 0,0-1 0,0 0 0,-1 0 0,1 0 0,0 0 0,-1 0 0,1 0 0,0 0 0,-1-1 0,1 0 0,0 1 0,2-2 0,9-4 0,0-1 0,-1 0 0,25-17 0,-1-5 0,-29 21 0,2 1 0,-1 0 0,1 0 0,0 1 0,18-9 0,-27 15 3,0-1 1,0 1-1,0-1 0,0 1 0,0 0 1,0 0-1,1-1 0,-1 1 0,0 0 0,0 0 1,0 0-1,0 0 0,1 0 0,-1 0 1,0 0-1,0 1 0,0-1 0,0 0 0,0 1 1,0-1-1,1 1 0,-1-1 0,0 1 0,0-1 1,0 1-1,0 0 0,-1-1 0,1 1 1,0 0-1,0 0 0,0 0 0,-1 0 0,1 0 1,0 0-1,-1 0 0,2 1 0,-1 1-117,0 0 0,0 0 0,-1 0 0,1 0-1,-1 0 1,1 0 0,-1 0 0,0 0 0,0 0 0,0 0-1,-1 0 1,0 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6:15:47.602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782 346 24575,'-107'-1'0,"-123"3"0,224-1 0,1 0 0,-1 0 0,1 0 0,-1 1 0,1-1 0,-1 1 0,1 0 0,0 1 0,0 0 0,0-1 0,1 2 0,-1-1 0,1 0 0,-1 1 0,1 0 0,0 0 0,0 0 0,-6 9 0,8-9 0,0-1 0,1 1 0,-1 0 0,1-1 0,-1 1 0,1 0 0,0 0 0,0 0 0,1 0 0,-1 0 0,1 0 0,0 0 0,0 0 0,0 0 0,1 0 0,0 0 0,-1 0 0,1 0 0,0-1 0,1 1 0,-1 0 0,1 0 0,0-1 0,0 1 0,0-1 0,0 0 0,4 5 0,2 1 0,0 0 0,1 0 0,0-1 0,1-1 0,0 1 0,0-1 0,1-1 0,-1 0 0,1 0 0,1-1 0,-1-1 0,1 0 0,0 0 0,0-2 0,0 1 0,0-1 0,0-1 0,20 0 0,-14-1 0,-1 0 0,1-2 0,-1 0 0,1-1 0,-1-1 0,0-1 0,0 0 0,0-1 0,-1-1 0,0 0 0,0-2 0,20-13 0,-26 16 0,-1-1 0,0 1 0,-1-2 0,0 1 0,0-1 0,0 0 0,-1-1 0,-1 1 0,1-2 0,-1 1 0,-1 0 0,0-1 0,0 0 0,-1-1 0,0 1 0,-1-1 0,0 1 0,0-1 0,-1 0 0,-1 0 0,0 0 0,0 0 0,-2-13 0,-1 3 0,-2 0 0,0 0 0,-1 1 0,-1-1 0,-1 1 0,-1 0 0,0 1 0,-2 0 0,-15-23 0,21 36 0,0-1 0,-1 1 0,0 1 0,0-1 0,-1 1 0,1-1 0,-1 1 0,0 1 0,-1-1 0,1 1 0,-1 1 0,0-1 0,0 1 0,0 0 0,0 0 0,0 1 0,-1 0 0,1 0 0,-1 1 0,0 0 0,-14 0 0,-11 2 0,-1 1 0,1 2 0,-60 15 0,23-5 0,64-13 0,-16 1 0,0 2 0,1 1 0,-1 0 0,1 2 0,-32 15 0,48-20 0,1 0 0,0 1 0,0 0 0,0-1 0,0 2 0,1-1 0,-1 0 0,1 1 0,0 0 0,0-1 0,0 1 0,1 0 0,-1 1 0,1-1 0,0 0 0,0 1 0,0-1 0,1 1 0,0 0 0,0-1 0,0 1 0,0 0 0,1 0 0,-1 0 0,1-1 0,1 1 0,-1 0 0,1 0 0,0 0 0,0-1 0,3 9 0,23 66 0,-18-58 0,-1 1 0,8 37 0,-15-56 0,-1 0 0,1 0 0,-1 0 0,0 1 0,0-1 0,0 0 0,0 0 0,-1 0 0,1 0 0,-1 0 0,1 0 0,-1 0 0,0-1 0,0 1 0,-1 0 0,1 0 0,-1-1 0,1 1 0,-1 0 0,0-1 0,0 0 0,0 1 0,0-1 0,0 0 0,0 0 0,-1 0 0,1 0 0,-1-1 0,1 1 0,-1-1 0,0 1 0,0-1 0,1 0 0,-4 1 0,-1-1 0,1 1 0,-1-1 0,1 0 0,-1-1 0,0 1 0,1-1 0,-1-1 0,0 1 0,1-1 0,-1 0 0,1-1 0,-1 0 0,1 0 0,-12-5 0,3-1-195,0 0 0,0-1 0,1-1 0,0 0 0,1-1 0,-22-23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6:15:51.47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39 24575,'127'1'0,"144"-3"0,-149-16 0,12 1 0,-114 15 0,0 2 0,0 0 0,1 1 0,-1 2 0,0 0 0,-1 1 0,1 0 0,-1 2 0,1 0 0,-2 2 0,1 0 0,-1 1 0,0 0 0,-1 2 0,25 19 0,-38-28 0,-1 1 0,1 0 0,-1 1 0,0-1 0,0 1 0,0-1 0,-1 1 0,1 0 0,-1 0 0,0 0 0,0 0 0,0 0 0,0 1 0,-1-1 0,0 1 0,0-1 0,0 1 0,0-1 0,-1 1 0,0-1 0,0 1 0,0 0 0,0-1 0,-1 1 0,0-1 0,1 1 0,-2-1 0,1 1 0,-1-1 0,1 0 0,-1 1 0,0-1 0,-1 0 0,1 0 0,-1-1 0,0 1 0,0 0 0,0-1 0,0 0 0,0 1 0,-1-2 0,0 1 0,1 0 0,-1-1 0,0 1 0,0-1 0,0 0 0,-1 0 0,-6 1 0,-5 3 0,-1-2 0,1 0 0,-1-1 0,0-1 0,-26 0 0,-91-7 0,39-1 0,19 6 0,-6-1 0,-94-12 0,131 18 0,29 4 0,15-9 0,1 1 0,0-1 0,0 1 0,0-1 0,0 1 0,0-1 0,0 1 0,0 0 0,0-1 0,0 1 0,0-1 0,0 1 0,0-1 0,0 1 0,1-1 0,-1 1 0,0-1 0,0 1 0,1-1 0,-1 1 0,0-1 0,0 0 0,1 1 0,-1-1 0,0 1 0,1-1 0,-1 0 0,1 1 0,-1-1 0,1 0 0,-1 1 0,0-1 0,1 0 0,4 3 0,-1 0 0,1-1 0,-1 0 0,1 0 0,0 0 0,0 0 0,0-1 0,0 0 0,0 0 0,5 0 0,59 3 0,-46-4 0,266-2 0,91 4 0,-373-2 0,0 1 0,0 0 0,0 0 0,0 1 0,10 3 0,-16-4 0,0-1 0,0 0 0,0 1 0,0-1 0,-1 1 0,1-1 0,0 1 0,0 0 0,0-1 0,-1 1 0,1 0 0,0-1 0,0 1 0,-1 0 0,1 0 0,-1 0 0,1-1 0,-1 1 0,1 0 0,-1 0 0,0 0 0,1 0 0,-1 0 0,0 0 0,0 0 0,0 0 0,1 0 0,-1 0 0,0 0 0,0 0 0,-1 0 0,1 0 0,0 0 0,0 0 0,0 0 0,-1 0 0,1 0 0,0 0 0,-1 0 0,1 0 0,-1-1 0,1 1 0,-1 0 0,0 0 0,1 0 0,-1-1 0,-1 2 0,-6 8 0,-1-1 0,0 0 0,0-1 0,-1 0 0,0 0 0,-1-1 0,0 0 0,0-1 0,0 0 0,-1-1 0,-13 4 0,-6 2 0,0-2 0,-1-1 0,-39 4 0,-15-5 0,-142-8 0,86-2 0,113 3-104,-20 1-212,-1-2 1,0-2 0,-79-16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6:15:59.00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7-23T15:36:34.91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14 0 24575,'-13'0'0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rtal.stf.jus.br/processos/detalhe.asp?incidente=5101075" TargetMode="Externa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9.svg"/><Relationship Id="rId7" Type="http://schemas.openxmlformats.org/officeDocument/2006/relationships/image" Target="../media/image4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5.png"/><Relationship Id="rId18" Type="http://schemas.openxmlformats.org/officeDocument/2006/relationships/customXml" Target="../ink/ink7.xml"/><Relationship Id="rId3" Type="http://schemas.openxmlformats.org/officeDocument/2006/relationships/image" Target="../media/image9.svg"/><Relationship Id="rId21" Type="http://schemas.openxmlformats.org/officeDocument/2006/relationships/image" Target="../media/image19.png"/><Relationship Id="rId7" Type="http://schemas.openxmlformats.org/officeDocument/2006/relationships/image" Target="../media/image12.png"/><Relationship Id="rId12" Type="http://schemas.openxmlformats.org/officeDocument/2006/relationships/customXml" Target="../ink/ink4.xml"/><Relationship Id="rId17" Type="http://schemas.openxmlformats.org/officeDocument/2006/relationships/image" Target="../media/image17.png"/><Relationship Id="rId2" Type="http://schemas.openxmlformats.org/officeDocument/2006/relationships/image" Target="../media/image8.png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6.png"/><Relationship Id="rId10" Type="http://schemas.openxmlformats.org/officeDocument/2006/relationships/customXml" Target="../ink/ink3.xml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13.png"/><Relationship Id="rId14" Type="http://schemas.openxmlformats.org/officeDocument/2006/relationships/customXml" Target="../ink/ink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13" Type="http://schemas.openxmlformats.org/officeDocument/2006/relationships/image" Target="../media/image24.png"/><Relationship Id="rId18" Type="http://schemas.openxmlformats.org/officeDocument/2006/relationships/image" Target="../media/image26.png"/><Relationship Id="rId26" Type="http://schemas.openxmlformats.org/officeDocument/2006/relationships/image" Target="../media/image30.png"/><Relationship Id="rId3" Type="http://schemas.openxmlformats.org/officeDocument/2006/relationships/image" Target="../media/image9.svg"/><Relationship Id="rId21" Type="http://schemas.openxmlformats.org/officeDocument/2006/relationships/customXml" Target="../ink/ink16.xml"/><Relationship Id="rId7" Type="http://schemas.openxmlformats.org/officeDocument/2006/relationships/image" Target="../media/image21.png"/><Relationship Id="rId12" Type="http://schemas.openxmlformats.org/officeDocument/2006/relationships/customXml" Target="../ink/ink12.xml"/><Relationship Id="rId17" Type="http://schemas.openxmlformats.org/officeDocument/2006/relationships/image" Target="../media/image19.png"/><Relationship Id="rId25" Type="http://schemas.openxmlformats.org/officeDocument/2006/relationships/customXml" Target="../ink/ink18.xml"/><Relationship Id="rId2" Type="http://schemas.openxmlformats.org/officeDocument/2006/relationships/image" Target="../media/image8.png"/><Relationship Id="rId16" Type="http://schemas.openxmlformats.org/officeDocument/2006/relationships/customXml" Target="../ink/ink14.xml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9.xml"/><Relationship Id="rId11" Type="http://schemas.openxmlformats.org/officeDocument/2006/relationships/image" Target="../media/image23.png"/><Relationship Id="rId24" Type="http://schemas.openxmlformats.org/officeDocument/2006/relationships/image" Target="../media/image29.pn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customXml" Target="../ink/ink17.xml"/><Relationship Id="rId28" Type="http://schemas.openxmlformats.org/officeDocument/2006/relationships/image" Target="../media/image31.png"/><Relationship Id="rId10" Type="http://schemas.openxmlformats.org/officeDocument/2006/relationships/customXml" Target="../ink/ink11.xml"/><Relationship Id="rId19" Type="http://schemas.openxmlformats.org/officeDocument/2006/relationships/customXml" Target="../ink/ink15.xml"/><Relationship Id="rId4" Type="http://schemas.openxmlformats.org/officeDocument/2006/relationships/image" Target="../media/image3.png"/><Relationship Id="rId9" Type="http://schemas.openxmlformats.org/officeDocument/2006/relationships/image" Target="../media/image22.png"/><Relationship Id="rId14" Type="http://schemas.openxmlformats.org/officeDocument/2006/relationships/customXml" Target="../ink/ink13.xml"/><Relationship Id="rId22" Type="http://schemas.openxmlformats.org/officeDocument/2006/relationships/image" Target="../media/image28.png"/><Relationship Id="rId27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5118489" y="-685923"/>
            <a:ext cx="14351417" cy="14351417"/>
          </a:xfrm>
          <a:custGeom>
            <a:avLst/>
            <a:gdLst/>
            <a:ahLst/>
            <a:cxnLst/>
            <a:rect l="l" t="t" r="r" b="b"/>
            <a:pathLst>
              <a:path w="14351417" h="14351417">
                <a:moveTo>
                  <a:pt x="0" y="0"/>
                </a:moveTo>
                <a:lnTo>
                  <a:pt x="14351416" y="0"/>
                </a:lnTo>
                <a:lnTo>
                  <a:pt x="14351416" y="14351417"/>
                </a:lnTo>
                <a:lnTo>
                  <a:pt x="0" y="143514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-5400000">
            <a:off x="7109010" y="-3608525"/>
            <a:ext cx="8162790" cy="8162790"/>
          </a:xfrm>
          <a:custGeom>
            <a:avLst/>
            <a:gdLst/>
            <a:ahLst/>
            <a:cxnLst/>
            <a:rect l="l" t="t" r="r" b="b"/>
            <a:pathLst>
              <a:path w="8162790" h="8162790">
                <a:moveTo>
                  <a:pt x="0" y="0"/>
                </a:moveTo>
                <a:lnTo>
                  <a:pt x="8162790" y="0"/>
                </a:lnTo>
                <a:lnTo>
                  <a:pt x="8162790" y="8162789"/>
                </a:lnTo>
                <a:lnTo>
                  <a:pt x="0" y="81627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340986"/>
            <a:ext cx="5145874" cy="5145874"/>
          </a:xfrm>
          <a:custGeom>
            <a:avLst/>
            <a:gdLst/>
            <a:ahLst/>
            <a:cxnLst/>
            <a:rect l="l" t="t" r="r" b="b"/>
            <a:pathLst>
              <a:path w="5145874" h="5145874">
                <a:moveTo>
                  <a:pt x="0" y="0"/>
                </a:moveTo>
                <a:lnTo>
                  <a:pt x="5145874" y="0"/>
                </a:lnTo>
                <a:lnTo>
                  <a:pt x="5145874" y="5145875"/>
                </a:lnTo>
                <a:lnTo>
                  <a:pt x="0" y="51458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427347" y="739643"/>
            <a:ext cx="4348579" cy="434856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62000" y="472870"/>
            <a:ext cx="2314739" cy="1621991"/>
            <a:chOff x="0" y="0"/>
            <a:chExt cx="3086319" cy="21626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86319" cy="1581738"/>
            </a:xfrm>
            <a:custGeom>
              <a:avLst/>
              <a:gdLst/>
              <a:ahLst/>
              <a:cxnLst/>
              <a:rect l="l" t="t" r="r" b="b"/>
              <a:pathLst>
                <a:path w="3086319" h="1581738">
                  <a:moveTo>
                    <a:pt x="0" y="0"/>
                  </a:moveTo>
                  <a:lnTo>
                    <a:pt x="3086319" y="0"/>
                  </a:lnTo>
                  <a:lnTo>
                    <a:pt x="3086319" y="1581738"/>
                  </a:lnTo>
                  <a:lnTo>
                    <a:pt x="0" y="158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1387" y="1323015"/>
              <a:ext cx="2496855" cy="323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3"/>
                </a:lnSpc>
              </a:pPr>
              <a:r>
                <a:rPr lang="en-US" sz="1452" spc="26" dirty="0">
                  <a:solidFill>
                    <a:srgbClr val="0EFEC1">
                      <a:alpha val="41961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33272" y="1582451"/>
              <a:ext cx="2148907" cy="469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sz="2083">
                  <a:solidFill>
                    <a:srgbClr val="FFFFFF">
                      <a:alpha val="41961"/>
                    </a:srgbClr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51387" y="1133083"/>
              <a:ext cx="1577924" cy="26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19"/>
                </a:lnSpc>
              </a:pPr>
              <a:r>
                <a:rPr lang="en-US" sz="1228" spc="146" dirty="0">
                  <a:solidFill>
                    <a:srgbClr val="0EFEC1">
                      <a:alpha val="41961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5490" y="1981734"/>
              <a:ext cx="1484470" cy="18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5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9345" y="666621"/>
              <a:ext cx="827200" cy="48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spc="39">
                  <a:solidFill>
                    <a:srgbClr val="0EFEC1">
                      <a:alpha val="41961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F8ABC9AD-1C91-9F29-90DE-1E03C62696E7}"/>
              </a:ext>
            </a:extLst>
          </p:cNvPr>
          <p:cNvSpPr txBox="1"/>
          <p:nvPr/>
        </p:nvSpPr>
        <p:spPr>
          <a:xfrm>
            <a:off x="2953627" y="3834877"/>
            <a:ext cx="12773890" cy="4003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6149"/>
              </a:lnSpc>
            </a:pPr>
            <a:r>
              <a:rPr lang="pt-BR" sz="5400" dirty="0">
                <a:solidFill>
                  <a:schemeClr val="bg2">
                    <a:lumMod val="90000"/>
                  </a:schemeClr>
                </a:solidFill>
                <a:latin typeface="Aptos Black" panose="020B0004020202020204" pitchFamily="34" charset="0"/>
              </a:rPr>
              <a:t>As aposentadorias nos RPPS</a:t>
            </a:r>
          </a:p>
          <a:p>
            <a:pPr marL="0" lvl="0" indent="0" algn="ctr">
              <a:lnSpc>
                <a:spcPts val="6149"/>
              </a:lnSpc>
            </a:pPr>
            <a:endParaRPr lang="pt-BR" sz="5400" dirty="0">
              <a:solidFill>
                <a:schemeClr val="bg2">
                  <a:lumMod val="90000"/>
                </a:schemeClr>
              </a:solidFill>
              <a:latin typeface="Aptos Black" panose="020B0004020202020204" pitchFamily="34" charset="0"/>
            </a:endParaRPr>
          </a:p>
          <a:p>
            <a:pPr marL="0" lvl="0" indent="0" algn="ctr">
              <a:lnSpc>
                <a:spcPts val="6149"/>
              </a:lnSpc>
            </a:pPr>
            <a:r>
              <a:rPr lang="pt-BR" sz="5400" dirty="0">
                <a:solidFill>
                  <a:schemeClr val="bg2">
                    <a:lumMod val="90000"/>
                  </a:schemeClr>
                </a:solidFill>
                <a:latin typeface="Aptos Black" panose="020B0004020202020204" pitchFamily="34" charset="0"/>
              </a:rPr>
              <a:t>Principais Aspectos das Regras de Transição e as Aposentadorias Especiais </a:t>
            </a:r>
          </a:p>
        </p:txBody>
      </p:sp>
      <p:pic>
        <p:nvPicPr>
          <p:cNvPr id="19" name="Imagem 18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31BEB2B4-AE74-6E3C-76C6-9C7219BB89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7608" y="267719"/>
            <a:ext cx="5448384" cy="11419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02F032-30CC-AE30-D8CF-E679C63FB080}"/>
              </a:ext>
            </a:extLst>
          </p:cNvPr>
          <p:cNvSpPr txBox="1"/>
          <p:nvPr/>
        </p:nvSpPr>
        <p:spPr>
          <a:xfrm>
            <a:off x="3048000" y="1409700"/>
            <a:ext cx="10609728" cy="6499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Aposentadorias </a:t>
            </a:r>
            <a:r>
              <a:rPr lang="pt-BR" sz="4000" b="1" dirty="0">
                <a:solidFill>
                  <a:schemeClr val="bg1"/>
                </a:solidFill>
                <a:latin typeface="Aptos Black" panose="020B0004020202020204" pitchFamily="34" charset="0"/>
              </a:rPr>
              <a:t>Especiais nos RPPS</a:t>
            </a:r>
            <a:r>
              <a:rPr lang="pt-BR" sz="40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</a:t>
            </a:r>
          </a:p>
        </p:txBody>
      </p:sp>
      <p:sp>
        <p:nvSpPr>
          <p:cNvPr id="15" name="Retângulo: Cantos Arredondados 14">
            <a:extLst>
              <a:ext uri="{FF2B5EF4-FFF2-40B4-BE49-F238E27FC236}">
                <a16:creationId xmlns:a16="http://schemas.microsoft.com/office/drawing/2014/main" id="{43DC5076-D0FC-B1CA-D63E-94B316BE16CD}"/>
              </a:ext>
            </a:extLst>
          </p:cNvPr>
          <p:cNvSpPr/>
          <p:nvPr/>
        </p:nvSpPr>
        <p:spPr>
          <a:xfrm>
            <a:off x="1571599" y="3357191"/>
            <a:ext cx="15490915" cy="2888722"/>
          </a:xfrm>
          <a:prstGeom prst="roundRect">
            <a:avLst/>
          </a:prstGeom>
          <a:solidFill>
            <a:srgbClr val="F9AF4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BR" sz="3200" dirty="0">
                <a:solidFill>
                  <a:schemeClr val="tx2"/>
                </a:solidFill>
                <a:latin typeface="Aptos Black" panose="020B0004020202020204" pitchFamily="34" charset="0"/>
              </a:rPr>
              <a:t>As aposentadorias especiais têm por fundamento o reconhecimento da necessidade de uma proteção diferenciada e antecipada ao segurado que está sujeito a um “risco social” agravado em relação aos demais segurados.</a:t>
            </a:r>
          </a:p>
        </p:txBody>
      </p:sp>
    </p:spTree>
    <p:extLst>
      <p:ext uri="{BB962C8B-B14F-4D97-AF65-F5344CB8AC3E}">
        <p14:creationId xmlns:p14="http://schemas.microsoft.com/office/powerpoint/2010/main" val="3207429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30400" y="7505701"/>
            <a:ext cx="3320572" cy="2431992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0" name="Retângulo: Cantos Arredondados 4">
            <a:extLst>
              <a:ext uri="{FF2B5EF4-FFF2-40B4-BE49-F238E27FC236}">
                <a16:creationId xmlns:a16="http://schemas.microsoft.com/office/drawing/2014/main" id="{EA80B6A5-592E-7D73-51A8-0C8E46F3EB0D}"/>
              </a:ext>
            </a:extLst>
          </p:cNvPr>
          <p:cNvSpPr txBox="1"/>
          <p:nvPr/>
        </p:nvSpPr>
        <p:spPr>
          <a:xfrm>
            <a:off x="2179217" y="627535"/>
            <a:ext cx="14168292" cy="6967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 </a:t>
            </a:r>
            <a:r>
              <a:rPr lang="pt-BR" sz="3600" b="1" dirty="0">
                <a:solidFill>
                  <a:schemeClr val="bg1"/>
                </a:solidFill>
                <a:latin typeface="Aptos Black" panose="020B0004020202020204" pitchFamily="34" charset="0"/>
              </a:rPr>
              <a:t>Especiais nos RPPS</a:t>
            </a: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 - ART. 40 EC 103/2019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3223D8E-3502-1144-C938-F909149F6A08}"/>
              </a:ext>
            </a:extLst>
          </p:cNvPr>
          <p:cNvSpPr txBox="1"/>
          <p:nvPr/>
        </p:nvSpPr>
        <p:spPr>
          <a:xfrm>
            <a:off x="1295400" y="1790700"/>
            <a:ext cx="15648143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§ 4º É vedada a adoção de requisitos ou critérios diferenciados para concessão de benefícios em regime próprio de previdência social, ressalvado o disposto nos §§ 4º-A, 4º-B, 4º-C e 5º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</a:t>
            </a:r>
          </a:p>
          <a:p>
            <a:pPr algn="just"/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 </a:t>
            </a:r>
          </a:p>
          <a:p>
            <a:pPr algn="just"/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§ 4º-A. Poderão ser estabelecidos por </a:t>
            </a:r>
            <a:r>
              <a:rPr lang="pt-BR" sz="2000" b="1" i="0" u="sng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lei complementar do respectivo ente federativo idade e tempo de contribuição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diferenciados para aposentadoria de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servidores com deficiência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previamente submetidos a avaliação biopsicossocial realizada por equipe multiprofissional e interdisciplinar.  </a:t>
            </a:r>
          </a:p>
          <a:p>
            <a:pPr algn="just"/>
            <a:endParaRPr lang="pt-BR" sz="2000" b="0" i="0" dirty="0">
              <a:solidFill>
                <a:schemeClr val="tx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just"/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§ 4º-B. Poderão ser estabelecidos por </a:t>
            </a:r>
            <a:r>
              <a:rPr lang="pt-BR" sz="2000" b="1" i="0" u="sng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lei complementar do respectivo ente federativo idade e tempo de contribuição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diferenciados para aposentadoria de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ocupantes do cargo de agente penitenciário, de agente socioeducativo ou de policial dos órgãos de que tratam o inciso IV do caput do art. 51, o inciso XIII do caput do art. 52 e os incisos I a IV do caput do art. 144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.  </a:t>
            </a:r>
          </a:p>
          <a:p>
            <a:pPr algn="just"/>
            <a:endParaRPr lang="pt-BR" sz="2000" b="0" i="0" dirty="0">
              <a:solidFill>
                <a:schemeClr val="tx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just"/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§ 4º-C. Poderão ser estabelecidos por </a:t>
            </a:r>
            <a:r>
              <a:rPr lang="pt-BR" sz="2000" b="1" i="0" u="sng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lei complementar do respectivo ente federativo idade e tempo de contribuição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diferenciados para aposentadoria de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servidores cujas atividades sejam exercidas com efetiva exposição a agentes químicos, físicos e biológicos prejudiciais à saúde, ou associação desses agentes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, vedada a caracterização por categoria profissional ou ocupação. </a:t>
            </a:r>
          </a:p>
          <a:p>
            <a:pPr algn="just"/>
            <a:endParaRPr lang="pt-BR" sz="2000" b="0" i="0" dirty="0">
              <a:solidFill>
                <a:schemeClr val="tx2"/>
              </a:solidFill>
              <a:effectLst/>
              <a:highlight>
                <a:srgbClr val="FFFFFF"/>
              </a:highlight>
              <a:latin typeface="Aptos" panose="020B0004020202020204" pitchFamily="34" charset="0"/>
            </a:endParaRPr>
          </a:p>
          <a:p>
            <a:pPr algn="just"/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§ 5º Os ocupantes do </a:t>
            </a:r>
            <a:r>
              <a:rPr lang="pt-BR" sz="2000" b="1" i="0" u="sng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cargo de professor</a:t>
            </a:r>
            <a:r>
              <a:rPr lang="pt-BR" sz="2000" b="1" i="0" dirty="0">
                <a:solidFill>
                  <a:schemeClr val="tx2"/>
                </a:solidFill>
                <a:effectLst/>
                <a:highlight>
                  <a:srgbClr val="FFFF00"/>
                </a:highlight>
                <a:latin typeface="Aptos" panose="020B0004020202020204" pitchFamily="34" charset="0"/>
              </a:rPr>
              <a:t>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terão </a:t>
            </a:r>
            <a:r>
              <a:rPr lang="pt-BR" sz="2000" b="1" i="0" u="sng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idade mínima</a:t>
            </a:r>
            <a:r>
              <a:rPr lang="pt-BR" sz="2000" b="1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 </a:t>
            </a:r>
            <a:r>
              <a:rPr lang="pt-BR" sz="2000" b="0" i="0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reduzida em 5 (cinco) anos em relação às idades decorrentes da aplicação do disposto no inciso III do § 1º, desde que comprovem tempo de efetivo exercício das funções de magistério na educação infantil e no ensino fundamental e médio </a:t>
            </a:r>
            <a:r>
              <a:rPr lang="pt-BR" sz="2000" b="1" i="0" u="sng" dirty="0">
                <a:solidFill>
                  <a:schemeClr val="tx2"/>
                </a:solidFill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fixado em lei complementar do respectivo ente federativo. 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B2126707-89CC-06F5-78FE-C869D13B7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8524875"/>
            <a:ext cx="14230350" cy="10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811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191499"/>
            <a:ext cx="3329153" cy="1746193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 dirty="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EE17521-AB6E-2BC8-D834-9C5F8EF5505E}"/>
              </a:ext>
            </a:extLst>
          </p:cNvPr>
          <p:cNvSpPr txBox="1"/>
          <p:nvPr/>
        </p:nvSpPr>
        <p:spPr>
          <a:xfrm>
            <a:off x="3429000" y="525746"/>
            <a:ext cx="10609728" cy="109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 dos Segurados com Deficiência - Regra da EC 103/19 </a:t>
            </a:r>
          </a:p>
        </p:txBody>
      </p: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EE09C054-CD8A-1015-B870-6D68FC9ED0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47681"/>
              </p:ext>
            </p:extLst>
          </p:nvPr>
        </p:nvGraphicFramePr>
        <p:xfrm>
          <a:off x="1005730" y="1920012"/>
          <a:ext cx="15697200" cy="6215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64928">
                  <a:extLst>
                    <a:ext uri="{9D8B030D-6E8A-4147-A177-3AD203B41FA5}">
                      <a16:colId xmlns:a16="http://schemas.microsoft.com/office/drawing/2014/main" val="4016141664"/>
                    </a:ext>
                  </a:extLst>
                </a:gridCol>
                <a:gridCol w="2577379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2503739">
                  <a:extLst>
                    <a:ext uri="{9D8B030D-6E8A-4147-A177-3AD203B41FA5}">
                      <a16:colId xmlns:a16="http://schemas.microsoft.com/office/drawing/2014/main" val="2996814803"/>
                    </a:ext>
                  </a:extLst>
                </a:gridCol>
                <a:gridCol w="3651154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67251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4000" b="1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Por idade</a:t>
                      </a:r>
                      <a:endParaRPr lang="pt-BR" sz="4000" dirty="0">
                        <a:latin typeface="Aptos Black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70962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Requisitos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Homem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Mulher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Forma de Cálculo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7351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Idade Mínima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60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55 anos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endParaRPr lang="pt-BR" sz="2400" b="1" i="0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2400" b="1" i="0" u="none" strike="noStrike" kern="1200" baseline="0" dirty="0">
                        <a:solidFill>
                          <a:schemeClr val="tx2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2400" b="1" i="0" u="none" strike="noStrike" kern="1200" baseline="0" dirty="0">
                        <a:solidFill>
                          <a:schemeClr val="tx2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70% (setenta por cento) mais 1% (um por cento) por grupo de 12 (doze) contribuições mensais até o máximo de 30% (trinta por cento</a:t>
                      </a:r>
                      <a:r>
                        <a:rPr lang="pt-BR" sz="2400" b="1" i="0" u="none" strike="noStrike" kern="1200" baseline="0" dirty="0">
                          <a:solidFill>
                            <a:schemeClr val="dk1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/>
                      <a:endParaRPr lang="pt-BR" sz="2400" b="1" i="0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2400" b="1" i="0" u="none" strike="noStrike" kern="1200" baseline="0" dirty="0">
                        <a:solidFill>
                          <a:schemeClr val="dk1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pt-BR" sz="24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19275"/>
                  </a:ext>
                </a:extLst>
              </a:tr>
              <a:tr h="1388576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*Tempo mínimo de  contribuição cumprido n</a:t>
                      </a:r>
                      <a:r>
                        <a:rPr lang="pt-BR" sz="2400" b="1" i="0" u="none" strike="noStrike" kern="1200" baseline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a condição de segurado com deficiência.</a:t>
                      </a:r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9739561"/>
                  </a:ext>
                </a:extLst>
              </a:tr>
              <a:tr h="134039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efetivo exercício no serviço público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94902"/>
                  </a:ext>
                </a:extLst>
              </a:tr>
              <a:tr h="134039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no cargo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05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05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591732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D263F508-E97B-39FA-A69E-2A6AECD5918F}"/>
              </a:ext>
            </a:extLst>
          </p:cNvPr>
          <p:cNvSpPr txBox="1"/>
          <p:nvPr/>
        </p:nvSpPr>
        <p:spPr>
          <a:xfrm>
            <a:off x="1580587" y="8664196"/>
            <a:ext cx="1226159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</a:rPr>
              <a:t>*Período mínimo de contribuição n</a:t>
            </a:r>
            <a:r>
              <a:rPr lang="pt-BR" sz="2800" b="1" i="0" u="none" strike="noStrike" kern="1200" baseline="0" dirty="0">
                <a:solidFill>
                  <a:schemeClr val="bg1"/>
                </a:solidFill>
                <a:latin typeface="Aptos" panose="020B0004020202020204" pitchFamily="34" charset="0"/>
                <a:ea typeface="+mn-ea"/>
                <a:cs typeface="+mn-cs"/>
              </a:rPr>
              <a:t>a condição de segurado independente do grau de deficiência.</a:t>
            </a:r>
            <a:endParaRPr lang="pt-BR" sz="2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24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330497"/>
            <a:ext cx="3329153" cy="1607196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 dirty="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aphicFrame>
        <p:nvGraphicFramePr>
          <p:cNvPr id="14" name="Tabela 13">
            <a:extLst>
              <a:ext uri="{FF2B5EF4-FFF2-40B4-BE49-F238E27FC236}">
                <a16:creationId xmlns:a16="http://schemas.microsoft.com/office/drawing/2014/main" id="{093DD222-0961-DCF8-5F05-84BFC96576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986388"/>
              </p:ext>
            </p:extLst>
          </p:nvPr>
        </p:nvGraphicFramePr>
        <p:xfrm>
          <a:off x="881948" y="1956503"/>
          <a:ext cx="16345976" cy="6373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939">
                  <a:extLst>
                    <a:ext uri="{9D8B030D-6E8A-4147-A177-3AD203B41FA5}">
                      <a16:colId xmlns:a16="http://schemas.microsoft.com/office/drawing/2014/main" val="4016141664"/>
                    </a:ext>
                  </a:extLst>
                </a:gridCol>
                <a:gridCol w="3200939">
                  <a:extLst>
                    <a:ext uri="{9D8B030D-6E8A-4147-A177-3AD203B41FA5}">
                      <a16:colId xmlns:a16="http://schemas.microsoft.com/office/drawing/2014/main" val="1204152045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996814803"/>
                    </a:ext>
                  </a:extLst>
                </a:gridCol>
                <a:gridCol w="3238498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827229">
                <a:tc gridSpan="5">
                  <a:txBody>
                    <a:bodyPr/>
                    <a:lstStyle/>
                    <a:p>
                      <a:pPr algn="ctr"/>
                      <a:r>
                        <a:rPr lang="pt-BR" sz="4000" b="1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Por tempo de contribuição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1402692">
                <a:tc gridSpan="2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Requisitos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Contribuição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(Homem)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Contribuição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(Mulher)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Forma de Cálculo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539499"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Deficiência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Grau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Leve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33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28 anos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100% (cem por cento) da média das bases </a:t>
                      </a:r>
                    </a:p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de cálculo</a:t>
                      </a:r>
                    </a:p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 de contribuição</a:t>
                      </a:r>
                      <a:endParaRPr lang="pt-BR" b="1" dirty="0">
                        <a:latin typeface="Aptos" panose="020B0004020202020204" pitchFamily="34" charset="0"/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2303519275"/>
                  </a:ext>
                </a:extLst>
              </a:tr>
              <a:tr h="539499"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Médio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29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24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129"/>
                  </a:ext>
                </a:extLst>
              </a:tr>
              <a:tr h="539499"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Grave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1222854"/>
                  </a:ext>
                </a:extLst>
              </a:tr>
              <a:tr h="140269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efetivo exercício no serviço público</a:t>
                      </a:r>
                    </a:p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latin typeface="Aptos" panose="020B0004020202020204" pitchFamily="34" charset="0"/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1034922006"/>
                  </a:ext>
                </a:extLst>
              </a:tr>
              <a:tr h="97109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no cargo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05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05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b="1" dirty="0">
                        <a:latin typeface="Aptos" panose="020B0004020202020204" pitchFamily="34" charset="0"/>
                      </a:endParaRPr>
                    </a:p>
                  </a:txBody>
                  <a:tcPr marT="36000" anchor="ctr"/>
                </a:tc>
                <a:extLst>
                  <a:ext uri="{0D108BD9-81ED-4DB2-BD59-A6C34878D82A}">
                    <a16:rowId xmlns:a16="http://schemas.microsoft.com/office/drawing/2014/main" val="3309898085"/>
                  </a:ext>
                </a:extLst>
              </a:tr>
            </a:tbl>
          </a:graphicData>
        </a:graphic>
      </p:graphicFrame>
      <p:grpSp>
        <p:nvGrpSpPr>
          <p:cNvPr id="15" name="Agrupar 14">
            <a:extLst>
              <a:ext uri="{FF2B5EF4-FFF2-40B4-BE49-F238E27FC236}">
                <a16:creationId xmlns:a16="http://schemas.microsoft.com/office/drawing/2014/main" id="{6DAD95AF-0D5A-5A8D-CF87-98C4180CD98D}"/>
              </a:ext>
            </a:extLst>
          </p:cNvPr>
          <p:cNvGrpSpPr/>
          <p:nvPr/>
        </p:nvGrpSpPr>
        <p:grpSpPr>
          <a:xfrm>
            <a:off x="1654789" y="764911"/>
            <a:ext cx="14631606" cy="696789"/>
            <a:chOff x="2468789" y="1869187"/>
            <a:chExt cx="14631606" cy="696789"/>
          </a:xfrm>
        </p:grpSpPr>
        <p:sp>
          <p:nvSpPr>
            <p:cNvPr id="16" name="Retângulo: Cantos Arredondados 15">
              <a:extLst>
                <a:ext uri="{FF2B5EF4-FFF2-40B4-BE49-F238E27FC236}">
                  <a16:creationId xmlns:a16="http://schemas.microsoft.com/office/drawing/2014/main" id="{0D6D1106-DE75-0810-2430-6D8C8FBB3268}"/>
                </a:ext>
              </a:extLst>
            </p:cNvPr>
            <p:cNvSpPr/>
            <p:nvPr/>
          </p:nvSpPr>
          <p:spPr>
            <a:xfrm>
              <a:off x="2812895" y="1869187"/>
              <a:ext cx="14287500" cy="6967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7" name="Retângulo: Cantos Arredondados 4">
              <a:extLst>
                <a:ext uri="{FF2B5EF4-FFF2-40B4-BE49-F238E27FC236}">
                  <a16:creationId xmlns:a16="http://schemas.microsoft.com/office/drawing/2014/main" id="{AC2E4481-EAA5-0D5D-A1E6-EBDECD10B25C}"/>
                </a:ext>
              </a:extLst>
            </p:cNvPr>
            <p:cNvSpPr txBox="1"/>
            <p:nvPr/>
          </p:nvSpPr>
          <p:spPr>
            <a:xfrm>
              <a:off x="2468789" y="1869187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3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Aposentadoria dos Segurados com Deficiência - Regra da EC 103/19 </a:t>
              </a:r>
            </a:p>
          </p:txBody>
        </p:sp>
      </p:grp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22D9447-388D-E923-A1CA-BC2DA1E5DFC4}"/>
              </a:ext>
            </a:extLst>
          </p:cNvPr>
          <p:cNvSpPr txBox="1"/>
          <p:nvPr/>
        </p:nvSpPr>
        <p:spPr>
          <a:xfrm>
            <a:off x="1998895" y="8572573"/>
            <a:ext cx="1199118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* A adoção de requisitos e critérios diferenciados para a concessão de aposentadoria voluntária ao segurado com deficiência está condicionada à comprovação das condições na data de entrada do requerimento ou na data de aquisição do direito ao benefício. (art. 3º do Anexo V)</a:t>
            </a:r>
            <a:endParaRPr lang="pt-BR" sz="2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704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705459"/>
            <a:ext cx="3329153" cy="1232233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 dirty="0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506DC32C-909C-1A81-616F-502D6F87BA6B}"/>
              </a:ext>
            </a:extLst>
          </p:cNvPr>
          <p:cNvSpPr/>
          <p:nvPr/>
        </p:nvSpPr>
        <p:spPr>
          <a:xfrm>
            <a:off x="1600200" y="890275"/>
            <a:ext cx="14947676" cy="97985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 dos segurados que exercem atividade de risco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464156C-336B-A05C-18EE-A04DAB8CB9B8}"/>
              </a:ext>
            </a:extLst>
          </p:cNvPr>
          <p:cNvSpPr txBox="1"/>
          <p:nvPr/>
        </p:nvSpPr>
        <p:spPr>
          <a:xfrm>
            <a:off x="2174854" y="2075909"/>
            <a:ext cx="13030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Portaria MTP nº 1.467/22. </a:t>
            </a:r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Art. 163. Até que entre em vigor lei complementar do Estado que discipline o § 4º-B do art. 40 da Constituição Federal, a aposentadoria especial do servidor que, em razão do exercício de atividade de risco, se enquadrar na hipótese do inciso II do § 4º do art. 40 da Constituição Federal, na redação dada pela Emenda Constitucional nº 47, de 5 de julho de 2005, </a:t>
            </a:r>
            <a:r>
              <a:rPr lang="pt-BR" sz="2400" b="1" i="0" u="sng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será concedida, na forma da Lei Complementar n° 51, de 20 de dezembro de 1985, apenas ao servidor público policial</a:t>
            </a:r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.</a:t>
            </a:r>
            <a:endParaRPr lang="pt-BR"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EBE6B13B-D00F-EC2B-F666-998467DC6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000124"/>
              </p:ext>
            </p:extLst>
          </p:nvPr>
        </p:nvGraphicFramePr>
        <p:xfrm>
          <a:off x="1376819" y="4549500"/>
          <a:ext cx="14763486" cy="39906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272">
                  <a:extLst>
                    <a:ext uri="{9D8B030D-6E8A-4147-A177-3AD203B41FA5}">
                      <a16:colId xmlns:a16="http://schemas.microsoft.com/office/drawing/2014/main" val="4016141664"/>
                    </a:ext>
                  </a:extLst>
                </a:gridCol>
                <a:gridCol w="3550470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3690872">
                  <a:extLst>
                    <a:ext uri="{9D8B030D-6E8A-4147-A177-3AD203B41FA5}">
                      <a16:colId xmlns:a16="http://schemas.microsoft.com/office/drawing/2014/main" val="2996814803"/>
                    </a:ext>
                  </a:extLst>
                </a:gridCol>
                <a:gridCol w="3690872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753999">
                <a:tc gridSpan="4"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Aposentadoria dos Policiais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95069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**Sem idade mínima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Homem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Mulher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Forma de Cálculo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65456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contribuição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30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Valor correspondente a 100% da média aritmética dos 80% maiores salários de contribuição a partir da competência de julho/94</a:t>
                      </a:r>
                      <a:endParaRPr lang="pt-BR" sz="2400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19275"/>
                  </a:ext>
                </a:extLst>
              </a:tr>
              <a:tr h="1278520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exercício em cargo de natureza estritamente policial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129"/>
                  </a:ext>
                </a:extLst>
              </a:tr>
            </a:tbl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BA77F826-3719-F33F-DA35-AD7290D98527}"/>
              </a:ext>
            </a:extLst>
          </p:cNvPr>
          <p:cNvSpPr txBox="1"/>
          <p:nvPr/>
        </p:nvSpPr>
        <p:spPr>
          <a:xfrm>
            <a:off x="2174854" y="8745972"/>
            <a:ext cx="123575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b="1" dirty="0">
                <a:solidFill>
                  <a:schemeClr val="bg1"/>
                </a:solidFill>
                <a:latin typeface="Aptos" panose="020B0004020202020204" pitchFamily="34" charset="0"/>
              </a:rPr>
              <a:t>Não é computado como exercício de atividade de risco o período em que o segurado estiver em exercício de mandato </a:t>
            </a:r>
            <a:r>
              <a:rPr lang="pt-BR" sz="18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eletivo, cedido, com ou sem ônus para o cessionário, a órgão ou entidade da administração direta ou indireta, do mesmo ou de outro ente federativo, ou afastado do país por cessão ou licenciamento.</a:t>
            </a:r>
            <a:endParaRPr lang="pt-BR" sz="18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07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420099"/>
            <a:ext cx="3329153" cy="1517593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 dirty="0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3DAA391-DFC9-D0AF-C196-74E181CDFC68}"/>
              </a:ext>
            </a:extLst>
          </p:cNvPr>
          <p:cNvGrpSpPr/>
          <p:nvPr/>
        </p:nvGrpSpPr>
        <p:grpSpPr>
          <a:xfrm>
            <a:off x="2209800" y="537131"/>
            <a:ext cx="14287500" cy="1268834"/>
            <a:chOff x="3337541" y="1341757"/>
            <a:chExt cx="14287500" cy="696789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5AB8E338-9203-65F6-760C-AA598313B9E8}"/>
                </a:ext>
              </a:extLst>
            </p:cNvPr>
            <p:cNvSpPr/>
            <p:nvPr/>
          </p:nvSpPr>
          <p:spPr>
            <a:xfrm>
              <a:off x="3337541" y="1341757"/>
              <a:ext cx="14287500" cy="6967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4229E93A-AD39-649D-8436-F6F3030E213A}"/>
                </a:ext>
              </a:extLst>
            </p:cNvPr>
            <p:cNvSpPr txBox="1"/>
            <p:nvPr/>
          </p:nvSpPr>
          <p:spPr>
            <a:xfrm>
              <a:off x="3397145" y="1341757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b="1" kern="1200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Aposentadoria dos segurados policiais, agentes penitenciários e </a:t>
              </a:r>
              <a:r>
                <a:rPr lang="pt-BR" sz="3600" b="1" kern="1200" dirty="0" err="1">
                  <a:solidFill>
                    <a:schemeClr val="bg1"/>
                  </a:solidFill>
                  <a:latin typeface="Aptos Black" panose="020B0004020202020204" pitchFamily="34" charset="0"/>
                </a:rPr>
                <a:t>socioeducativos</a:t>
              </a:r>
              <a:r>
                <a:rPr lang="pt-BR" sz="3600" b="1" kern="1200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 – Regra da EC 103/19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FDF72F5-40F2-1B6B-632F-C75272C41889}"/>
              </a:ext>
            </a:extLst>
          </p:cNvPr>
          <p:cNvSpPr txBox="1"/>
          <p:nvPr/>
        </p:nvSpPr>
        <p:spPr>
          <a:xfrm>
            <a:off x="2667000" y="2044674"/>
            <a:ext cx="120396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Portaria MTP nº 1.467/22 - Anexo I - </a:t>
            </a:r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Art. 2º</a:t>
            </a:r>
            <a:endParaRPr lang="pt-BR" sz="2400" b="1" i="0" u="none" strike="noStrike" baseline="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just"/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II - os ocupantes do cargo de agente penitenciário, de agente socioeducativo ou de policial civil, de policial penal, de policial legislativo federal da Câmara dos Deputados e do Senado Federal, de policial federal, de policial rodoviário federal e de policial ferroviário federal, aos 55 (cinquenta e cinco) anos de idade, com 30 (trinta) anos de contribuição e 25 (vinte e cinco) anos de efetivo exercício em cargo dessas carreiras, </a:t>
            </a:r>
            <a:r>
              <a:rPr lang="pt-BR" sz="2400" b="1" i="0" u="sng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para ambos os sexos</a:t>
            </a:r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; </a:t>
            </a:r>
            <a:endParaRPr lang="pt-BR"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F87CD9A1-0FA1-B71E-FE1E-5295D408A9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045778"/>
              </p:ext>
            </p:extLst>
          </p:nvPr>
        </p:nvGraphicFramePr>
        <p:xfrm>
          <a:off x="1675562" y="4905110"/>
          <a:ext cx="15265378" cy="3664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66277">
                  <a:extLst>
                    <a:ext uri="{9D8B030D-6E8A-4147-A177-3AD203B41FA5}">
                      <a16:colId xmlns:a16="http://schemas.microsoft.com/office/drawing/2014/main" val="4016141664"/>
                    </a:ext>
                  </a:extLst>
                </a:gridCol>
                <a:gridCol w="2685267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2497489">
                  <a:extLst>
                    <a:ext uri="{9D8B030D-6E8A-4147-A177-3AD203B41FA5}">
                      <a16:colId xmlns:a16="http://schemas.microsoft.com/office/drawing/2014/main" val="2996814803"/>
                    </a:ext>
                  </a:extLst>
                </a:gridCol>
                <a:gridCol w="3816345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683342">
                <a:tc gridSpan="4"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Aposentadoria - Cargos do §4º-B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677724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Requisitos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Homem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Mulher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Cálculo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63024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Idade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55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55 anos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60% da média aritmética, com acréscimo de 2 pontos percentuais para cada ano de contribuição que exceder o tempo de 20  anos de contribuição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55111"/>
                  </a:ext>
                </a:extLst>
              </a:tr>
              <a:tr h="630248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contribuição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30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30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19275"/>
                  </a:ext>
                </a:extLst>
              </a:tr>
              <a:tr h="96779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efetivo exercício em cargo dessas carreiras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164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5A86C1E-346B-0829-2AD6-AAF9C1E0E031}"/>
              </a:ext>
            </a:extLst>
          </p:cNvPr>
          <p:cNvGrpSpPr/>
          <p:nvPr/>
        </p:nvGrpSpPr>
        <p:grpSpPr>
          <a:xfrm>
            <a:off x="2202184" y="909307"/>
            <a:ext cx="15012208" cy="1947644"/>
            <a:chOff x="2746917" y="2323413"/>
            <a:chExt cx="14287500" cy="73251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6ABA6555-7C7B-9691-CB28-80B90AF810E0}"/>
                </a:ext>
              </a:extLst>
            </p:cNvPr>
            <p:cNvSpPr/>
            <p:nvPr/>
          </p:nvSpPr>
          <p:spPr>
            <a:xfrm>
              <a:off x="2746917" y="2323413"/>
              <a:ext cx="14287500" cy="69678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0D548DB6-B0D1-51AA-B1BD-7FD6A94AC936}"/>
                </a:ext>
              </a:extLst>
            </p:cNvPr>
            <p:cNvSpPr txBox="1"/>
            <p:nvPr/>
          </p:nvSpPr>
          <p:spPr>
            <a:xfrm>
              <a:off x="2746917" y="2359138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400" b="1" kern="1200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Aposentadoria</a:t>
              </a:r>
              <a:r>
                <a:rPr lang="pt-BR" sz="3600" b="1" kern="1200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 dos segurados que exercem atividades sob condições especiais que prejudiquem a saúde ou a integridade física </a:t>
              </a:r>
              <a:r>
                <a:rPr lang="pt-BR" sz="36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- Regra da EC 103/19  </a:t>
              </a:r>
              <a:endPara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5D925BF-A85A-48B2-EB46-C41029941850}"/>
              </a:ext>
            </a:extLst>
          </p:cNvPr>
          <p:cNvSpPr txBox="1"/>
          <p:nvPr/>
        </p:nvSpPr>
        <p:spPr>
          <a:xfrm>
            <a:off x="2686870" y="3307751"/>
            <a:ext cx="1323642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u="sng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Art. 161 da Portaria MTP 1.467/22 - Anexo IV + Anexo II – Regras de Concessão – entes que não promoveram alteração da legislação</a:t>
            </a:r>
          </a:p>
          <a:p>
            <a:pPr algn="just"/>
            <a:endParaRPr lang="pt-BR" sz="2400" b="1" i="0" u="sng" strike="noStrike" baseline="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just"/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Art. 4º </a:t>
            </a:r>
            <a:r>
              <a:rPr lang="pt-BR" sz="2400" b="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O segurado cujas atividades sejam exercidas sob condições especiais que prejudiquem a saúde ou a integridade física poderá ser aposentado conforme as regras do Regime Geral de Previdência Social - RGPS sobre aposentadoria especial, no que couber, conforme Súmula Vinculante nº 33 do Supremo Tribunal Federal, observado o disposto no Anexo IV desta Portaria. </a:t>
            </a:r>
            <a:endParaRPr lang="pt-BR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1AB0AF08-7CD9-7192-AF12-A28961F00761}"/>
              </a:ext>
            </a:extLst>
          </p:cNvPr>
          <p:cNvSpPr txBox="1"/>
          <p:nvPr/>
        </p:nvSpPr>
        <p:spPr>
          <a:xfrm>
            <a:off x="2489390" y="7753273"/>
            <a:ext cx="1187562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b="0" dirty="0">
                <a:solidFill>
                  <a:srgbClr val="035193"/>
                </a:solidFill>
                <a:effectLst/>
                <a:highlight>
                  <a:srgbClr val="FFFFFF"/>
                </a:highlight>
                <a:latin typeface="Aptos Black" panose="020B0004020202020204" pitchFamily="34" charset="0"/>
              </a:rPr>
              <a:t>“Aplicam-se ao servidor público, no que couber, as regras do regime geral da previdência social sobre aposentadoria especial de que trata o artigo 40, § 4º, inciso III da Constituição Federal, até a edição de lei complementar específica.”</a:t>
            </a:r>
            <a:endParaRPr lang="pt-BR" sz="2800" dirty="0">
              <a:solidFill>
                <a:srgbClr val="035193"/>
              </a:solidFill>
              <a:latin typeface="Aptos Black" panose="020B00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66E5E29-ED2F-88D0-B300-5058B6797F8B}"/>
              </a:ext>
            </a:extLst>
          </p:cNvPr>
          <p:cNvSpPr txBox="1"/>
          <p:nvPr/>
        </p:nvSpPr>
        <p:spPr>
          <a:xfrm>
            <a:off x="1676400" y="6737265"/>
            <a:ext cx="10609728" cy="7927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>
              <a:lnSpc>
                <a:spcPts val="6149"/>
              </a:lnSpc>
            </a:pPr>
            <a:r>
              <a:rPr lang="pt-BR" sz="3200" u="sng" dirty="0">
                <a:solidFill>
                  <a:srgbClr val="035193"/>
                </a:solidFill>
                <a:latin typeface="Aptos Black" panose="020B0004020202020204" pitchFamily="34" charset="0"/>
              </a:rPr>
              <a:t>Súmula Vinculante nº 33 do STF (24/04/2014)</a:t>
            </a:r>
            <a:r>
              <a:rPr lang="pt-BR" sz="3200" dirty="0">
                <a:solidFill>
                  <a:srgbClr val="035193"/>
                </a:solidFill>
                <a:latin typeface="Aptos Black" panose="020B00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333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4">
            <a:extLst>
              <a:ext uri="{FF2B5EF4-FFF2-40B4-BE49-F238E27FC236}">
                <a16:creationId xmlns:a16="http://schemas.microsoft.com/office/drawing/2014/main" id="{DD820794-E948-8B14-7D0A-9EB2C12646D6}"/>
              </a:ext>
            </a:extLst>
          </p:cNvPr>
          <p:cNvSpPr txBox="1"/>
          <p:nvPr/>
        </p:nvSpPr>
        <p:spPr>
          <a:xfrm>
            <a:off x="1371600" y="811772"/>
            <a:ext cx="14886953" cy="185265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4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</a:t>
            </a: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dos segurados que exercem atividades sob condições especiais que prejudiquem a saúde ou a integridade física </a:t>
            </a:r>
            <a:r>
              <a:rPr lang="pt-BR" sz="3600" b="1" dirty="0">
                <a:solidFill>
                  <a:schemeClr val="bg1"/>
                </a:solidFill>
                <a:latin typeface="Aptos Black" panose="020B0004020202020204" pitchFamily="34" charset="0"/>
              </a:rPr>
              <a:t>– Regra da EC 103/19  </a:t>
            </a:r>
            <a:endParaRPr lang="pt-BR" sz="3600" b="1" kern="12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5171FBEF-EF4D-266A-706B-40D22CD24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0777888"/>
              </p:ext>
            </p:extLst>
          </p:nvPr>
        </p:nvGraphicFramePr>
        <p:xfrm>
          <a:off x="1600200" y="3162300"/>
          <a:ext cx="15736108" cy="33904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3047">
                  <a:extLst>
                    <a:ext uri="{9D8B030D-6E8A-4147-A177-3AD203B41FA5}">
                      <a16:colId xmlns:a16="http://schemas.microsoft.com/office/drawing/2014/main" val="4016141664"/>
                    </a:ext>
                  </a:extLst>
                </a:gridCol>
                <a:gridCol w="6495494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5567567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646571">
                <a:tc gridSpan="3"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Aposentadoria Especial – Art. 40, §4º, III da CF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695277">
                <a:tc rowSpan="4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*sem idade mínima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Exposição comprovada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Forma de Cálculo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646571"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15 anos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i="0" u="none" strike="noStrike" kern="1200" baseline="0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Valor correspondente a 100% da média aritmética dos 80% maiores salários de contribuição a partir da competência de julho/94.</a:t>
                      </a:r>
                    </a:p>
                    <a:p>
                      <a:pPr algn="ctr"/>
                      <a:endParaRPr lang="pt-BR" sz="2400" b="1" i="0" u="none" strike="noStrike" kern="1200" baseline="0" dirty="0">
                        <a:solidFill>
                          <a:srgbClr val="1F497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55111"/>
                  </a:ext>
                </a:extLst>
              </a:tr>
              <a:tr h="646571"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19275"/>
                  </a:ext>
                </a:extLst>
              </a:tr>
              <a:tr h="646571"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0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129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68EC6F32-9575-1A8C-2CF2-B5562B33ACC4}"/>
              </a:ext>
            </a:extLst>
          </p:cNvPr>
          <p:cNvSpPr txBox="1"/>
          <p:nvPr/>
        </p:nvSpPr>
        <p:spPr>
          <a:xfrm>
            <a:off x="2590800" y="7034301"/>
            <a:ext cx="13411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dirty="0">
                <a:solidFill>
                  <a:schemeClr val="bg1"/>
                </a:solidFill>
                <a:latin typeface="Aptos Black" panose="020B0004020202020204" pitchFamily="34" charset="0"/>
              </a:rPr>
              <a:t>ANEXO IV </a:t>
            </a:r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– CONTÉM </a:t>
            </a:r>
            <a:r>
              <a:rPr lang="pt-BR" sz="2400" b="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INSTRUÇÕES PARA O RECONHECIMENTO DE TEMPO DE SERVIÇO PÚBLICO EXERCIDO SOB CONDIÇÕES ESPECIAIS PREJUDICIAIS À SAÚDE OU À INTEGRIDADE FÍSICA PELOS </a:t>
            </a:r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RPPS</a:t>
            </a:r>
            <a:r>
              <a:rPr lang="pt-BR" sz="2400" b="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 COM BASE NAS NORMAS ANTERIORES À 13 DE NOVEMBRO DE 2019, POR FORÇA DA SÚMULA VINCULANTE Nº 33. </a:t>
            </a:r>
            <a:endParaRPr lang="pt-BR" sz="24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97AD7BD-FAA3-3CDA-4089-27A676246C68}"/>
              </a:ext>
            </a:extLst>
          </p:cNvPr>
          <p:cNvSpPr txBox="1"/>
          <p:nvPr/>
        </p:nvSpPr>
        <p:spPr>
          <a:xfrm>
            <a:off x="1981584" y="805309"/>
            <a:ext cx="12649200" cy="14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 Especial dos segurados que exercem atividades com efetiva exposição a agentes químicos, físicos e biológicos prejudiciais à saúde, ou associação </a:t>
            </a:r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desses – Regra da EC 103/19</a:t>
            </a:r>
            <a:endParaRPr lang="pt-BR" sz="3200" b="1" kern="12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87DBBE50-B16A-F61E-6234-4C4F55B99D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92360"/>
              </p:ext>
            </p:extLst>
          </p:nvPr>
        </p:nvGraphicFramePr>
        <p:xfrm>
          <a:off x="886141" y="2890966"/>
          <a:ext cx="16638429" cy="4158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16549">
                  <a:extLst>
                    <a:ext uri="{9D8B030D-6E8A-4147-A177-3AD203B41FA5}">
                      <a16:colId xmlns:a16="http://schemas.microsoft.com/office/drawing/2014/main" val="171156771"/>
                    </a:ext>
                  </a:extLst>
                </a:gridCol>
                <a:gridCol w="5216549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6205331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646571">
                <a:tc gridSpan="3"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Regra permanente – União e entes que adotaram as mesmas regras</a:t>
                      </a:r>
                      <a:endParaRPr lang="pt-BR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695277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Requisitos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Homem/Mulher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Forma de Cálculo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646571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Idade mínima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60 anos</a:t>
                      </a: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kern="1200" baseline="0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60% (sessenta por cento) da média aritmética, com acréscimo de 2 (dois) pontos percentuais para cada ano de contribuição que exceder o tempo de 20 (vinte) anos de contribuição.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55111"/>
                  </a:ext>
                </a:extLst>
              </a:tr>
              <a:tr h="646571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Efetiva exposição e contribuição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519275"/>
                  </a:ext>
                </a:extLst>
              </a:tr>
              <a:tr h="646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</a:rPr>
                        <a:t>Efetivo </a:t>
                      </a:r>
                      <a:r>
                        <a:rPr lang="pt-BR" sz="2400" b="1" i="0" kern="1200" dirty="0">
                          <a:solidFill>
                            <a:srgbClr val="1F497D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exercício no serviço público</a:t>
                      </a:r>
                      <a:endParaRPr lang="pt-BR" sz="2400" b="1" dirty="0">
                        <a:solidFill>
                          <a:srgbClr val="1F497D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10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343129"/>
                  </a:ext>
                </a:extLst>
              </a:tr>
              <a:tr h="6465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kern="1200" dirty="0">
                          <a:solidFill>
                            <a:srgbClr val="1F497D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Efetivo exercício no cargo em que se dará a aposentadoria</a:t>
                      </a:r>
                      <a:endParaRPr lang="pt-BR" sz="2400" b="1" dirty="0">
                        <a:solidFill>
                          <a:srgbClr val="1F497D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5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400" b="1" i="0" u="none" strike="noStrike" kern="1200" baseline="0" dirty="0">
                        <a:solidFill>
                          <a:srgbClr val="1F497D"/>
                        </a:solidFill>
                        <a:latin typeface="Aptos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444146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3ED0AF03-EE40-3FF1-34BE-0DF38C7AC56E}"/>
              </a:ext>
            </a:extLst>
          </p:cNvPr>
          <p:cNvSpPr txBox="1"/>
          <p:nvPr/>
        </p:nvSpPr>
        <p:spPr>
          <a:xfrm>
            <a:off x="886141" y="7710799"/>
            <a:ext cx="1311899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ptos Black" panose="020B0004020202020204" pitchFamily="34" charset="0"/>
              </a:rPr>
              <a:t>ANEXO III </a:t>
            </a:r>
            <a:r>
              <a:rPr lang="pt-BR" sz="2000" dirty="0">
                <a:solidFill>
                  <a:schemeClr val="bg1"/>
                </a:solidFill>
                <a:latin typeface="Aptos" panose="020B0004020202020204" pitchFamily="34" charset="0"/>
              </a:rPr>
              <a:t>- 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INSTRUÇÕES PARA O RECONHECIMENTO DO TEMPO DE EXERCÍCIO DE ATIVIDADES COM EFETIVA EXPOSIÇÃO A AGENTES QUÍMICOS, FÍSICOS E BIOLÓGICOS PREJUDICIAIS À SAÚDE, OU ASSOCIAÇÃO DESSES AGENTES, PELO RPPS DA UNIÃO E DOS DEMAIS ENTES FEDERATIVOS QUE ADOTAREM AS MESMAS REGRAS ESTABELECIDAS PARA OS SERVIDORES FEDERAIS.</a:t>
            </a:r>
            <a:endParaRPr lang="pt-BR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83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92DD08-1F5E-C738-E4F8-4E9151467541}"/>
              </a:ext>
            </a:extLst>
          </p:cNvPr>
          <p:cNvSpPr txBox="1"/>
          <p:nvPr/>
        </p:nvSpPr>
        <p:spPr>
          <a:xfrm>
            <a:off x="2971800" y="495300"/>
            <a:ext cx="11476113" cy="125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8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Aposentadoria Especial dos segurados que exercem atividades com efetiva exposição a agentes químicos, físicos e biológicos prejudiciais à saúde, ou associação desses </a:t>
            </a:r>
            <a:r>
              <a:rPr lang="pt-BR" sz="2800" b="1" dirty="0">
                <a:solidFill>
                  <a:schemeClr val="bg1"/>
                </a:solidFill>
                <a:latin typeface="Aptos Black" panose="020B0004020202020204" pitchFamily="34" charset="0"/>
              </a:rPr>
              <a:t>– Regra da EC 103/19</a:t>
            </a:r>
            <a:endParaRPr lang="pt-BR" sz="2800" b="1" kern="12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E9F4B7FE-1F28-C90C-7BDD-591C68D707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826367"/>
              </p:ext>
            </p:extLst>
          </p:nvPr>
        </p:nvGraphicFramePr>
        <p:xfrm>
          <a:off x="1037369" y="2414664"/>
          <a:ext cx="16625419" cy="478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235">
                  <a:extLst>
                    <a:ext uri="{9D8B030D-6E8A-4147-A177-3AD203B41FA5}">
                      <a16:colId xmlns:a16="http://schemas.microsoft.com/office/drawing/2014/main" val="171156771"/>
                    </a:ext>
                  </a:extLst>
                </a:gridCol>
                <a:gridCol w="2606235">
                  <a:extLst>
                    <a:ext uri="{9D8B030D-6E8A-4147-A177-3AD203B41FA5}">
                      <a16:colId xmlns:a16="http://schemas.microsoft.com/office/drawing/2014/main" val="3389388159"/>
                    </a:ext>
                  </a:extLst>
                </a:gridCol>
                <a:gridCol w="2606235">
                  <a:extLst>
                    <a:ext uri="{9D8B030D-6E8A-4147-A177-3AD203B41FA5}">
                      <a16:colId xmlns:a16="http://schemas.microsoft.com/office/drawing/2014/main" val="3166316888"/>
                    </a:ext>
                  </a:extLst>
                </a:gridCol>
                <a:gridCol w="2606235">
                  <a:extLst>
                    <a:ext uri="{9D8B030D-6E8A-4147-A177-3AD203B41FA5}">
                      <a16:colId xmlns:a16="http://schemas.microsoft.com/office/drawing/2014/main" val="3528606278"/>
                    </a:ext>
                  </a:extLst>
                </a:gridCol>
                <a:gridCol w="6200479">
                  <a:extLst>
                    <a:ext uri="{9D8B030D-6E8A-4147-A177-3AD203B41FA5}">
                      <a16:colId xmlns:a16="http://schemas.microsoft.com/office/drawing/2014/main" val="2584594256"/>
                    </a:ext>
                  </a:extLst>
                </a:gridCol>
              </a:tblGrid>
              <a:tr h="1278377">
                <a:tc gridSpan="5">
                  <a:txBody>
                    <a:bodyPr/>
                    <a:lstStyle/>
                    <a:p>
                      <a:pPr algn="ctr"/>
                      <a:r>
                        <a:rPr lang="pt-BR" sz="4000" dirty="0">
                          <a:solidFill>
                            <a:srgbClr val="F9AF45"/>
                          </a:solidFill>
                          <a:latin typeface="Aptos Black" panose="020B0004020202020204" pitchFamily="34" charset="0"/>
                        </a:rPr>
                        <a:t>Regra de Transição (PONTOS) – União e entes que adotaram as mesmas regras</a:t>
                      </a:r>
                      <a:endParaRPr lang="pt-BR" sz="4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5857087"/>
                  </a:ext>
                </a:extLst>
              </a:tr>
              <a:tr h="634233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Idade + tempo de contribuição</a:t>
                      </a:r>
                    </a:p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(soma de pontos)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Tempo de efetiva exposição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</a:rPr>
                        <a:t>Efetivo </a:t>
                      </a:r>
                      <a:r>
                        <a:rPr lang="pt-BR" sz="2400" b="1" i="0" kern="1200" dirty="0">
                          <a:solidFill>
                            <a:srgbClr val="1F497D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exercício no serviço público</a:t>
                      </a:r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kern="1200" dirty="0">
                          <a:solidFill>
                            <a:srgbClr val="1F497D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Efetivo exercício no cargo em que se dará a aposentadoria</a:t>
                      </a:r>
                      <a:endParaRPr lang="pt-BR" sz="2400" b="1" dirty="0">
                        <a:solidFill>
                          <a:srgbClr val="1F497D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Forma de Cálculo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54945223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86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25 anos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20 anos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5 anos</a:t>
                      </a:r>
                    </a:p>
                  </a:txBody>
                  <a:tcPr anchor="ctr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kern="1200" baseline="0" dirty="0">
                          <a:solidFill>
                            <a:srgbClr val="1F497D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60% da média aritmética, com acréscimo de 2 % para cada ano de contribuição que exceder o tempo de 20 anos de contribuição.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i="0" u="none" strike="noStrike" kern="1200" baseline="0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**Art. 21, I, da EC103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5155111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20 anos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138509"/>
                  </a:ext>
                </a:extLst>
              </a:tr>
              <a:tr h="445945"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tx2"/>
                          </a:solidFill>
                          <a:latin typeface="Aptos" panose="020B0004020202020204" pitchFamily="34" charset="0"/>
                        </a:rPr>
                        <a:t>66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rgbClr val="FF0000"/>
                          </a:solidFill>
                          <a:latin typeface="Aptos" panose="020B0004020202020204" pitchFamily="34" charset="0"/>
                        </a:rPr>
                        <a:t>15 anos**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pt-BR" sz="2400" b="1" dirty="0">
                        <a:solidFill>
                          <a:schemeClr val="tx2"/>
                        </a:solidFill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03901"/>
                  </a:ext>
                </a:extLst>
              </a:tr>
            </a:tbl>
          </a:graphicData>
        </a:graphic>
      </p:graphicFrame>
      <p:sp>
        <p:nvSpPr>
          <p:cNvPr id="14" name="CaixaDeTexto 13">
            <a:extLst>
              <a:ext uri="{FF2B5EF4-FFF2-40B4-BE49-F238E27FC236}">
                <a16:creationId xmlns:a16="http://schemas.microsoft.com/office/drawing/2014/main" id="{A69719D5-6248-14E5-80F7-713ADD97139C}"/>
              </a:ext>
            </a:extLst>
          </p:cNvPr>
          <p:cNvSpPr txBox="1"/>
          <p:nvPr/>
        </p:nvSpPr>
        <p:spPr>
          <a:xfrm>
            <a:off x="1064262" y="7628585"/>
            <a:ext cx="119755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chemeClr val="bg1"/>
                </a:solidFill>
                <a:latin typeface="Aptos Black" panose="020B0004020202020204" pitchFamily="34" charset="0"/>
              </a:rPr>
              <a:t>ANEXO III </a:t>
            </a:r>
            <a:r>
              <a:rPr lang="pt-BR" sz="2000" dirty="0">
                <a:solidFill>
                  <a:schemeClr val="bg1"/>
                </a:solidFill>
                <a:latin typeface="Aptos" panose="020B0004020202020204" pitchFamily="34" charset="0"/>
              </a:rPr>
              <a:t>- </a:t>
            </a:r>
            <a:r>
              <a:rPr lang="pt-BR" sz="2000" b="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INSTRUÇÕES PARA O RECONHECIMENTO DO TEMPO DE EXERCÍCIO DE ATIVIDADES COM EFETIVA EXPOSIÇÃO A AGENTES QUÍMICOS, FÍSICOS E BIOLÓGICOS PREJUDICIAIS À SAÚDE, OU ASSOCIAÇÃO DESSES AGENTES, PELO RPPS DA UNIÃO E DOS DEMAIS ENTES FEDERATIVOS QUE ADOTAREM AS MESMAS REGRAS ESTABELECIDAS PARA OS SERVIDORES FEDERAIS.</a:t>
            </a:r>
            <a:endParaRPr lang="pt-BR" sz="20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165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14350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2214329" y="1238427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028700" y="-2491638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7" name="Group 7"/>
          <p:cNvGrpSpPr/>
          <p:nvPr/>
        </p:nvGrpSpPr>
        <p:grpSpPr>
          <a:xfrm>
            <a:off x="15439861" y="8135521"/>
            <a:ext cx="2314739" cy="1656179"/>
            <a:chOff x="0" y="0"/>
            <a:chExt cx="3086319" cy="21626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86319" cy="1581738"/>
            </a:xfrm>
            <a:custGeom>
              <a:avLst/>
              <a:gdLst/>
              <a:ahLst/>
              <a:cxnLst/>
              <a:rect l="l" t="t" r="r" b="b"/>
              <a:pathLst>
                <a:path w="3086319" h="1581738">
                  <a:moveTo>
                    <a:pt x="0" y="0"/>
                  </a:moveTo>
                  <a:lnTo>
                    <a:pt x="3086319" y="0"/>
                  </a:lnTo>
                  <a:lnTo>
                    <a:pt x="3086319" y="1581738"/>
                  </a:lnTo>
                  <a:lnTo>
                    <a:pt x="0" y="158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1387" y="1323015"/>
              <a:ext cx="2496855" cy="323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3"/>
                </a:lnSpc>
              </a:pPr>
              <a:r>
                <a:rPr lang="en-US" sz="1452" spc="26">
                  <a:solidFill>
                    <a:srgbClr val="0EFEC1">
                      <a:alpha val="41961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333272" y="1582451"/>
              <a:ext cx="2148907" cy="469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sz="2083">
                  <a:solidFill>
                    <a:srgbClr val="FFFFFF">
                      <a:alpha val="41961"/>
                    </a:srgbClr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51387" y="1133083"/>
              <a:ext cx="1577924" cy="26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19"/>
                </a:lnSpc>
              </a:pPr>
              <a:r>
                <a:rPr lang="en-US" sz="1228" spc="146" dirty="0">
                  <a:solidFill>
                    <a:srgbClr val="0EFEC1">
                      <a:alpha val="41961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65490" y="1981734"/>
              <a:ext cx="1484470" cy="18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5"/>
                </a:lnSpc>
              </a:pPr>
              <a:endParaRPr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79345" y="666621"/>
              <a:ext cx="827200" cy="48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spc="39">
                  <a:solidFill>
                    <a:srgbClr val="0EFEC1">
                      <a:alpha val="41961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C6ED45E-CABF-7A27-C8FB-6FA24719B07B}"/>
              </a:ext>
            </a:extLst>
          </p:cNvPr>
          <p:cNvSpPr txBox="1"/>
          <p:nvPr/>
        </p:nvSpPr>
        <p:spPr>
          <a:xfrm>
            <a:off x="3164881" y="800100"/>
            <a:ext cx="11125200" cy="594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latin typeface="Aptos Black" panose="020B0004020202020204" pitchFamily="34" charset="0"/>
                <a:cs typeface="Gisha" panose="020B0502040204020203" pitchFamily="34" charset="-79"/>
              </a:rPr>
              <a:t>Reforma da Previdência – </a:t>
            </a:r>
            <a:r>
              <a:rPr lang="pt-BR" sz="3600" b="1" dirty="0">
                <a:solidFill>
                  <a:schemeClr val="bg1"/>
                </a:solidFill>
                <a:latin typeface="Aptos Black" panose="020B0004020202020204" pitchFamily="34" charset="0"/>
                <a:ea typeface="Raleway Black"/>
                <a:cs typeface="Raleway Black"/>
                <a:sym typeface="Raleway Black"/>
              </a:rPr>
              <a:t>EC nº 103/2019</a:t>
            </a:r>
            <a:endParaRPr lang="pt-BR" sz="3600" b="1" kern="1200" dirty="0">
              <a:solidFill>
                <a:schemeClr val="bg1"/>
              </a:solidFill>
              <a:latin typeface="Aptos Black" panose="020B00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CA47237-312E-21B7-6E6C-83D2D757E7B7}"/>
              </a:ext>
            </a:extLst>
          </p:cNvPr>
          <p:cNvSpPr txBox="1"/>
          <p:nvPr/>
        </p:nvSpPr>
        <p:spPr>
          <a:xfrm>
            <a:off x="3164881" y="2529900"/>
            <a:ext cx="12760919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Ao contrário das reformas anteriores, a Emenda Constitucional nº 103/2019 desconstitucionalizou as regras de concessão e forma de cálculo dos benefícios previdenciários. </a:t>
            </a:r>
          </a:p>
          <a:p>
            <a:pPr algn="just"/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buNone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     Deu autonomia de o ente federativo proceder as suas regras, porém, tendo como 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</a:rPr>
              <a:t>norte e observância obrigatória a busca e o atingimento do equilíbrio financeiro e atuarial do RPPS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. </a:t>
            </a:r>
          </a:p>
          <a:p>
            <a:pPr algn="just"/>
            <a:endParaRPr lang="pt-BR" sz="3200" dirty="0">
              <a:solidFill>
                <a:schemeClr val="bg1">
                  <a:lumMod val="95000"/>
                </a:schemeClr>
              </a:solidFill>
            </a:endParaRPr>
          </a:p>
          <a:p>
            <a:pPr algn="just">
              <a:buNone/>
            </a:pP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    Quase todos os Estados já procederam a sua reforma previdenciária e diversos Municípios do País – </a:t>
            </a:r>
            <a:r>
              <a:rPr lang="pt-BR" sz="3200" b="1" dirty="0">
                <a:solidFill>
                  <a:schemeClr val="bg1">
                    <a:lumMod val="95000"/>
                  </a:schemeClr>
                </a:solidFill>
              </a:rPr>
              <a:t>781 (36%) </a:t>
            </a:r>
            <a:r>
              <a:rPr lang="pt-BR" sz="3200" dirty="0">
                <a:solidFill>
                  <a:schemeClr val="bg1">
                    <a:lumMod val="95000"/>
                  </a:schemeClr>
                </a:solidFill>
              </a:rPr>
              <a:t>- e outros estão em fase de estudos.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191499"/>
            <a:ext cx="3329153" cy="1746193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0E8E270D-7876-9D86-DA7D-7160B03D3D20}"/>
              </a:ext>
            </a:extLst>
          </p:cNvPr>
          <p:cNvGrpSpPr/>
          <p:nvPr/>
        </p:nvGrpSpPr>
        <p:grpSpPr>
          <a:xfrm>
            <a:off x="1976483" y="502230"/>
            <a:ext cx="14287500" cy="807465"/>
            <a:chOff x="2746917" y="1942059"/>
            <a:chExt cx="14287500" cy="107814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7F7E6991-F0B4-63EA-07A3-87B558EEA531}"/>
                </a:ext>
              </a:extLst>
            </p:cNvPr>
            <p:cNvSpPr/>
            <p:nvPr/>
          </p:nvSpPr>
          <p:spPr>
            <a:xfrm>
              <a:off x="2746917" y="1942059"/>
              <a:ext cx="14287500" cy="1078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D9DFC4D3-BC82-0DD0-EEA8-A3637486A402}"/>
                </a:ext>
              </a:extLst>
            </p:cNvPr>
            <p:cNvSpPr txBox="1"/>
            <p:nvPr/>
          </p:nvSpPr>
          <p:spPr>
            <a:xfrm>
              <a:off x="2806521" y="2130799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3600" b="1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Conversão do Tempo Especial em Comum</a:t>
              </a:r>
              <a:r>
                <a:rPr lang="pt-BR" sz="3600" b="1" kern="1200" dirty="0">
                  <a:solidFill>
                    <a:schemeClr val="bg1"/>
                  </a:solidFill>
                  <a:latin typeface="Aptos Black" panose="020B0004020202020204" pitchFamily="34" charset="0"/>
                </a:rPr>
                <a:t> – Tema 942/STF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78A9DE40-CFD5-D493-A253-C17214861820}"/>
              </a:ext>
            </a:extLst>
          </p:cNvPr>
          <p:cNvSpPr txBox="1"/>
          <p:nvPr/>
        </p:nvSpPr>
        <p:spPr>
          <a:xfrm>
            <a:off x="1676400" y="2019300"/>
            <a:ext cx="15264540" cy="5795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Tema 942 - </a:t>
            </a:r>
            <a:r>
              <a:rPr lang="pt-BR" sz="2400" b="1" u="none" strike="noStrike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 1014286 </a:t>
            </a:r>
            <a:r>
              <a:rPr lang="pt-BR" sz="2400" b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Repercussão Geral </a:t>
            </a:r>
            <a:endParaRPr lang="pt-BR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Possibilidade de aplicação das regras do regime geral de previdência social para a averbação do tempo de serviço prestado em atividades exercidas sob condições especiais, nocivas à saúde ou à integridade física de servidor público, com conversão do tempo especial em comum, mediante contagem diferenciada. </a:t>
            </a:r>
            <a:endParaRPr lang="pt-BR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pt-BR" sz="2400" b="1" kern="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Tese: Até a edição da Emenda Constitucional nº 103/2019, o direito à conversão, em tempo comum, do prestado sob condições especiais que prejudiquem a saúde ou a integridade física de servidor público decorre da previsão de adoção de requisitos e critérios diferenciados para a jubilação daquele enquadrado na hipótese prevista no então vigente inciso III do § 4º do art. 40 da Constituição da República, devendo ser aplicadas as normas do regime geral de previdência social relativas à aposentadoria especial contidas na Lei 8.213/1991 para viabilizar sua concretização enquanto não sobrevier lei complementar disciplinadora da matéria. Após a vigência da EC n.º 103/2019, o direito à conversão em tempo comum, do prestado sob condições especiais pelos servidores obedecerá à legislação complementar dos entes federados, nos termos da competência conferida pelo art. 40, § 4º-C, da Constituição da República.</a:t>
            </a:r>
            <a:endParaRPr lang="pt-BR" sz="2400" b="1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260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457613"/>
            <a:ext cx="3329153" cy="1480079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1D77F2BC-0B0A-F44A-B199-C949F81D7488}"/>
              </a:ext>
            </a:extLst>
          </p:cNvPr>
          <p:cNvSpPr/>
          <p:nvPr/>
        </p:nvSpPr>
        <p:spPr>
          <a:xfrm>
            <a:off x="1994413" y="767815"/>
            <a:ext cx="14287500" cy="80746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lvl="0" indent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3600" b="1" dirty="0">
                <a:solidFill>
                  <a:schemeClr val="bg1"/>
                </a:solidFill>
                <a:latin typeface="Aptos Black" panose="020B0004020202020204" pitchFamily="34" charset="0"/>
              </a:rPr>
              <a:t>Conversão do Tempo Especial em Comum - Vedações</a:t>
            </a: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17FE9CD-F6C3-DF54-0608-92BA322CF29A}"/>
              </a:ext>
            </a:extLst>
          </p:cNvPr>
          <p:cNvSpPr txBox="1"/>
          <p:nvPr/>
        </p:nvSpPr>
        <p:spPr>
          <a:xfrm>
            <a:off x="2009566" y="1829386"/>
            <a:ext cx="14693364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Portaria MPT n. 1.467/22 </a:t>
            </a:r>
          </a:p>
          <a:p>
            <a:pPr algn="just"/>
            <a:endParaRPr lang="pt-BR" sz="2400" b="1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just"/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Art. 171. São vedados: </a:t>
            </a:r>
          </a:p>
          <a:p>
            <a:pPr algn="just"/>
            <a:r>
              <a:rPr lang="pt-BR" sz="240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[...]</a:t>
            </a:r>
          </a:p>
          <a:p>
            <a:pPr algn="just"/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II - a conversão de tempo: </a:t>
            </a:r>
          </a:p>
          <a:p>
            <a:pPr algn="just"/>
            <a:r>
              <a:rPr lang="pt-BR" sz="240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a) </a:t>
            </a:r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exercido sob condições especiais prejudiciais à saúde ou à integridade física em tempo comum</a:t>
            </a:r>
            <a:r>
              <a:rPr lang="pt-BR" sz="240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, </a:t>
            </a:r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 partir de 13 de novembro de 2019</a:t>
            </a:r>
            <a:r>
              <a:rPr lang="pt-BR" sz="2400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, bem como o exercido com efetiva exposição a agentes prejudiciais à saúde a que se refere o § 4º-C do art. 40 da Constituição Federal, salvo quando houver previsão expressa a esse respeito na lei complementar do ente federativo editada </a:t>
            </a:r>
            <a:r>
              <a:rPr lang="pt-BR" sz="2400" b="1" i="0" u="none" strike="noStrike" baseline="0" dirty="0">
                <a:solidFill>
                  <a:schemeClr val="bg1"/>
                </a:solidFill>
                <a:latin typeface="Aptos" panose="020B0004020202020204" pitchFamily="34" charset="0"/>
              </a:rPr>
              <a:t>após essa data;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b) de efetivo exercício nas </a:t>
            </a:r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funções de magistério </a:t>
            </a:r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em tempo comum </a:t>
            </a:r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depois da Emenda Constitucional nº 18, de 30 de junho de 1981;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c) em </a:t>
            </a:r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atividades de risco </a:t>
            </a:r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ou as </a:t>
            </a:r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exercidas nos cargos </a:t>
            </a:r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de agente penitenciário, agente socioeducativo ou de policial em tempo comum; e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d) cumprido pelo segurado com</a:t>
            </a:r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 deficiência </a:t>
            </a:r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em tempo de contribuição comum;</a:t>
            </a:r>
          </a:p>
          <a:p>
            <a:pPr algn="just"/>
            <a:r>
              <a:rPr lang="pt-BR" sz="2400" dirty="0">
                <a:solidFill>
                  <a:schemeClr val="bg1"/>
                </a:solidFill>
                <a:latin typeface="Aptos" panose="020B0004020202020204" pitchFamily="34" charset="0"/>
              </a:rPr>
              <a:t>[...]</a:t>
            </a:r>
          </a:p>
          <a:p>
            <a:pPr algn="just"/>
            <a:r>
              <a:rPr lang="pt-BR" sz="2400" b="1" dirty="0">
                <a:solidFill>
                  <a:schemeClr val="bg1"/>
                </a:solidFill>
                <a:latin typeface="Aptos" panose="020B0004020202020204" pitchFamily="34" charset="0"/>
              </a:rPr>
              <a:t>§ 2º Na hipótese de não aplicação da conversão de tempo especial em tempo comum no ente federativo instituidor, cumprido após a Emenda Constitucional n° 103, de 2019, por vedação ou falta de regulamentação legal, não se aplicará também a conversão do tempo especial certificado pelo regime de origem para fins de contagem recíproca quanto ao mesmo período conforme art. 188.</a:t>
            </a:r>
          </a:p>
        </p:txBody>
      </p:sp>
    </p:spTree>
    <p:extLst>
      <p:ext uri="{BB962C8B-B14F-4D97-AF65-F5344CB8AC3E}">
        <p14:creationId xmlns:p14="http://schemas.microsoft.com/office/powerpoint/2010/main" val="22014443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A933AC32-A05D-B743-7CB8-28F438B58E51}"/>
              </a:ext>
            </a:extLst>
          </p:cNvPr>
          <p:cNvGrpSpPr/>
          <p:nvPr/>
        </p:nvGrpSpPr>
        <p:grpSpPr>
          <a:xfrm>
            <a:off x="2951312" y="424573"/>
            <a:ext cx="11305256" cy="1175385"/>
            <a:chOff x="2746917" y="1942059"/>
            <a:chExt cx="14287500" cy="107814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0E69B5CA-3C3F-E3D2-73EC-A6116A29F711}"/>
                </a:ext>
              </a:extLst>
            </p:cNvPr>
            <p:cNvSpPr/>
            <p:nvPr/>
          </p:nvSpPr>
          <p:spPr>
            <a:xfrm>
              <a:off x="2746917" y="1942059"/>
              <a:ext cx="14287500" cy="1078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2800">
                <a:latin typeface="Aptos" panose="020B0004020202020204" pitchFamily="34" charset="0"/>
              </a:endParaRPr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A96B2430-EDD8-73C6-0991-0DE7A3E00690}"/>
                </a:ext>
              </a:extLst>
            </p:cNvPr>
            <p:cNvSpPr txBox="1"/>
            <p:nvPr/>
          </p:nvSpPr>
          <p:spPr>
            <a:xfrm>
              <a:off x="2806521" y="2130799"/>
              <a:ext cx="14168291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Certidão por Tempo de Contribuição - Alterações promovidas pela Portaria MTP nº 1.180 de 2024</a:t>
              </a:r>
              <a:r>
                <a:rPr lang="pt-BR" sz="2800" b="1" kern="1200" dirty="0">
                  <a:solidFill>
                    <a:schemeClr val="bg1"/>
                  </a:solidFill>
                  <a:latin typeface="Aptos" panose="020B0004020202020204" pitchFamily="34" charset="0"/>
                </a:rPr>
                <a:t> </a:t>
              </a: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38B1E33C-6363-B857-A84D-6CC25AFD50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1957339"/>
            <a:ext cx="15237495" cy="587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913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8115299"/>
            <a:ext cx="3329153" cy="1822393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 dirty="0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B084650-C805-412D-CB13-0DD2980E2C38}"/>
              </a:ext>
            </a:extLst>
          </p:cNvPr>
          <p:cNvGrpSpPr/>
          <p:nvPr/>
        </p:nvGrpSpPr>
        <p:grpSpPr>
          <a:xfrm>
            <a:off x="2362200" y="571500"/>
            <a:ext cx="11852448" cy="826180"/>
            <a:chOff x="2746917" y="1942059"/>
            <a:chExt cx="14287500" cy="107814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8E16F0EF-97F5-D0B6-1192-0C14B5CE1632}"/>
                </a:ext>
              </a:extLst>
            </p:cNvPr>
            <p:cNvSpPr/>
            <p:nvPr/>
          </p:nvSpPr>
          <p:spPr>
            <a:xfrm>
              <a:off x="2746917" y="1942059"/>
              <a:ext cx="14287500" cy="1078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1C1223C8-865E-6B84-8ABD-941399EEDED2}"/>
                </a:ext>
              </a:extLst>
            </p:cNvPr>
            <p:cNvSpPr txBox="1"/>
            <p:nvPr/>
          </p:nvSpPr>
          <p:spPr>
            <a:xfrm>
              <a:off x="2806521" y="2130799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 os Guardas Municipais ?</a:t>
              </a:r>
              <a:endParaRPr lang="pt-BR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0338F98-9BCC-FCC8-C574-DECF38D9692E}"/>
              </a:ext>
            </a:extLst>
          </p:cNvPr>
          <p:cNvSpPr txBox="1"/>
          <p:nvPr/>
        </p:nvSpPr>
        <p:spPr>
          <a:xfrm>
            <a:off x="1371600" y="2337892"/>
            <a:ext cx="14935200" cy="6069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algn="just">
              <a:lnSpc>
                <a:spcPct val="107000"/>
              </a:lnSpc>
            </a:pP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As Guardas Municipais (§ 8º do art. 144 da CF) integram o Sistema de Segurança Pública (STF/ADPF 995). </a:t>
            </a:r>
            <a:r>
              <a:rPr lang="pt-BR" sz="2800" b="1" u="sng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Regras de aposentadoria são as mesmas vigentes para os demais servidores amparados em RPPS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. </a:t>
            </a:r>
          </a:p>
          <a:p>
            <a:pPr marL="685800" algn="just">
              <a:lnSpc>
                <a:spcPct val="107000"/>
              </a:lnSpc>
            </a:pP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 </a:t>
            </a:r>
          </a:p>
          <a:p>
            <a:pPr marL="685800" algn="just">
              <a:lnSpc>
                <a:spcPct val="107000"/>
              </a:lnSpc>
            </a:pP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ANTES DA EC 103/19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: A disciplina da aposentadoria especial por atividade de risco (art. 40, § 4º, II da CF) permaneceu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restrita aos policiais 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conforme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LC 51/1985 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(STF MI nº 833 e 844 e RE nº 797.905)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e não havia norma geral a respeito da atividade de risco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.</a:t>
            </a:r>
          </a:p>
          <a:p>
            <a:pPr marL="685800" algn="just">
              <a:lnSpc>
                <a:spcPct val="107000"/>
              </a:lnSpc>
            </a:pPr>
            <a:endParaRPr lang="pt-BR" sz="2800" dirty="0">
              <a:solidFill>
                <a:schemeClr val="bg1"/>
              </a:solidFill>
              <a:latin typeface="Aptos" panose="020B0004020202020204" pitchFamily="34" charset="0"/>
              <a:ea typeface="Calibri" panose="020F0502020204030204" pitchFamily="34" charset="0"/>
            </a:endParaRPr>
          </a:p>
          <a:p>
            <a:pPr marL="685800" algn="just">
              <a:lnSpc>
                <a:spcPct val="107000"/>
              </a:lnSpc>
            </a:pP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 PARTIR DA EC 103/19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: cada ente federativo é competente para legislar sobre aposentadoria de seus servidores, porém, nos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limites imposto no art. 40 da CF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, §§ 4º 4º-A, 4º-B e 4º-C da CF estabelecem as hipóteses restritas em que os entes poderão fixar, em lei complementar, idade e tempo de contribuição diferenciados para aposentadoria dos segurados de RPPS. </a:t>
            </a:r>
          </a:p>
        </p:txBody>
      </p:sp>
    </p:spTree>
    <p:extLst>
      <p:ext uri="{BB962C8B-B14F-4D97-AF65-F5344CB8AC3E}">
        <p14:creationId xmlns:p14="http://schemas.microsoft.com/office/powerpoint/2010/main" val="23501552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D536CD82-CEF4-B307-F29A-4CE17584274E}"/>
              </a:ext>
            </a:extLst>
          </p:cNvPr>
          <p:cNvGrpSpPr/>
          <p:nvPr/>
        </p:nvGrpSpPr>
        <p:grpSpPr>
          <a:xfrm>
            <a:off x="2895600" y="723900"/>
            <a:ext cx="11852448" cy="826180"/>
            <a:chOff x="2746917" y="1942059"/>
            <a:chExt cx="14287500" cy="107814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CF6334EC-79B8-2B38-6A1F-C4092331985D}"/>
                </a:ext>
              </a:extLst>
            </p:cNvPr>
            <p:cNvSpPr/>
            <p:nvPr/>
          </p:nvSpPr>
          <p:spPr>
            <a:xfrm>
              <a:off x="2746917" y="1942059"/>
              <a:ext cx="14287500" cy="1078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8C5A4F4D-82FD-53B7-A0A9-4CB5AFFFD1B6}"/>
                </a:ext>
              </a:extLst>
            </p:cNvPr>
            <p:cNvSpPr txBox="1"/>
            <p:nvPr/>
          </p:nvSpPr>
          <p:spPr>
            <a:xfrm>
              <a:off x="2806521" y="2130799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E os Guardas Municipais ?</a:t>
              </a:r>
              <a:endParaRPr lang="pt-BR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F50BCF-FE24-3EBA-F492-D4CC3024954C}"/>
              </a:ext>
            </a:extLst>
          </p:cNvPr>
          <p:cNvSpPr txBox="1"/>
          <p:nvPr/>
        </p:nvSpPr>
        <p:spPr>
          <a:xfrm>
            <a:off x="2704799" y="2327347"/>
            <a:ext cx="1263487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Foi eliminada a possibilidade de disciplina,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por qualquer ente federativo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, de aposentadoria especial pelo exercício de atividades de risco de forma ampla (art. 40, § 4º, II) que foi sucedida pelo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rol taxativo 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do § 4º-B do art. 40.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17E57C3-7429-9AE8-6399-9CF4100EEF3F}"/>
              </a:ext>
            </a:extLst>
          </p:cNvPr>
          <p:cNvSpPr txBox="1"/>
          <p:nvPr/>
        </p:nvSpPr>
        <p:spPr>
          <a:xfrm>
            <a:off x="2686870" y="4172510"/>
            <a:ext cx="12476930" cy="4678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1200"/>
              </a:spcAft>
            </a:pPr>
            <a:r>
              <a:rPr lang="pt-BR" sz="4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O rol de que trata o § 4º-B do art. 40 da CF (idade e tempo de contribuição diferenciados) está restrito aos ocupantes do cargo de </a:t>
            </a:r>
            <a:r>
              <a:rPr lang="pt-BR" sz="40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agente penitenciário, agente socioeducativo, policial legislativo, policial federal, policial rodoviário federal, policial ferroviário federal e policial civil</a:t>
            </a:r>
            <a:r>
              <a:rPr lang="pt-BR" sz="40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. Art. 164, III, b e § 4º, V e da Portaria MTP nº 1.467/2022.</a:t>
            </a:r>
          </a:p>
        </p:txBody>
      </p:sp>
    </p:spTree>
    <p:extLst>
      <p:ext uri="{BB962C8B-B14F-4D97-AF65-F5344CB8AC3E}">
        <p14:creationId xmlns:p14="http://schemas.microsoft.com/office/powerpoint/2010/main" val="607559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56F6B7FD-30F2-C599-091D-17CC764659FA}"/>
              </a:ext>
            </a:extLst>
          </p:cNvPr>
          <p:cNvGrpSpPr/>
          <p:nvPr/>
        </p:nvGrpSpPr>
        <p:grpSpPr>
          <a:xfrm>
            <a:off x="3124200" y="744151"/>
            <a:ext cx="11852448" cy="826180"/>
            <a:chOff x="2746917" y="1942059"/>
            <a:chExt cx="14287500" cy="1078144"/>
          </a:xfrm>
        </p:grpSpPr>
        <p:sp>
          <p:nvSpPr>
            <p:cNvPr id="11" name="Retângulo: Cantos Arredondados 10">
              <a:extLst>
                <a:ext uri="{FF2B5EF4-FFF2-40B4-BE49-F238E27FC236}">
                  <a16:creationId xmlns:a16="http://schemas.microsoft.com/office/drawing/2014/main" id="{C2551AC5-1D72-986F-8729-B628F7B7D458}"/>
                </a:ext>
              </a:extLst>
            </p:cNvPr>
            <p:cNvSpPr/>
            <p:nvPr/>
          </p:nvSpPr>
          <p:spPr>
            <a:xfrm>
              <a:off x="2746917" y="1942059"/>
              <a:ext cx="14287500" cy="1078144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Retângulo: Cantos Arredondados 4">
              <a:extLst>
                <a:ext uri="{FF2B5EF4-FFF2-40B4-BE49-F238E27FC236}">
                  <a16:creationId xmlns:a16="http://schemas.microsoft.com/office/drawing/2014/main" id="{41D807BD-9A23-2101-3C20-05BCFE2E5AA6}"/>
                </a:ext>
              </a:extLst>
            </p:cNvPr>
            <p:cNvSpPr txBox="1"/>
            <p:nvPr/>
          </p:nvSpPr>
          <p:spPr>
            <a:xfrm>
              <a:off x="2806521" y="2130799"/>
              <a:ext cx="14168292" cy="69678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Aposentadoria dos Guardas Municipais</a:t>
              </a:r>
              <a:endParaRPr lang="pt-BR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lvl="0" indent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endParaRP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9BD4DE9-85DD-032A-A6C0-93F51B0C5341}"/>
              </a:ext>
            </a:extLst>
          </p:cNvPr>
          <p:cNvSpPr txBox="1"/>
          <p:nvPr/>
        </p:nvSpPr>
        <p:spPr>
          <a:xfrm>
            <a:off x="3276600" y="2247900"/>
            <a:ext cx="10609728" cy="376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75323" algn="just">
              <a:lnSpc>
                <a:spcPct val="107000"/>
              </a:lnSpc>
              <a:spcBef>
                <a:spcPts val="450"/>
              </a:spcBef>
              <a:spcAft>
                <a:spcPts val="450"/>
              </a:spcAft>
            </a:pP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MPS e STF (</a:t>
            </a:r>
            <a:r>
              <a:rPr lang="pt-BR" sz="2800" b="1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</a:rPr>
              <a:t>ADI 7494)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: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Não há fundamento legal ou constitucional para a normatização e concessão de aposentadoria especial aos integrantes das guardas municipais 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que </a:t>
            </a:r>
            <a:r>
              <a:rPr lang="pt-BR" sz="2800" b="1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não constam do rol exclusivo </a:t>
            </a:r>
            <a:r>
              <a:rPr lang="pt-BR" sz="2800" dirty="0">
                <a:solidFill>
                  <a:schemeClr val="bg1"/>
                </a:solidFill>
                <a:latin typeface="Aptos" panose="020B0004020202020204" pitchFamily="34" charset="0"/>
                <a:ea typeface="Calibri" panose="020F0502020204030204" pitchFamily="34" charset="0"/>
              </a:rPr>
              <a:t>de servidores que podem ser estabelecidos, em lei complementar municipal, idade e tempo de contribuição diferenciados. Igualmente, não houve lei complementar federal sobre atividades de risco que os pudesse enquadrar nas regras anteriores.</a:t>
            </a:r>
          </a:p>
        </p:txBody>
      </p:sp>
      <p:pic>
        <p:nvPicPr>
          <p:cNvPr id="15" name="Imagem 14" descr="Botão de alerta vermelho">
            <a:extLst>
              <a:ext uri="{FF2B5EF4-FFF2-40B4-BE49-F238E27FC236}">
                <a16:creationId xmlns:a16="http://schemas.microsoft.com/office/drawing/2014/main" id="{8BCDBE96-7B63-995B-8DE1-4CE9DE3FDF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77" y="6118231"/>
            <a:ext cx="3610666" cy="2708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D2AE2D26-5BC4-FC4B-3AA3-0851F3E829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74" y="5439236"/>
            <a:ext cx="2822637" cy="433128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CFD4BD3A-9A6A-2F42-0032-CC4D71153B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6509" y="5967199"/>
            <a:ext cx="9223188" cy="280178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32546E0C-60C0-51EF-3C8A-DAF56745FE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0695" y="8269069"/>
            <a:ext cx="2810317" cy="1692765"/>
          </a:xfrm>
          <a:prstGeom prst="rect">
            <a:avLst/>
          </a:prstGeom>
        </p:spPr>
      </p:pic>
      <p:grpSp>
        <p:nvGrpSpPr>
          <p:cNvPr id="13" name="Group 3">
            <a:extLst>
              <a:ext uri="{FF2B5EF4-FFF2-40B4-BE49-F238E27FC236}">
                <a16:creationId xmlns:a16="http://schemas.microsoft.com/office/drawing/2014/main" id="{BAE0CBF4-EBEA-B0EE-4912-A520ED9523F2}"/>
              </a:ext>
            </a:extLst>
          </p:cNvPr>
          <p:cNvGrpSpPr/>
          <p:nvPr/>
        </p:nvGrpSpPr>
        <p:grpSpPr>
          <a:xfrm>
            <a:off x="304800" y="744150"/>
            <a:ext cx="3505200" cy="1855363"/>
            <a:chOff x="0" y="0"/>
            <a:chExt cx="4438871" cy="3110419"/>
          </a:xfrm>
        </p:grpSpPr>
        <p:sp>
          <p:nvSpPr>
            <p:cNvPr id="19" name="Freeform 4">
              <a:extLst>
                <a:ext uri="{FF2B5EF4-FFF2-40B4-BE49-F238E27FC236}">
                  <a16:creationId xmlns:a16="http://schemas.microsoft.com/office/drawing/2014/main" id="{637A83F2-9C63-BDE3-235E-438D6704D6DC}"/>
                </a:ext>
              </a:extLst>
            </p:cNvPr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TextBox 5">
              <a:extLst>
                <a:ext uri="{FF2B5EF4-FFF2-40B4-BE49-F238E27FC236}">
                  <a16:creationId xmlns:a16="http://schemas.microsoft.com/office/drawing/2014/main" id="{32D5FB9D-8AC0-470C-0D5C-7940F2E97A37}"/>
                </a:ext>
              </a:extLst>
            </p:cNvPr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21" name="TextBox 6">
              <a:extLst>
                <a:ext uri="{FF2B5EF4-FFF2-40B4-BE49-F238E27FC236}">
                  <a16:creationId xmlns:a16="http://schemas.microsoft.com/office/drawing/2014/main" id="{35B896A7-874B-DE10-45A5-14F7BAB1BA69}"/>
                </a:ext>
              </a:extLst>
            </p:cNvPr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B03D4649-16C5-8DD7-A446-0FDBD1521E3B}"/>
                </a:ext>
              </a:extLst>
            </p:cNvPr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 dirty="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23" name="TextBox 8">
              <a:extLst>
                <a:ext uri="{FF2B5EF4-FFF2-40B4-BE49-F238E27FC236}">
                  <a16:creationId xmlns:a16="http://schemas.microsoft.com/office/drawing/2014/main" id="{8483327E-204D-16C4-68DF-0B6E0C5F5C1C}"/>
                </a:ext>
              </a:extLst>
            </p:cNvPr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24" name="TextBox 9">
              <a:extLst>
                <a:ext uri="{FF2B5EF4-FFF2-40B4-BE49-F238E27FC236}">
                  <a16:creationId xmlns:a16="http://schemas.microsoft.com/office/drawing/2014/main" id="{BFC282E6-AEA8-81BA-9E25-1AC4F4397919}"/>
                </a:ext>
              </a:extLst>
            </p:cNvPr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 dirty="0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13803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509CFE9-2F96-0062-1254-9F5265B25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8720" y="3390900"/>
            <a:ext cx="7345680" cy="309554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91FD7C6-3E89-78E1-BE35-9E0318432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7073429"/>
            <a:ext cx="8092440" cy="2785728"/>
          </a:xfrm>
          <a:prstGeom prst="rect">
            <a:avLst/>
          </a:prstGeom>
        </p:spPr>
      </p:pic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43A19CFD-6D6F-3C73-34F9-11C2BBF645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450" y="342900"/>
            <a:ext cx="3565751" cy="747381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707C7F4-F306-7F1F-76AA-74A8D29AA954}"/>
              </a:ext>
            </a:extLst>
          </p:cNvPr>
          <p:cNvGrpSpPr/>
          <p:nvPr/>
        </p:nvGrpSpPr>
        <p:grpSpPr>
          <a:xfrm>
            <a:off x="533400" y="7581900"/>
            <a:ext cx="3329153" cy="2332814"/>
            <a:chOff x="0" y="0"/>
            <a:chExt cx="4438871" cy="311041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92CD5517-7D65-275A-BFF5-526F4E1E3AC7}"/>
                </a:ext>
              </a:extLst>
            </p:cNvPr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D52F1319-1FB0-D31D-606B-6D399148FA7C}"/>
                </a:ext>
              </a:extLst>
            </p:cNvPr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FDE5E5FF-C1C8-793F-5C2C-0DE934112A77}"/>
                </a:ext>
              </a:extLst>
            </p:cNvPr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033366D0-012C-A94A-8D68-E6793B65D75F}"/>
                </a:ext>
              </a:extLst>
            </p:cNvPr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 dirty="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32F5C109-9847-2A64-C18E-EBA23865F378}"/>
                </a:ext>
              </a:extLst>
            </p:cNvPr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330615DD-78DB-03A3-B4F1-C260B61C3601}"/>
                </a:ext>
              </a:extLst>
            </p:cNvPr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 dirty="0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5DACFCDB-2793-1C08-96D6-3DF3D59FA389}"/>
              </a:ext>
            </a:extLst>
          </p:cNvPr>
          <p:cNvSpPr txBox="1"/>
          <p:nvPr/>
        </p:nvSpPr>
        <p:spPr>
          <a:xfrm>
            <a:off x="2133600" y="342900"/>
            <a:ext cx="136398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200" b="1" dirty="0">
                <a:solidFill>
                  <a:schemeClr val="bg1"/>
                </a:solidFill>
              </a:rPr>
              <a:t>DRPPS - Canais e fontes de informação, </a:t>
            </a:r>
            <a:br>
              <a:rPr lang="pt-BR" sz="4200" b="1" dirty="0">
                <a:solidFill>
                  <a:schemeClr val="bg1"/>
                </a:solidFill>
              </a:rPr>
            </a:br>
            <a:r>
              <a:rPr lang="pt-BR" sz="4200" b="1" dirty="0">
                <a:solidFill>
                  <a:schemeClr val="bg1"/>
                </a:solidFill>
              </a:rPr>
              <a:t>conhecimento e orientação aos RPPS</a:t>
            </a:r>
            <a:endParaRPr lang="pt-BR" sz="4200" dirty="0">
              <a:solidFill>
                <a:schemeClr val="bg1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D9EA0B19-5F15-F260-15F6-D3766F7FE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1698" y="2244044"/>
            <a:ext cx="6114902" cy="4271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33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9FC92F4B-0C3C-0300-4711-B0E724BFE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196" y="493248"/>
            <a:ext cx="4491743" cy="941469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6BF00AEF-B5AC-E46B-40EC-B316E9033DD1}"/>
              </a:ext>
            </a:extLst>
          </p:cNvPr>
          <p:cNvSpPr txBox="1"/>
          <p:nvPr/>
        </p:nvSpPr>
        <p:spPr>
          <a:xfrm>
            <a:off x="4282442" y="876301"/>
            <a:ext cx="13408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Orientações do DRPPS/SRPC/MPS aos entes</a:t>
            </a:r>
            <a:endParaRPr lang="pt-BR" sz="3600" dirty="0">
              <a:solidFill>
                <a:schemeClr val="bg1"/>
              </a:solidFill>
            </a:endParaRP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5454DD44-1F8B-1CAF-DCFB-A33F73E79C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7112" y="2124107"/>
            <a:ext cx="14255394" cy="7544522"/>
          </a:xfrm>
        </p:spPr>
      </p:pic>
    </p:spTree>
    <p:extLst>
      <p:ext uri="{BB962C8B-B14F-4D97-AF65-F5344CB8AC3E}">
        <p14:creationId xmlns:p14="http://schemas.microsoft.com/office/powerpoint/2010/main" val="2724639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81C7DE6-187A-2C1B-230C-283969B23D1F}"/>
              </a:ext>
            </a:extLst>
          </p:cNvPr>
          <p:cNvSpPr txBox="1"/>
          <p:nvPr/>
        </p:nvSpPr>
        <p:spPr>
          <a:xfrm>
            <a:off x="3592532" y="1330647"/>
            <a:ext cx="122599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b="1" dirty="0">
                <a:solidFill>
                  <a:schemeClr val="bg1"/>
                </a:solidFill>
              </a:rPr>
              <a:t>Informe Externo Mensal dos RPPS</a:t>
            </a:r>
          </a:p>
        </p:txBody>
      </p:sp>
      <p:pic>
        <p:nvPicPr>
          <p:cNvPr id="4" name="Imagem 3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7D02E2E8-C645-F3A1-DDC4-57EB88F68A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775" y="463083"/>
            <a:ext cx="3565751" cy="747381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:a16="http://schemas.microsoft.com/office/drawing/2014/main" id="{81A62F49-6372-B9EB-3A81-8E4C0002D1FC}"/>
              </a:ext>
            </a:extLst>
          </p:cNvPr>
          <p:cNvGrpSpPr/>
          <p:nvPr/>
        </p:nvGrpSpPr>
        <p:grpSpPr>
          <a:xfrm>
            <a:off x="14385223" y="7734299"/>
            <a:ext cx="3565750" cy="2203393"/>
            <a:chOff x="0" y="0"/>
            <a:chExt cx="4438871" cy="3110419"/>
          </a:xfrm>
        </p:grpSpPr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058D760B-00F9-F768-933D-EB680AC71497}"/>
                </a:ext>
              </a:extLst>
            </p:cNvPr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FC0AFD4C-EE63-16C9-503A-47C843847C4B}"/>
                </a:ext>
              </a:extLst>
            </p:cNvPr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E0527E3C-A421-073B-0352-A8302E35E6CF}"/>
                </a:ext>
              </a:extLst>
            </p:cNvPr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6C70D34A-DEC6-46D2-1312-B1F0BD4F9854}"/>
                </a:ext>
              </a:extLst>
            </p:cNvPr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D1D4579E-4D2A-EDF6-90B9-3EDDE2AB01EF}"/>
                </a:ext>
              </a:extLst>
            </p:cNvPr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16C07F7B-A595-6184-D55B-4629C7D0FE7C}"/>
                </a:ext>
              </a:extLst>
            </p:cNvPr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 dirty="0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pic>
        <p:nvPicPr>
          <p:cNvPr id="15" name="Imagem 14">
            <a:extLst>
              <a:ext uri="{FF2B5EF4-FFF2-40B4-BE49-F238E27FC236}">
                <a16:creationId xmlns:a16="http://schemas.microsoft.com/office/drawing/2014/main" id="{F9494653-5CB8-5A3C-D4CD-B6BDCCA6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2784069"/>
            <a:ext cx="14328235" cy="492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12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 dirty="0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pic>
        <p:nvPicPr>
          <p:cNvPr id="10" name="Imagem 9" descr="Código QR&#10;&#10;Descrição gerada automaticamente">
            <a:extLst>
              <a:ext uri="{FF2B5EF4-FFF2-40B4-BE49-F238E27FC236}">
                <a16:creationId xmlns:a16="http://schemas.microsoft.com/office/drawing/2014/main" id="{9A2C2B7F-24E6-AE41-1A52-3F43A7339B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" b="29732"/>
          <a:stretch/>
        </p:blipFill>
        <p:spPr>
          <a:xfrm>
            <a:off x="2412676" y="1796229"/>
            <a:ext cx="12702957" cy="5480871"/>
          </a:xfrm>
          <a:prstGeom prst="rect">
            <a:avLst/>
          </a:prstGeom>
        </p:spPr>
      </p:pic>
      <p:pic>
        <p:nvPicPr>
          <p:cNvPr id="11" name="Imagem 10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2FF133E-A87E-D9A0-D931-56E2A6C511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5253" y="495300"/>
            <a:ext cx="3799347" cy="796343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BEAD34-4BA5-AC38-B270-E201E7B76200}"/>
              </a:ext>
            </a:extLst>
          </p:cNvPr>
          <p:cNvSpPr txBox="1"/>
          <p:nvPr/>
        </p:nvSpPr>
        <p:spPr>
          <a:xfrm>
            <a:off x="3531739" y="7698802"/>
            <a:ext cx="1109008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Coordenação-Geral de Normatização e Acompanhamento Legal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Departamento dos Regimes Próprios de Previdência Social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Secretaria de Regime Próprio e Complementar</a:t>
            </a:r>
          </a:p>
          <a:p>
            <a:pPr algn="ctr" defTabSz="13716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Ministério da </a:t>
            </a:r>
            <a:r>
              <a:rPr lang="pt-BR" sz="2800" b="1">
                <a:solidFill>
                  <a:schemeClr val="bg1"/>
                </a:solidFill>
                <a:latin typeface="Aptos Black" panose="020B0004020202020204" pitchFamily="34" charset="0"/>
                <a:cs typeface="Arial" panose="020B0604020202020204" pitchFamily="34" charset="0"/>
              </a:rPr>
              <a:t>Previdência Social</a:t>
            </a:r>
            <a:endParaRPr lang="pt-BR" sz="2800" b="1" dirty="0">
              <a:solidFill>
                <a:schemeClr val="bg1"/>
              </a:solidFill>
              <a:latin typeface="Aptos Black" panose="020B00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158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5143500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028700" y="1232482"/>
            <a:ext cx="5707176" cy="5707176"/>
          </a:xfrm>
          <a:custGeom>
            <a:avLst/>
            <a:gdLst/>
            <a:ahLst/>
            <a:cxnLst/>
            <a:rect l="l" t="t" r="r" b="b"/>
            <a:pathLst>
              <a:path w="5707176" h="5707176">
                <a:moveTo>
                  <a:pt x="0" y="0"/>
                </a:moveTo>
                <a:lnTo>
                  <a:pt x="5707176" y="0"/>
                </a:lnTo>
                <a:lnTo>
                  <a:pt x="5707176" y="5707176"/>
                </a:lnTo>
                <a:lnTo>
                  <a:pt x="0" y="57071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360363"/>
            <a:r>
              <a:rPr lang="pt-BR" sz="1800" b="1">
                <a:latin typeface="Gisha" panose="020B0502040204020203" pitchFamily="34" charset="-79"/>
                <a:cs typeface="Gisha" panose="020B0502040204020203" pitchFamily="34" charset="-79"/>
              </a:rPr>
              <a:t>Direito Adquirido</a:t>
            </a:r>
            <a:endParaRPr lang="pt-BR" sz="1800" b="1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5363661" y="8093509"/>
            <a:ext cx="2314739" cy="1621991"/>
            <a:chOff x="0" y="0"/>
            <a:chExt cx="3086319" cy="21626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86319" cy="1581738"/>
            </a:xfrm>
            <a:custGeom>
              <a:avLst/>
              <a:gdLst/>
              <a:ahLst/>
              <a:cxnLst/>
              <a:rect l="l" t="t" r="r" b="b"/>
              <a:pathLst>
                <a:path w="3086319" h="1581738">
                  <a:moveTo>
                    <a:pt x="0" y="0"/>
                  </a:moveTo>
                  <a:lnTo>
                    <a:pt x="3086319" y="0"/>
                  </a:lnTo>
                  <a:lnTo>
                    <a:pt x="3086319" y="1581738"/>
                  </a:lnTo>
                  <a:lnTo>
                    <a:pt x="0" y="15817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2000"/>
              </a:blip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51387" y="1323015"/>
              <a:ext cx="2496855" cy="3235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33"/>
                </a:lnSpc>
              </a:pPr>
              <a:r>
                <a:rPr lang="en-US" sz="1452" spc="26">
                  <a:solidFill>
                    <a:srgbClr val="0EFEC1">
                      <a:alpha val="41961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333272" y="1582451"/>
              <a:ext cx="2148907" cy="4692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16"/>
                </a:lnSpc>
              </a:pPr>
              <a:r>
                <a:rPr lang="en-US" sz="2083">
                  <a:solidFill>
                    <a:srgbClr val="FFFFFF">
                      <a:alpha val="41961"/>
                    </a:srgbClr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351387" y="1133083"/>
              <a:ext cx="1577924" cy="2673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19"/>
                </a:lnSpc>
              </a:pPr>
              <a:r>
                <a:rPr lang="en-US" sz="1228" spc="146">
                  <a:solidFill>
                    <a:srgbClr val="0EFEC1">
                      <a:alpha val="41961"/>
                    </a:srgbClr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665490" y="1981734"/>
              <a:ext cx="1484470" cy="1809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65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379345" y="666621"/>
              <a:ext cx="827200" cy="4819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80"/>
                </a:lnSpc>
              </a:pPr>
              <a:r>
                <a:rPr lang="en-US" sz="2200" spc="39" dirty="0">
                  <a:solidFill>
                    <a:srgbClr val="0EFEC1">
                      <a:alpha val="41961"/>
                    </a:srgbClr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2EADC5C-BD84-D9EF-BBF7-F2901A1BC557}"/>
              </a:ext>
            </a:extLst>
          </p:cNvPr>
          <p:cNvSpPr txBox="1"/>
          <p:nvPr/>
        </p:nvSpPr>
        <p:spPr>
          <a:xfrm>
            <a:off x="1645821" y="1638300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/>
            <a:r>
              <a:rPr lang="pt-BR" sz="36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Direito Adquirido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59AB161-29E2-98CE-0F95-6FCF0EB01F27}"/>
              </a:ext>
            </a:extLst>
          </p:cNvPr>
          <p:cNvSpPr txBox="1"/>
          <p:nvPr/>
        </p:nvSpPr>
        <p:spPr>
          <a:xfrm>
            <a:off x="2815488" y="3086100"/>
            <a:ext cx="1196731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chemeClr val="bg1"/>
                </a:solidFill>
                <a:latin typeface="+mn-lt"/>
              </a:rPr>
              <a:t>A concessão de aposentadorias e pensões </a:t>
            </a:r>
            <a:r>
              <a:rPr lang="pt-BR" sz="3600" b="1" u="sng" dirty="0">
                <a:solidFill>
                  <a:schemeClr val="bg1"/>
                </a:solidFill>
                <a:latin typeface="+mn-lt"/>
              </a:rPr>
              <a:t>será assegurada, a qualquer tempo</a:t>
            </a:r>
            <a:r>
              <a:rPr lang="pt-BR" sz="3600" dirty="0">
                <a:solidFill>
                  <a:schemeClr val="bg1"/>
                </a:solidFill>
                <a:latin typeface="+mn-lt"/>
              </a:rPr>
              <a:t>, desde que tenham </a:t>
            </a:r>
            <a:r>
              <a:rPr lang="pt-BR" sz="3600" b="1" dirty="0">
                <a:solidFill>
                  <a:schemeClr val="bg1"/>
                </a:solidFill>
                <a:latin typeface="+mn-lt"/>
              </a:rPr>
              <a:t>cumprido todos os requisitos </a:t>
            </a:r>
            <a:r>
              <a:rPr lang="pt-BR" sz="3600" dirty="0">
                <a:solidFill>
                  <a:schemeClr val="bg1"/>
                </a:solidFill>
                <a:latin typeface="+mn-lt"/>
              </a:rPr>
              <a:t>para concessão desse benefício até a data de promulgação da Reforma.</a:t>
            </a:r>
          </a:p>
          <a:p>
            <a:pPr algn="just"/>
            <a:endParaRPr lang="pt-BR" sz="3600" dirty="0">
              <a:solidFill>
                <a:schemeClr val="bg1"/>
              </a:solidFill>
              <a:latin typeface="+mn-lt"/>
            </a:endParaRPr>
          </a:p>
          <a:p>
            <a:pPr algn="just"/>
            <a:r>
              <a:rPr lang="pt-BR" sz="3600" dirty="0">
                <a:solidFill>
                  <a:schemeClr val="bg1"/>
                </a:solidFill>
                <a:latin typeface="+mn-lt"/>
              </a:rPr>
              <a:t>Os benefício concedidos serão calculados e reajustados </a:t>
            </a:r>
            <a:r>
              <a:rPr lang="pt-BR" sz="3600" b="1" dirty="0">
                <a:solidFill>
                  <a:schemeClr val="bg1"/>
                </a:solidFill>
                <a:latin typeface="+mn-lt"/>
              </a:rPr>
              <a:t>de acordo com a legislação em vigor à época em que foram atendidos os requisitos</a:t>
            </a:r>
            <a:r>
              <a:rPr lang="pt-BR" sz="360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60528"/>
            <a:ext cx="18288000" cy="13698141"/>
          </a:xfrm>
          <a:custGeom>
            <a:avLst/>
            <a:gdLst/>
            <a:ahLst/>
            <a:cxnLst/>
            <a:rect l="l" t="t" r="r" b="b"/>
            <a:pathLst>
              <a:path w="18288000" h="13698141">
                <a:moveTo>
                  <a:pt x="0" y="0"/>
                </a:moveTo>
                <a:lnTo>
                  <a:pt x="18288000" y="0"/>
                </a:lnTo>
                <a:lnTo>
                  <a:pt x="18288000" y="13698140"/>
                </a:lnTo>
                <a:lnTo>
                  <a:pt x="0" y="1369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4407019" y="7558858"/>
            <a:ext cx="3543954" cy="2378835"/>
            <a:chOff x="0" y="0"/>
            <a:chExt cx="4438871" cy="31104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2" name="Retângulo: Cantos Arredondados 4">
            <a:extLst>
              <a:ext uri="{FF2B5EF4-FFF2-40B4-BE49-F238E27FC236}">
                <a16:creationId xmlns:a16="http://schemas.microsoft.com/office/drawing/2014/main" id="{1BF26C2C-DE6D-C100-0AB1-7059C9DA3FEF}"/>
              </a:ext>
            </a:extLst>
          </p:cNvPr>
          <p:cNvSpPr txBox="1"/>
          <p:nvPr/>
        </p:nvSpPr>
        <p:spPr>
          <a:xfrm>
            <a:off x="1344720" y="1443188"/>
            <a:ext cx="14168292" cy="69678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52400" tIns="152400" rIns="152400" bIns="152400" numCol="1" spcCol="1270" anchor="ctr" anchorCtr="0">
            <a:no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b="1" dirty="0">
                <a:latin typeface="Gisha" panose="020B0502040204020203" pitchFamily="34" charset="-79"/>
                <a:cs typeface="Gisha" panose="020B0502040204020203" pitchFamily="34" charset="-79"/>
              </a:rPr>
              <a:t>Aposentadoria dos servidores em geral</a:t>
            </a: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D89D2EC4-87BD-57CD-BF83-F46103908F90}"/>
              </a:ext>
            </a:extLst>
          </p:cNvPr>
          <p:cNvGrpSpPr/>
          <p:nvPr/>
        </p:nvGrpSpPr>
        <p:grpSpPr>
          <a:xfrm>
            <a:off x="759916" y="2342331"/>
            <a:ext cx="14540857" cy="7569379"/>
            <a:chOff x="139943" y="3091271"/>
            <a:chExt cx="14540857" cy="7569379"/>
          </a:xfrm>
        </p:grpSpPr>
        <p:graphicFrame>
          <p:nvGraphicFramePr>
            <p:cNvPr id="14" name="Espaço Reservado para Conteúdo 3">
              <a:extLst>
                <a:ext uri="{FF2B5EF4-FFF2-40B4-BE49-F238E27FC236}">
                  <a16:creationId xmlns:a16="http://schemas.microsoft.com/office/drawing/2014/main" id="{98EE5090-BF77-7E0F-F42A-E77E11E91A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7367521"/>
                </p:ext>
              </p:extLst>
            </p:nvPr>
          </p:nvGraphicFramePr>
          <p:xfrm>
            <a:off x="5771622" y="3139685"/>
            <a:ext cx="2373012" cy="4415126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2373012">
                    <a:extLst>
                      <a:ext uri="{9D8B030D-6E8A-4147-A177-3AD203B41FA5}">
                        <a16:colId xmlns:a16="http://schemas.microsoft.com/office/drawing/2014/main" val="1854705044"/>
                      </a:ext>
                    </a:extLst>
                  </a:gridCol>
                </a:tblGrid>
                <a:tr h="838958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Tempo de</a:t>
                        </a:r>
                      </a:p>
                      <a:p>
                        <a:pPr algn="ctr"/>
                        <a:r>
                          <a:rPr lang="pt-BR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Calibri"/>
                          </a:rPr>
                          <a:t>Contribuição</a:t>
                        </a: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3576168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</a:tbl>
            </a:graphicData>
          </a:graphic>
        </p:graphicFrame>
        <p:graphicFrame>
          <p:nvGraphicFramePr>
            <p:cNvPr id="15" name="Espaço Reservado para Conteúdo 3">
              <a:extLst>
                <a:ext uri="{FF2B5EF4-FFF2-40B4-BE49-F238E27FC236}">
                  <a16:creationId xmlns:a16="http://schemas.microsoft.com/office/drawing/2014/main" id="{D603B8B9-2065-6F74-FFDE-E5723BE980D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40520812"/>
                </p:ext>
              </p:extLst>
            </p:nvPr>
          </p:nvGraphicFramePr>
          <p:xfrm>
            <a:off x="2826404" y="3139687"/>
            <a:ext cx="1773444" cy="4415126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77344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838958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Idade</a:t>
                        </a:r>
                        <a:br>
                          <a:rPr lang="pt-BR" sz="2000" kern="1200" dirty="0">
                            <a:latin typeface="+mn-lt"/>
                            <a:cs typeface="Calibri"/>
                          </a:rPr>
                        </a:br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Mínima</a:t>
                        </a: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1788084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  <a:tr h="1788084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16" name="Imagem 4">
              <a:extLst>
                <a:ext uri="{FF2B5EF4-FFF2-40B4-BE49-F238E27FC236}">
                  <a16:creationId xmlns:a16="http://schemas.microsoft.com/office/drawing/2014/main" id="{B4823379-4C09-DA4F-F012-B64FDBEBB0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" t="7935" r="82816" b="72751"/>
            <a:stretch/>
          </p:blipFill>
          <p:spPr>
            <a:xfrm>
              <a:off x="3245909" y="4092959"/>
              <a:ext cx="934434" cy="1020959"/>
            </a:xfrm>
            <a:prstGeom prst="rect">
              <a:avLst/>
            </a:prstGeom>
          </p:spPr>
        </p:pic>
        <p:pic>
          <p:nvPicPr>
            <p:cNvPr id="17" name="Imagem 6">
              <a:extLst>
                <a:ext uri="{FF2B5EF4-FFF2-40B4-BE49-F238E27FC236}">
                  <a16:creationId xmlns:a16="http://schemas.microsoft.com/office/drawing/2014/main" id="{4807ED68-8515-D40B-82F8-748B6A1AB4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45" t="6298" r="2290" b="72915"/>
            <a:stretch/>
          </p:blipFill>
          <p:spPr>
            <a:xfrm>
              <a:off x="3056022" y="5850734"/>
              <a:ext cx="1141542" cy="1020959"/>
            </a:xfrm>
            <a:prstGeom prst="rect">
              <a:avLst/>
            </a:prstGeom>
          </p:spPr>
        </p:pic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BC03CC5-C6DF-8692-0515-CF20F35D2C1C}"/>
                </a:ext>
              </a:extLst>
            </p:cNvPr>
            <p:cNvSpPr txBox="1"/>
            <p:nvPr/>
          </p:nvSpPr>
          <p:spPr>
            <a:xfrm>
              <a:off x="2826404" y="5000998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sz="3600" b="1" dirty="0">
                  <a:solidFill>
                    <a:schemeClr val="bg1">
                      <a:lumMod val="95000"/>
                    </a:schemeClr>
                  </a:solidFill>
                </a:rPr>
                <a:t>62 anos</a:t>
              </a:r>
            </a:p>
          </p:txBody>
        </p:sp>
        <p:sp>
          <p:nvSpPr>
            <p:cNvPr id="19" name="CaixaDeTexto 18">
              <a:extLst>
                <a:ext uri="{FF2B5EF4-FFF2-40B4-BE49-F238E27FC236}">
                  <a16:creationId xmlns:a16="http://schemas.microsoft.com/office/drawing/2014/main" id="{752656DC-EE2D-DB05-48BE-073B10603B15}"/>
                </a:ext>
              </a:extLst>
            </p:cNvPr>
            <p:cNvSpPr txBox="1"/>
            <p:nvPr/>
          </p:nvSpPr>
          <p:spPr>
            <a:xfrm>
              <a:off x="2808743" y="6813901"/>
              <a:ext cx="2743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sz="3600" b="1" dirty="0">
                  <a:solidFill>
                    <a:schemeClr val="bg1"/>
                  </a:solidFill>
                </a:rPr>
                <a:t>65 anos</a:t>
              </a:r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DF5716FE-8558-F493-4869-EADEAAC85186}"/>
                </a:ext>
              </a:extLst>
            </p:cNvPr>
            <p:cNvSpPr txBox="1"/>
            <p:nvPr/>
          </p:nvSpPr>
          <p:spPr>
            <a:xfrm>
              <a:off x="5780280" y="5000998"/>
              <a:ext cx="23643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b="1" dirty="0">
                  <a:solidFill>
                    <a:schemeClr val="bg1"/>
                  </a:solidFill>
                </a:rPr>
                <a:t>25 anos</a:t>
              </a:r>
            </a:p>
          </p:txBody>
        </p:sp>
        <p:sp>
          <p:nvSpPr>
            <p:cNvPr id="21" name="Plus 3">
              <a:extLst>
                <a:ext uri="{FF2B5EF4-FFF2-40B4-BE49-F238E27FC236}">
                  <a16:creationId xmlns:a16="http://schemas.microsoft.com/office/drawing/2014/main" id="{F0991AA5-D2AB-8FD8-0753-2AFBDDF463D1}"/>
                </a:ext>
              </a:extLst>
            </p:cNvPr>
            <p:cNvSpPr/>
            <p:nvPr/>
          </p:nvSpPr>
          <p:spPr>
            <a:xfrm>
              <a:off x="5000933" y="5389088"/>
              <a:ext cx="369603" cy="369603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2" name="Plus 3">
              <a:extLst>
                <a:ext uri="{FF2B5EF4-FFF2-40B4-BE49-F238E27FC236}">
                  <a16:creationId xmlns:a16="http://schemas.microsoft.com/office/drawing/2014/main" id="{3B6CAE31-787C-0A56-8CB5-3D6AEB5C1573}"/>
                </a:ext>
              </a:extLst>
            </p:cNvPr>
            <p:cNvSpPr/>
            <p:nvPr/>
          </p:nvSpPr>
          <p:spPr>
            <a:xfrm>
              <a:off x="8374247" y="5389088"/>
              <a:ext cx="369603" cy="369603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aphicFrame>
          <p:nvGraphicFramePr>
            <p:cNvPr id="23" name="Espaço Reservado para Conteúdo 3">
              <a:extLst>
                <a:ext uri="{FF2B5EF4-FFF2-40B4-BE49-F238E27FC236}">
                  <a16:creationId xmlns:a16="http://schemas.microsoft.com/office/drawing/2014/main" id="{DD315D4F-3EA5-02F5-F05E-E433CBA0646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9263814"/>
                </p:ext>
              </p:extLst>
            </p:nvPr>
          </p:nvGraphicFramePr>
          <p:xfrm>
            <a:off x="9035988" y="3091273"/>
            <a:ext cx="2373012" cy="4415126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2373012">
                    <a:extLst>
                      <a:ext uri="{9D8B030D-6E8A-4147-A177-3AD203B41FA5}">
                        <a16:colId xmlns:a16="http://schemas.microsoft.com/office/drawing/2014/main" val="1854705044"/>
                      </a:ext>
                    </a:extLst>
                  </a:gridCol>
                </a:tblGrid>
                <a:tr h="838958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Tempo de</a:t>
                        </a:r>
                      </a:p>
                      <a:p>
                        <a:pPr algn="ctr"/>
                        <a:r>
                          <a:rPr lang="pt-BR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Calibri"/>
                          </a:rPr>
                          <a:t>Serviço Público</a:t>
                        </a: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3576168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</a:tbl>
            </a:graphicData>
          </a:graphic>
        </p:graphicFrame>
        <p:graphicFrame>
          <p:nvGraphicFramePr>
            <p:cNvPr id="24" name="Espaço Reservado para Conteúdo 3">
              <a:extLst>
                <a:ext uri="{FF2B5EF4-FFF2-40B4-BE49-F238E27FC236}">
                  <a16:creationId xmlns:a16="http://schemas.microsoft.com/office/drawing/2014/main" id="{DA5EB8B4-321A-0DBB-0F4F-F7F77728A96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09961336"/>
                </p:ext>
              </p:extLst>
            </p:nvPr>
          </p:nvGraphicFramePr>
          <p:xfrm>
            <a:off x="12300354" y="3091271"/>
            <a:ext cx="2373012" cy="4415126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2373012">
                    <a:extLst>
                      <a:ext uri="{9D8B030D-6E8A-4147-A177-3AD203B41FA5}">
                        <a16:colId xmlns:a16="http://schemas.microsoft.com/office/drawing/2014/main" val="1854705044"/>
                      </a:ext>
                    </a:extLst>
                  </a:gridCol>
                </a:tblGrid>
                <a:tr h="838958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Tempo</a:t>
                        </a:r>
                        <a:r>
                          <a:rPr lang="pt-BR" sz="2000" kern="1200" baseline="0" dirty="0">
                            <a:latin typeface="+mn-lt"/>
                            <a:cs typeface="Calibri"/>
                          </a:rPr>
                          <a:t> no Cargo Efetivo</a:t>
                        </a:r>
                        <a:endParaRPr lang="pt-BR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3576168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</a:tbl>
            </a:graphicData>
          </a:graphic>
        </p:graphicFrame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A589410A-5B31-A33C-1015-A15999273D55}"/>
                </a:ext>
              </a:extLst>
            </p:cNvPr>
            <p:cNvSpPr txBox="1"/>
            <p:nvPr/>
          </p:nvSpPr>
          <p:spPr>
            <a:xfrm>
              <a:off x="9008012" y="5042975"/>
              <a:ext cx="23643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b="1" dirty="0">
                  <a:solidFill>
                    <a:schemeClr val="bg1"/>
                  </a:solidFill>
                </a:rPr>
                <a:t>10 anos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4BB68AB-EB27-6361-DD63-5FDC9119EBA1}"/>
                </a:ext>
              </a:extLst>
            </p:cNvPr>
            <p:cNvSpPr txBox="1"/>
            <p:nvPr/>
          </p:nvSpPr>
          <p:spPr>
            <a:xfrm>
              <a:off x="12316446" y="4998751"/>
              <a:ext cx="23643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b="1" dirty="0">
                  <a:solidFill>
                    <a:schemeClr val="bg1"/>
                  </a:solidFill>
                </a:rPr>
                <a:t>5 anos</a:t>
              </a:r>
            </a:p>
          </p:txBody>
        </p:sp>
        <p:sp>
          <p:nvSpPr>
            <p:cNvPr id="27" name="Plus 3">
              <a:extLst>
                <a:ext uri="{FF2B5EF4-FFF2-40B4-BE49-F238E27FC236}">
                  <a16:creationId xmlns:a16="http://schemas.microsoft.com/office/drawing/2014/main" id="{C54435A4-DDC6-9A90-8518-A05D604F994D}"/>
                </a:ext>
              </a:extLst>
            </p:cNvPr>
            <p:cNvSpPr/>
            <p:nvPr/>
          </p:nvSpPr>
          <p:spPr>
            <a:xfrm>
              <a:off x="11683388" y="5323892"/>
              <a:ext cx="369603" cy="369603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40A9F007-AEAB-E8D2-1546-84B1F86949AD}"/>
                </a:ext>
              </a:extLst>
            </p:cNvPr>
            <p:cNvSpPr txBox="1"/>
            <p:nvPr/>
          </p:nvSpPr>
          <p:spPr>
            <a:xfrm>
              <a:off x="139943" y="8788132"/>
              <a:ext cx="13647102" cy="1872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BR" sz="2800" b="1" dirty="0">
                  <a:solidFill>
                    <a:schemeClr val="bg1"/>
                  </a:solidFill>
                  <a:latin typeface="Aptos" panose="020B0004020202020204" pitchFamily="34" charset="0"/>
                </a:rPr>
                <a:t>PORTARIA MTP nº 1.467/2022 - </a:t>
              </a:r>
              <a:r>
                <a:rPr lang="pt-BR" sz="2800" b="1" i="0" u="none" strike="noStrike" baseline="0" dirty="0">
                  <a:solidFill>
                    <a:schemeClr val="bg1"/>
                  </a:solidFill>
                  <a:latin typeface="Aptos" panose="020B0004020202020204" pitchFamily="34" charset="0"/>
                </a:rPr>
                <a:t>ANEXO I - NORMAS RELATIVAS AOS BENEFÍCIOS CONCEDIDOS PELOS RPPS DA UNIÃO E DOS ENTES FEDERATIVOS QUE ADOTAREM AS MESMAS REGRAS ESTABELECIDAS PARA OS SERVIDORES FEDERAIS PELA EMENDA CONSTITUCIONAL N° 103, DE 2019</a:t>
              </a:r>
              <a:endParaRPr lang="pt-BR" sz="2800" b="1" dirty="0">
                <a:solidFill>
                  <a:schemeClr val="bg1"/>
                </a:solidFill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1060528"/>
            <a:ext cx="18288000" cy="13698141"/>
          </a:xfrm>
          <a:custGeom>
            <a:avLst/>
            <a:gdLst/>
            <a:ahLst/>
            <a:cxnLst/>
            <a:rect l="l" t="t" r="r" b="b"/>
            <a:pathLst>
              <a:path w="18288000" h="13698141">
                <a:moveTo>
                  <a:pt x="0" y="0"/>
                </a:moveTo>
                <a:lnTo>
                  <a:pt x="18288000" y="0"/>
                </a:lnTo>
                <a:lnTo>
                  <a:pt x="18288000" y="13698140"/>
                </a:lnTo>
                <a:lnTo>
                  <a:pt x="0" y="136981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"/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 rot="5400000">
            <a:off x="703643" y="-1992076"/>
            <a:ext cx="12571376" cy="13978662"/>
          </a:xfrm>
          <a:custGeom>
            <a:avLst/>
            <a:gdLst/>
            <a:ahLst/>
            <a:cxnLst/>
            <a:rect l="l" t="t" r="r" b="b"/>
            <a:pathLst>
              <a:path w="12571376" h="13978662">
                <a:moveTo>
                  <a:pt x="0" y="0"/>
                </a:moveTo>
                <a:lnTo>
                  <a:pt x="12571376" y="0"/>
                </a:lnTo>
                <a:lnTo>
                  <a:pt x="12571376" y="13978662"/>
                </a:lnTo>
                <a:lnTo>
                  <a:pt x="0" y="139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48054" t="-71303" r="-4242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4" name="Freeform 4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2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5" name="Group 5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50DC2CB-4EE3-6BFD-2DDA-79198B4FCBC0}"/>
              </a:ext>
            </a:extLst>
          </p:cNvPr>
          <p:cNvSpPr txBox="1"/>
          <p:nvPr/>
        </p:nvSpPr>
        <p:spPr>
          <a:xfrm>
            <a:off x="3069496" y="1211852"/>
            <a:ext cx="10611292" cy="702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4400" b="1" dirty="0">
                <a:solidFill>
                  <a:schemeClr val="bg1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Aposentadoria dos Professores</a:t>
            </a:r>
            <a:r>
              <a:rPr lang="pt-BR" sz="44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2739EFDF-21C2-B154-B6AF-824CE0D0527D}"/>
              </a:ext>
            </a:extLst>
          </p:cNvPr>
          <p:cNvGrpSpPr/>
          <p:nvPr/>
        </p:nvGrpSpPr>
        <p:grpSpPr>
          <a:xfrm>
            <a:off x="2519987" y="3617998"/>
            <a:ext cx="13248025" cy="5180177"/>
            <a:chOff x="2808743" y="3091271"/>
            <a:chExt cx="11864623" cy="4638818"/>
          </a:xfrm>
        </p:grpSpPr>
        <p:graphicFrame>
          <p:nvGraphicFramePr>
            <p:cNvPr id="18" name="Espaço Reservado para Conteúdo 3">
              <a:extLst>
                <a:ext uri="{FF2B5EF4-FFF2-40B4-BE49-F238E27FC236}">
                  <a16:creationId xmlns:a16="http://schemas.microsoft.com/office/drawing/2014/main" id="{7AB92C0A-1E2E-7EFE-D144-AEB5843E2AA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0604568"/>
                </p:ext>
              </p:extLst>
            </p:nvPr>
          </p:nvGraphicFramePr>
          <p:xfrm>
            <a:off x="5771622" y="3139686"/>
            <a:ext cx="2125214" cy="4179398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2373012">
                    <a:extLst>
                      <a:ext uri="{9D8B030D-6E8A-4147-A177-3AD203B41FA5}">
                        <a16:colId xmlns:a16="http://schemas.microsoft.com/office/drawing/2014/main" val="1854705044"/>
                      </a:ext>
                    </a:extLst>
                  </a:gridCol>
                </a:tblGrid>
                <a:tr h="2204952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Tempo de</a:t>
                        </a:r>
                      </a:p>
                      <a:p>
                        <a:pPr algn="ctr"/>
                        <a:r>
                          <a:rPr lang="pt-BR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Calibri"/>
                          </a:rPr>
                          <a:t>Contribuição exclusivo como Professor (educação</a:t>
                        </a:r>
                        <a:r>
                          <a:rPr lang="pt-BR" sz="2000" b="1" kern="1200" baseline="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Calibri"/>
                          </a:rPr>
                          <a:t> infantil, ensino fundamental e médio)</a:t>
                        </a:r>
                        <a:endParaRPr lang="pt-BR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2408850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</a:tbl>
            </a:graphicData>
          </a:graphic>
        </p:graphicFrame>
        <p:graphicFrame>
          <p:nvGraphicFramePr>
            <p:cNvPr id="19" name="Espaço Reservado para Conteúdo 3">
              <a:extLst>
                <a:ext uri="{FF2B5EF4-FFF2-40B4-BE49-F238E27FC236}">
                  <a16:creationId xmlns:a16="http://schemas.microsoft.com/office/drawing/2014/main" id="{5A86BCB9-C913-FF71-1156-D96BB6EF3242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1494513"/>
                </p:ext>
              </p:extLst>
            </p:nvPr>
          </p:nvGraphicFramePr>
          <p:xfrm>
            <a:off x="2826404" y="3139688"/>
            <a:ext cx="1588255" cy="4131633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1773444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</a:tblGrid>
                <a:tr h="873936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Idade</a:t>
                        </a:r>
                        <a:br>
                          <a:rPr lang="pt-BR" sz="2000" kern="1200" dirty="0">
                            <a:latin typeface="+mn-lt"/>
                            <a:cs typeface="Calibri"/>
                          </a:rPr>
                        </a:br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Mínima</a:t>
                        </a: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1877232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  <a:tr h="1862634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</a:tbl>
            </a:graphicData>
          </a:graphic>
        </p:graphicFrame>
        <p:pic>
          <p:nvPicPr>
            <p:cNvPr id="20" name="Imagem 4">
              <a:extLst>
                <a:ext uri="{FF2B5EF4-FFF2-40B4-BE49-F238E27FC236}">
                  <a16:creationId xmlns:a16="http://schemas.microsoft.com/office/drawing/2014/main" id="{E62C05C3-3442-08AC-5481-594A64942C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81" t="7935" r="82816" b="72751"/>
            <a:stretch/>
          </p:blipFill>
          <p:spPr>
            <a:xfrm>
              <a:off x="3245909" y="4092959"/>
              <a:ext cx="934434" cy="1020959"/>
            </a:xfrm>
            <a:prstGeom prst="rect">
              <a:avLst/>
            </a:prstGeom>
          </p:spPr>
        </p:pic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90DF2F5-1BEC-7EDA-D11C-7B90700E3B71}"/>
                </a:ext>
              </a:extLst>
            </p:cNvPr>
            <p:cNvSpPr txBox="1"/>
            <p:nvPr/>
          </p:nvSpPr>
          <p:spPr>
            <a:xfrm>
              <a:off x="2826404" y="5099075"/>
              <a:ext cx="2743200" cy="57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sz="3600" b="1" dirty="0">
                  <a:solidFill>
                    <a:schemeClr val="bg1"/>
                  </a:solidFill>
                </a:rPr>
                <a:t>57 anos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DEAEB4DF-AA4F-9E18-EEA8-4997C6EA7D3D}"/>
                </a:ext>
              </a:extLst>
            </p:cNvPr>
            <p:cNvSpPr txBox="1"/>
            <p:nvPr/>
          </p:nvSpPr>
          <p:spPr>
            <a:xfrm>
              <a:off x="2808743" y="7151303"/>
              <a:ext cx="2743200" cy="5787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pt-BR" sz="3600" b="1" dirty="0">
                  <a:solidFill>
                    <a:schemeClr val="bg1"/>
                  </a:solidFill>
                </a:rPr>
                <a:t>60 anos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01DFFD80-7403-9ECC-48BA-7E99FA31BD4C}"/>
                </a:ext>
              </a:extLst>
            </p:cNvPr>
            <p:cNvSpPr txBox="1"/>
            <p:nvPr/>
          </p:nvSpPr>
          <p:spPr>
            <a:xfrm>
              <a:off x="5815026" y="5783581"/>
              <a:ext cx="2364354" cy="66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b="1" dirty="0">
                  <a:solidFill>
                    <a:schemeClr val="bg1"/>
                  </a:solidFill>
                </a:rPr>
                <a:t>25 anos</a:t>
              </a:r>
            </a:p>
          </p:txBody>
        </p:sp>
        <p:sp>
          <p:nvSpPr>
            <p:cNvPr id="24" name="Plus 3">
              <a:extLst>
                <a:ext uri="{FF2B5EF4-FFF2-40B4-BE49-F238E27FC236}">
                  <a16:creationId xmlns:a16="http://schemas.microsoft.com/office/drawing/2014/main" id="{FA280C9A-13E0-93D5-C1EB-81963B5CB162}"/>
                </a:ext>
              </a:extLst>
            </p:cNvPr>
            <p:cNvSpPr/>
            <p:nvPr/>
          </p:nvSpPr>
          <p:spPr>
            <a:xfrm>
              <a:off x="5000933" y="5389088"/>
              <a:ext cx="369603" cy="369603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5" name="Plus 3">
              <a:extLst>
                <a:ext uri="{FF2B5EF4-FFF2-40B4-BE49-F238E27FC236}">
                  <a16:creationId xmlns:a16="http://schemas.microsoft.com/office/drawing/2014/main" id="{96F2D319-15E9-51BB-5A66-FBB055B7FAD3}"/>
                </a:ext>
              </a:extLst>
            </p:cNvPr>
            <p:cNvSpPr/>
            <p:nvPr/>
          </p:nvSpPr>
          <p:spPr>
            <a:xfrm>
              <a:off x="8489621" y="6080451"/>
              <a:ext cx="369603" cy="369603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graphicFrame>
          <p:nvGraphicFramePr>
            <p:cNvPr id="26" name="Espaço Reservado para Conteúdo 3">
              <a:extLst>
                <a:ext uri="{FF2B5EF4-FFF2-40B4-BE49-F238E27FC236}">
                  <a16:creationId xmlns:a16="http://schemas.microsoft.com/office/drawing/2014/main" id="{5B07CBE2-ACAB-BD6F-9521-CF9CEB52BE34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54938455"/>
                </p:ext>
              </p:extLst>
            </p:nvPr>
          </p:nvGraphicFramePr>
          <p:xfrm>
            <a:off x="9035988" y="3091275"/>
            <a:ext cx="2125214" cy="4188098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2373012">
                    <a:extLst>
                      <a:ext uri="{9D8B030D-6E8A-4147-A177-3AD203B41FA5}">
                        <a16:colId xmlns:a16="http://schemas.microsoft.com/office/drawing/2014/main" val="1854705044"/>
                      </a:ext>
                    </a:extLst>
                  </a:gridCol>
                </a:tblGrid>
                <a:tr h="1195058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Tempo de</a:t>
                        </a:r>
                      </a:p>
                      <a:p>
                        <a:pPr algn="ctr"/>
                        <a:r>
                          <a:rPr lang="pt-BR" sz="2000" b="1" kern="1200" dirty="0">
                            <a:solidFill>
                              <a:schemeClr val="bg1"/>
                            </a:solidFill>
                            <a:latin typeface="+mn-lt"/>
                            <a:ea typeface="+mn-ea"/>
                            <a:cs typeface="Calibri"/>
                          </a:rPr>
                          <a:t>Serviço Público</a:t>
                        </a: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3481799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</a:tbl>
            </a:graphicData>
          </a:graphic>
        </p:graphicFrame>
        <p:graphicFrame>
          <p:nvGraphicFramePr>
            <p:cNvPr id="27" name="Espaço Reservado para Conteúdo 3">
              <a:extLst>
                <a:ext uri="{FF2B5EF4-FFF2-40B4-BE49-F238E27FC236}">
                  <a16:creationId xmlns:a16="http://schemas.microsoft.com/office/drawing/2014/main" id="{6997A418-25DD-8604-92D0-6380B80827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86678278"/>
                </p:ext>
              </p:extLst>
            </p:nvPr>
          </p:nvGraphicFramePr>
          <p:xfrm>
            <a:off x="12300354" y="3091271"/>
            <a:ext cx="2125214" cy="4174989"/>
          </p:xfrm>
          <a:graphic>
            <a:graphicData uri="http://schemas.openxmlformats.org/drawingml/2006/table">
              <a:tbl>
                <a:tblPr firstRow="1" bandRow="1">
                  <a:tableStyleId>{F5AB1C69-6EDB-4FF4-983F-18BD219EF322}</a:tableStyleId>
                </a:tblPr>
                <a:tblGrid>
                  <a:gridCol w="2373012">
                    <a:extLst>
                      <a:ext uri="{9D8B030D-6E8A-4147-A177-3AD203B41FA5}">
                        <a16:colId xmlns:a16="http://schemas.microsoft.com/office/drawing/2014/main" val="1854705044"/>
                      </a:ext>
                    </a:extLst>
                  </a:gridCol>
                </a:tblGrid>
                <a:tr h="1115802">
                  <a:tc>
                    <a:txBody>
                      <a:bodyPr/>
                      <a:lstStyle/>
                      <a:p>
                        <a:pPr algn="ctr"/>
                        <a:r>
                          <a:rPr lang="pt-BR" sz="2000" kern="1200" dirty="0">
                            <a:latin typeface="+mn-lt"/>
                            <a:cs typeface="Calibri"/>
                          </a:rPr>
                          <a:t>Tempo</a:t>
                        </a:r>
                        <a:r>
                          <a:rPr lang="pt-BR" sz="2000" kern="1200" baseline="0" dirty="0">
                            <a:latin typeface="+mn-lt"/>
                            <a:cs typeface="Calibri"/>
                          </a:rPr>
                          <a:t> no Cargo Efetivo</a:t>
                        </a:r>
                        <a:endParaRPr lang="pt-BR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 anchor="ctr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solidFill>
                        <a:schemeClr val="accent3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764037998"/>
                    </a:ext>
                  </a:extLst>
                </a:tr>
                <a:tr h="3546416">
                  <a:tc>
                    <a:txBody>
                      <a:bodyPr/>
                      <a:lstStyle/>
                      <a:p>
                        <a:pPr algn="ctr"/>
                        <a:endParaRPr lang="pt-BR" sz="2100" b="1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endParaRPr>
                      </a:p>
                    </a:txBody>
                    <a:tcPr marL="102870" marR="102870" marT="62346" marB="62346">
                      <a:lnL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AFABAB"/>
                        </a:solidFill>
                        <a:prstDash val="sysDot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:a16="http://schemas.microsoft.com/office/drawing/2014/main" val="1622313786"/>
                    </a:ext>
                  </a:extLst>
                </a:tr>
              </a:tbl>
            </a:graphicData>
          </a:graphic>
        </p:graphicFrame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E9605EBD-EC8D-CDB2-6182-0E8F1BD5B919}"/>
                </a:ext>
              </a:extLst>
            </p:cNvPr>
            <p:cNvSpPr txBox="1"/>
            <p:nvPr/>
          </p:nvSpPr>
          <p:spPr>
            <a:xfrm>
              <a:off x="9033647" y="5843041"/>
              <a:ext cx="2364354" cy="66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b="1" dirty="0">
                  <a:solidFill>
                    <a:schemeClr val="bg1"/>
                  </a:solidFill>
                </a:rPr>
                <a:t>10 anos</a:t>
              </a:r>
            </a:p>
          </p:txBody>
        </p:sp>
        <p:sp>
          <p:nvSpPr>
            <p:cNvPr id="29" name="CaixaDeTexto 28">
              <a:extLst>
                <a:ext uri="{FF2B5EF4-FFF2-40B4-BE49-F238E27FC236}">
                  <a16:creationId xmlns:a16="http://schemas.microsoft.com/office/drawing/2014/main" id="{2081A8BE-1E7E-1602-1D10-5D6D83F7D647}"/>
                </a:ext>
              </a:extLst>
            </p:cNvPr>
            <p:cNvSpPr txBox="1"/>
            <p:nvPr/>
          </p:nvSpPr>
          <p:spPr>
            <a:xfrm>
              <a:off x="12309012" y="5796941"/>
              <a:ext cx="2364354" cy="661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4200" b="1" dirty="0">
                  <a:solidFill>
                    <a:schemeClr val="bg1"/>
                  </a:solidFill>
                </a:rPr>
                <a:t>5 anos</a:t>
              </a:r>
            </a:p>
          </p:txBody>
        </p:sp>
        <p:sp>
          <p:nvSpPr>
            <p:cNvPr id="30" name="Plus 3">
              <a:extLst>
                <a:ext uri="{FF2B5EF4-FFF2-40B4-BE49-F238E27FC236}">
                  <a16:creationId xmlns:a16="http://schemas.microsoft.com/office/drawing/2014/main" id="{DB076E34-8EC9-FBF9-2C8D-21D4E4B019A0}"/>
                </a:ext>
              </a:extLst>
            </p:cNvPr>
            <p:cNvSpPr/>
            <p:nvPr/>
          </p:nvSpPr>
          <p:spPr>
            <a:xfrm>
              <a:off x="11687691" y="6066927"/>
              <a:ext cx="369603" cy="369603"/>
            </a:xfrm>
            <a:prstGeom prst="mathPlus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pic>
          <p:nvPicPr>
            <p:cNvPr id="31" name="Imagem 4">
              <a:extLst>
                <a:ext uri="{FF2B5EF4-FFF2-40B4-BE49-F238E27FC236}">
                  <a16:creationId xmlns:a16="http://schemas.microsoft.com/office/drawing/2014/main" id="{EF254A9D-1561-1A7E-26D7-1D4B463E4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68" t="7080" r="18755" b="72489"/>
            <a:stretch/>
          </p:blipFill>
          <p:spPr>
            <a:xfrm>
              <a:off x="3258687" y="4063380"/>
              <a:ext cx="961590" cy="1080051"/>
            </a:xfrm>
            <a:prstGeom prst="rect">
              <a:avLst/>
            </a:prstGeom>
          </p:spPr>
        </p:pic>
        <p:pic>
          <p:nvPicPr>
            <p:cNvPr id="32" name="Imagem 6">
              <a:extLst>
                <a:ext uri="{FF2B5EF4-FFF2-40B4-BE49-F238E27FC236}">
                  <a16:creationId xmlns:a16="http://schemas.microsoft.com/office/drawing/2014/main" id="{C78EB92E-CBE9-D97D-F66E-C8054E63E8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58" t="34823" r="49339" b="44390"/>
            <a:stretch/>
          </p:blipFill>
          <p:spPr>
            <a:xfrm>
              <a:off x="3180887" y="6117391"/>
              <a:ext cx="1117191" cy="10209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10742FF-FCFE-6230-4DCD-8AB77986A02C}"/>
              </a:ext>
            </a:extLst>
          </p:cNvPr>
          <p:cNvSpPr txBox="1"/>
          <p:nvPr/>
        </p:nvSpPr>
        <p:spPr>
          <a:xfrm>
            <a:off x="2971800" y="550376"/>
            <a:ext cx="10609728" cy="925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Regra de transição </a:t>
            </a:r>
            <a:r>
              <a:rPr lang="pt-BR" sz="28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por </a:t>
            </a:r>
            <a:r>
              <a:rPr lang="pt-BR" sz="2800" b="1" kern="1200" dirty="0">
                <a:solidFill>
                  <a:srgbClr val="FFC000"/>
                </a:solidFill>
                <a:latin typeface="Aptos Black" panose="020B0004020202020204" pitchFamily="34" charset="0"/>
              </a:rPr>
              <a:t>soma de pontos </a:t>
            </a:r>
            <a:r>
              <a:rPr lang="pt-BR" sz="28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para concessão de aposentadoria a segurados em geral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B842DC8-156E-B39D-62A2-F237767005C2}"/>
              </a:ext>
            </a:extLst>
          </p:cNvPr>
          <p:cNvSpPr txBox="1"/>
          <p:nvPr/>
        </p:nvSpPr>
        <p:spPr>
          <a:xfrm>
            <a:off x="626111" y="3009900"/>
            <a:ext cx="5229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2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0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2</a:t>
            </a:r>
          </a:p>
          <a:p>
            <a:r>
              <a:rPr lang="pt-BR" sz="3600" b="1" dirty="0">
                <a:solidFill>
                  <a:schemeClr val="bg1"/>
                </a:solidFill>
              </a:rPr>
              <a:t>4 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706ED708-9275-E972-44E4-8681133FC7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490" y="1589782"/>
            <a:ext cx="16289421" cy="6764097"/>
          </a:xfrm>
          <a:prstGeom prst="rect">
            <a:avLst/>
          </a:prstGeom>
          <a:ln>
            <a:solidFill>
              <a:schemeClr val="bg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6" name="Tinta 25">
                <a:extLst>
                  <a:ext uri="{FF2B5EF4-FFF2-40B4-BE49-F238E27FC236}">
                    <a16:creationId xmlns:a16="http://schemas.microsoft.com/office/drawing/2014/main" id="{AACA796F-2923-4D98-A0DA-C26B41F1F729}"/>
                  </a:ext>
                </a:extLst>
              </p14:cNvPr>
              <p14:cNvContentPartPr/>
              <p14:nvPr/>
            </p14:nvContentPartPr>
            <p14:xfrm>
              <a:off x="16083402" y="4383656"/>
              <a:ext cx="295200" cy="125280"/>
            </p14:xfrm>
          </p:contentPart>
        </mc:Choice>
        <mc:Fallback xmlns="">
          <p:pic>
            <p:nvPicPr>
              <p:cNvPr id="26" name="Tinta 25">
                <a:extLst>
                  <a:ext uri="{FF2B5EF4-FFF2-40B4-BE49-F238E27FC236}">
                    <a16:creationId xmlns:a16="http://schemas.microsoft.com/office/drawing/2014/main" id="{AACA796F-2923-4D98-A0DA-C26B41F1F72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029402" y="4275656"/>
                <a:ext cx="4028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EBB9354E-E2ED-DA51-9F76-6A64F1A713B0}"/>
                  </a:ext>
                </a:extLst>
              </p14:cNvPr>
              <p14:cNvContentPartPr/>
              <p14:nvPr/>
            </p14:nvContentPartPr>
            <p14:xfrm>
              <a:off x="15423162" y="4921136"/>
              <a:ext cx="360" cy="36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EBB9354E-E2ED-DA51-9F76-6A64F1A713B0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69522" y="481349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16168C91-1BA0-42F7-1EDC-BB5F97A87A0D}"/>
                  </a:ext>
                </a:extLst>
              </p14:cNvPr>
              <p14:cNvContentPartPr/>
              <p14:nvPr/>
            </p14:nvContentPartPr>
            <p14:xfrm>
              <a:off x="15342522" y="4594976"/>
              <a:ext cx="258480" cy="12312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16168C91-1BA0-42F7-1EDC-BB5F97A87A0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333522" y="4586336"/>
                <a:ext cx="2761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2" name="Tinta 31">
                <a:extLst>
                  <a:ext uri="{FF2B5EF4-FFF2-40B4-BE49-F238E27FC236}">
                    <a16:creationId xmlns:a16="http://schemas.microsoft.com/office/drawing/2014/main" id="{132E8DFF-DA1D-8909-B343-CEF16860426C}"/>
                  </a:ext>
                </a:extLst>
              </p14:cNvPr>
              <p14:cNvContentPartPr/>
              <p14:nvPr/>
            </p14:nvContentPartPr>
            <p14:xfrm>
              <a:off x="15270522" y="4498856"/>
              <a:ext cx="300960" cy="117360"/>
            </p14:xfrm>
          </p:contentPart>
        </mc:Choice>
        <mc:Fallback xmlns="">
          <p:pic>
            <p:nvPicPr>
              <p:cNvPr id="32" name="Tinta 31">
                <a:extLst>
                  <a:ext uri="{FF2B5EF4-FFF2-40B4-BE49-F238E27FC236}">
                    <a16:creationId xmlns:a16="http://schemas.microsoft.com/office/drawing/2014/main" id="{132E8DFF-DA1D-8909-B343-CEF16860426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261882" y="4489856"/>
                <a:ext cx="3186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Tinta 32">
                <a:extLst>
                  <a:ext uri="{FF2B5EF4-FFF2-40B4-BE49-F238E27FC236}">
                    <a16:creationId xmlns:a16="http://schemas.microsoft.com/office/drawing/2014/main" id="{04DEAE30-038E-5C3A-B2C4-562E8C489058}"/>
                  </a:ext>
                </a:extLst>
              </p14:cNvPr>
              <p14:cNvContentPartPr/>
              <p14:nvPr/>
            </p14:nvContentPartPr>
            <p14:xfrm>
              <a:off x="14963593" y="3414495"/>
              <a:ext cx="1901880" cy="804240"/>
            </p14:xfrm>
          </p:contentPart>
        </mc:Choice>
        <mc:Fallback xmlns="">
          <p:pic>
            <p:nvPicPr>
              <p:cNvPr id="33" name="Tinta 32">
                <a:extLst>
                  <a:ext uri="{FF2B5EF4-FFF2-40B4-BE49-F238E27FC236}">
                    <a16:creationId xmlns:a16="http://schemas.microsoft.com/office/drawing/2014/main" id="{04DEAE30-038E-5C3A-B2C4-562E8C489058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4900953" y="3351855"/>
                <a:ext cx="2027520" cy="929880"/>
              </a:xfrm>
              <a:prstGeom prst="rect">
                <a:avLst/>
              </a:prstGeom>
            </p:spPr>
          </p:pic>
        </mc:Fallback>
      </mc:AlternateContent>
      <p:sp>
        <p:nvSpPr>
          <p:cNvPr id="40" name="Retângulo: Cantos Arredondados 39">
            <a:extLst>
              <a:ext uri="{FF2B5EF4-FFF2-40B4-BE49-F238E27FC236}">
                <a16:creationId xmlns:a16="http://schemas.microsoft.com/office/drawing/2014/main" id="{ACDFAD36-D8B5-F955-7DAA-532D1F241F7A}"/>
              </a:ext>
            </a:extLst>
          </p:cNvPr>
          <p:cNvSpPr/>
          <p:nvPr/>
        </p:nvSpPr>
        <p:spPr>
          <a:xfrm>
            <a:off x="983767" y="6487912"/>
            <a:ext cx="4173621" cy="1904999"/>
          </a:xfrm>
          <a:prstGeom prst="roundRect">
            <a:avLst/>
          </a:prstGeom>
          <a:solidFill>
            <a:srgbClr val="7793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t"/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Pontuação em 2024: </a:t>
            </a:r>
          </a:p>
          <a:p>
            <a:pPr algn="ctr"/>
            <a:r>
              <a:rPr lang="pt-BR" sz="3400" b="1" dirty="0">
                <a:solidFill>
                  <a:srgbClr val="0A6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Homem</a:t>
            </a:r>
          </a:p>
          <a:p>
            <a:pPr algn="ctr"/>
            <a:r>
              <a:rPr lang="pt-BR" sz="3400" b="1" dirty="0">
                <a:solidFill>
                  <a:srgbClr val="FD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 Mulher </a:t>
            </a:r>
          </a:p>
          <a:p>
            <a:pPr algn="ctr"/>
            <a:endParaRPr lang="pt-B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Tinta 47">
                <a:extLst>
                  <a:ext uri="{FF2B5EF4-FFF2-40B4-BE49-F238E27FC236}">
                    <a16:creationId xmlns:a16="http://schemas.microsoft.com/office/drawing/2014/main" id="{A3AA1459-440E-B29F-66C1-856713530C24}"/>
                  </a:ext>
                </a:extLst>
              </p14:cNvPr>
              <p14:cNvContentPartPr/>
              <p14:nvPr/>
            </p14:nvContentPartPr>
            <p14:xfrm>
              <a:off x="2582322" y="2927456"/>
              <a:ext cx="338760" cy="222120"/>
            </p14:xfrm>
          </p:contentPart>
        </mc:Choice>
        <mc:Fallback xmlns="">
          <p:pic>
            <p:nvPicPr>
              <p:cNvPr id="48" name="Tinta 47">
                <a:extLst>
                  <a:ext uri="{FF2B5EF4-FFF2-40B4-BE49-F238E27FC236}">
                    <a16:creationId xmlns:a16="http://schemas.microsoft.com/office/drawing/2014/main" id="{A3AA1459-440E-B29F-66C1-856713530C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19682" y="2864456"/>
                <a:ext cx="46440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9" name="Tinta 48">
                <a:extLst>
                  <a:ext uri="{FF2B5EF4-FFF2-40B4-BE49-F238E27FC236}">
                    <a16:creationId xmlns:a16="http://schemas.microsoft.com/office/drawing/2014/main" id="{1E3F21DC-69FD-00E5-8C0C-7531BDD70578}"/>
                  </a:ext>
                </a:extLst>
              </p14:cNvPr>
              <p14:cNvContentPartPr/>
              <p14:nvPr/>
            </p14:nvContentPartPr>
            <p14:xfrm>
              <a:off x="2514282" y="4409936"/>
              <a:ext cx="393840" cy="190080"/>
            </p14:xfrm>
          </p:contentPart>
        </mc:Choice>
        <mc:Fallback xmlns="">
          <p:pic>
            <p:nvPicPr>
              <p:cNvPr id="49" name="Tinta 48">
                <a:extLst>
                  <a:ext uri="{FF2B5EF4-FFF2-40B4-BE49-F238E27FC236}">
                    <a16:creationId xmlns:a16="http://schemas.microsoft.com/office/drawing/2014/main" id="{1E3F21DC-69FD-00E5-8C0C-7531BDD7057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51282" y="4347296"/>
                <a:ext cx="51948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0" name="Tinta 49">
                <a:extLst>
                  <a:ext uri="{FF2B5EF4-FFF2-40B4-BE49-F238E27FC236}">
                    <a16:creationId xmlns:a16="http://schemas.microsoft.com/office/drawing/2014/main" id="{80AD181E-4E9E-7562-1382-2DCF9FDEC6DC}"/>
                  </a:ext>
                </a:extLst>
              </p14:cNvPr>
              <p14:cNvContentPartPr/>
              <p14:nvPr/>
            </p14:nvContentPartPr>
            <p14:xfrm>
              <a:off x="2863842" y="2931056"/>
              <a:ext cx="360" cy="360"/>
            </p14:xfrm>
          </p:contentPart>
        </mc:Choice>
        <mc:Fallback xmlns="">
          <p:pic>
            <p:nvPicPr>
              <p:cNvPr id="50" name="Tinta 49">
                <a:extLst>
                  <a:ext uri="{FF2B5EF4-FFF2-40B4-BE49-F238E27FC236}">
                    <a16:creationId xmlns:a16="http://schemas.microsoft.com/office/drawing/2014/main" id="{80AD181E-4E9E-7562-1382-2DCF9FDEC6D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00842" y="286805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51" name="CaixaDeTexto 50">
            <a:extLst>
              <a:ext uri="{FF2B5EF4-FFF2-40B4-BE49-F238E27FC236}">
                <a16:creationId xmlns:a16="http://schemas.microsoft.com/office/drawing/2014/main" id="{1AB8BF05-CCD6-29D5-E4CF-3D1A434038BB}"/>
              </a:ext>
            </a:extLst>
          </p:cNvPr>
          <p:cNvSpPr txBox="1"/>
          <p:nvPr/>
        </p:nvSpPr>
        <p:spPr>
          <a:xfrm>
            <a:off x="2501322" y="2829720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0A64FF"/>
                </a:solidFill>
              </a:rPr>
              <a:t>62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329F517-F53F-E5F2-6E21-4427A63BEA22}"/>
              </a:ext>
            </a:extLst>
          </p:cNvPr>
          <p:cNvSpPr txBox="1"/>
          <p:nvPr/>
        </p:nvSpPr>
        <p:spPr>
          <a:xfrm>
            <a:off x="2450978" y="4265148"/>
            <a:ext cx="601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>
                <a:solidFill>
                  <a:srgbClr val="FD006C"/>
                </a:solidFill>
              </a:rPr>
              <a:t>57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pic>
        <p:nvPicPr>
          <p:cNvPr id="11" name="Imagem 10">
            <a:extLst>
              <a:ext uri="{FF2B5EF4-FFF2-40B4-BE49-F238E27FC236}">
                <a16:creationId xmlns:a16="http://schemas.microsoft.com/office/drawing/2014/main" id="{AC180BC7-5E23-8FAF-FC45-5C228CE5BC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579" y="2052454"/>
            <a:ext cx="16248718" cy="43435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Tinta 11">
                <a:extLst>
                  <a:ext uri="{FF2B5EF4-FFF2-40B4-BE49-F238E27FC236}">
                    <a16:creationId xmlns:a16="http://schemas.microsoft.com/office/drawing/2014/main" id="{6BC7B778-CCFB-34A8-B9D1-806C6306F94A}"/>
                  </a:ext>
                </a:extLst>
              </p14:cNvPr>
              <p14:cNvContentPartPr/>
              <p14:nvPr/>
            </p14:nvContentPartPr>
            <p14:xfrm>
              <a:off x="1944762" y="3697496"/>
              <a:ext cx="5040" cy="360"/>
            </p14:xfrm>
          </p:contentPart>
        </mc:Choice>
        <mc:Fallback xmlns="">
          <p:pic>
            <p:nvPicPr>
              <p:cNvPr id="12" name="Tinta 11">
                <a:extLst>
                  <a:ext uri="{FF2B5EF4-FFF2-40B4-BE49-F238E27FC236}">
                    <a16:creationId xmlns:a16="http://schemas.microsoft.com/office/drawing/2014/main" id="{6BC7B778-CCFB-34A8-B9D1-806C6306F94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82122" y="3634496"/>
                <a:ext cx="13068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Tinta 12">
                <a:extLst>
                  <a:ext uri="{FF2B5EF4-FFF2-40B4-BE49-F238E27FC236}">
                    <a16:creationId xmlns:a16="http://schemas.microsoft.com/office/drawing/2014/main" id="{F81514FF-D40B-FB5C-3A46-EA3C4D99AB0F}"/>
                  </a:ext>
                </a:extLst>
              </p14:cNvPr>
              <p14:cNvContentPartPr/>
              <p14:nvPr/>
            </p14:nvContentPartPr>
            <p14:xfrm>
              <a:off x="1720482" y="3662936"/>
              <a:ext cx="324360" cy="706680"/>
            </p14:xfrm>
          </p:contentPart>
        </mc:Choice>
        <mc:Fallback xmlns="">
          <p:pic>
            <p:nvPicPr>
              <p:cNvPr id="13" name="Tinta 12">
                <a:extLst>
                  <a:ext uri="{FF2B5EF4-FFF2-40B4-BE49-F238E27FC236}">
                    <a16:creationId xmlns:a16="http://schemas.microsoft.com/office/drawing/2014/main" id="{F81514FF-D40B-FB5C-3A46-EA3C4D99AB0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57482" y="3600296"/>
                <a:ext cx="450000" cy="83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Tinta 13">
                <a:extLst>
                  <a:ext uri="{FF2B5EF4-FFF2-40B4-BE49-F238E27FC236}">
                    <a16:creationId xmlns:a16="http://schemas.microsoft.com/office/drawing/2014/main" id="{C6BAA497-DC0B-4CEC-57E9-5B874D617CF3}"/>
                  </a:ext>
                </a:extLst>
              </p14:cNvPr>
              <p14:cNvContentPartPr/>
              <p14:nvPr/>
            </p14:nvContentPartPr>
            <p14:xfrm>
              <a:off x="2147082" y="4706216"/>
              <a:ext cx="656280" cy="70920"/>
            </p14:xfrm>
          </p:contentPart>
        </mc:Choice>
        <mc:Fallback xmlns="">
          <p:pic>
            <p:nvPicPr>
              <p:cNvPr id="14" name="Tinta 13">
                <a:extLst>
                  <a:ext uri="{FF2B5EF4-FFF2-40B4-BE49-F238E27FC236}">
                    <a16:creationId xmlns:a16="http://schemas.microsoft.com/office/drawing/2014/main" id="{C6BAA497-DC0B-4CEC-57E9-5B874D617CF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84442" y="4643216"/>
                <a:ext cx="7819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Tinta 15">
                <a:extLst>
                  <a:ext uri="{FF2B5EF4-FFF2-40B4-BE49-F238E27FC236}">
                    <a16:creationId xmlns:a16="http://schemas.microsoft.com/office/drawing/2014/main" id="{295972A3-C741-DE8F-FCCD-A3A707AA37B1}"/>
                  </a:ext>
                </a:extLst>
              </p14:cNvPr>
              <p14:cNvContentPartPr/>
              <p14:nvPr/>
            </p14:nvContentPartPr>
            <p14:xfrm>
              <a:off x="1719402" y="5203376"/>
              <a:ext cx="325800" cy="341280"/>
            </p14:xfrm>
          </p:contentPart>
        </mc:Choice>
        <mc:Fallback xmlns="">
          <p:pic>
            <p:nvPicPr>
              <p:cNvPr id="16" name="Tinta 15">
                <a:extLst>
                  <a:ext uri="{FF2B5EF4-FFF2-40B4-BE49-F238E27FC236}">
                    <a16:creationId xmlns:a16="http://schemas.microsoft.com/office/drawing/2014/main" id="{295972A3-C741-DE8F-FCCD-A3A707AA37B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656402" y="5140736"/>
                <a:ext cx="45144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" name="Tinta 16">
                <a:extLst>
                  <a:ext uri="{FF2B5EF4-FFF2-40B4-BE49-F238E27FC236}">
                    <a16:creationId xmlns:a16="http://schemas.microsoft.com/office/drawing/2014/main" id="{C1F4A6E6-A7F4-3DA5-839B-3DD2A68524FD}"/>
                  </a:ext>
                </a:extLst>
              </p14:cNvPr>
              <p14:cNvContentPartPr/>
              <p14:nvPr/>
            </p14:nvContentPartPr>
            <p14:xfrm>
              <a:off x="2176602" y="6207056"/>
              <a:ext cx="419400" cy="86400"/>
            </p14:xfrm>
          </p:contentPart>
        </mc:Choice>
        <mc:Fallback xmlns="">
          <p:pic>
            <p:nvPicPr>
              <p:cNvPr id="17" name="Tinta 16">
                <a:extLst>
                  <a:ext uri="{FF2B5EF4-FFF2-40B4-BE49-F238E27FC236}">
                    <a16:creationId xmlns:a16="http://schemas.microsoft.com/office/drawing/2014/main" id="{C1F4A6E6-A7F4-3DA5-839B-3DD2A68524F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13962" y="6144056"/>
                <a:ext cx="54504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Tinta 17">
                <a:extLst>
                  <a:ext uri="{FF2B5EF4-FFF2-40B4-BE49-F238E27FC236}">
                    <a16:creationId xmlns:a16="http://schemas.microsoft.com/office/drawing/2014/main" id="{8428F8C9-01B8-6A44-06BD-94C6DF50C3BF}"/>
                  </a:ext>
                </a:extLst>
              </p14:cNvPr>
              <p14:cNvContentPartPr/>
              <p14:nvPr/>
            </p14:nvContentPartPr>
            <p14:xfrm>
              <a:off x="8054322" y="8914976"/>
              <a:ext cx="360" cy="360"/>
            </p14:xfrm>
          </p:contentPart>
        </mc:Choice>
        <mc:Fallback xmlns="">
          <p:pic>
            <p:nvPicPr>
              <p:cNvPr id="18" name="Tinta 17">
                <a:extLst>
                  <a:ext uri="{FF2B5EF4-FFF2-40B4-BE49-F238E27FC236}">
                    <a16:creationId xmlns:a16="http://schemas.microsoft.com/office/drawing/2014/main" id="{8428F8C9-01B8-6A44-06BD-94C6DF50C3B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91682" y="8851976"/>
                <a:ext cx="126000" cy="126000"/>
              </a:xfrm>
              <a:prstGeom prst="rect">
                <a:avLst/>
              </a:prstGeom>
            </p:spPr>
          </p:pic>
        </mc:Fallback>
      </mc:AlternateContent>
      <p:sp>
        <p:nvSpPr>
          <p:cNvPr id="21" name="Retângulo 20">
            <a:extLst>
              <a:ext uri="{FF2B5EF4-FFF2-40B4-BE49-F238E27FC236}">
                <a16:creationId xmlns:a16="http://schemas.microsoft.com/office/drawing/2014/main" id="{931D8E33-127F-9A54-70FF-E06241509BD6}"/>
              </a:ext>
            </a:extLst>
          </p:cNvPr>
          <p:cNvSpPr/>
          <p:nvPr/>
        </p:nvSpPr>
        <p:spPr>
          <a:xfrm>
            <a:off x="4273358" y="6395519"/>
            <a:ext cx="12241592" cy="24187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2" name="table">
            <a:extLst>
              <a:ext uri="{FF2B5EF4-FFF2-40B4-BE49-F238E27FC236}">
                <a16:creationId xmlns:a16="http://schemas.microsoft.com/office/drawing/2014/main" id="{E0D11A51-C230-6A3C-B4C5-AA1DF9EB14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302795" y="6812464"/>
            <a:ext cx="11873369" cy="2041793"/>
          </a:xfrm>
          <a:prstGeom prst="rect">
            <a:avLst/>
          </a:prstGeom>
        </p:spPr>
      </p:pic>
      <p:sp>
        <p:nvSpPr>
          <p:cNvPr id="24" name="Retângulo: Cantos Arredondados 23">
            <a:extLst>
              <a:ext uri="{FF2B5EF4-FFF2-40B4-BE49-F238E27FC236}">
                <a16:creationId xmlns:a16="http://schemas.microsoft.com/office/drawing/2014/main" id="{866726B3-ED83-6DBD-F17B-05A2B766B001}"/>
              </a:ext>
            </a:extLst>
          </p:cNvPr>
          <p:cNvSpPr/>
          <p:nvPr/>
        </p:nvSpPr>
        <p:spPr>
          <a:xfrm>
            <a:off x="99737" y="6819822"/>
            <a:ext cx="4173621" cy="1904999"/>
          </a:xfrm>
          <a:prstGeom prst="roundRect">
            <a:avLst/>
          </a:prstGeom>
          <a:solidFill>
            <a:srgbClr val="77933C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216000" rtlCol="0" anchor="t"/>
          <a:lstStyle/>
          <a:p>
            <a:pPr algn="ctr"/>
            <a:r>
              <a:rPr lang="pt-BR" sz="3400" b="1" dirty="0">
                <a:solidFill>
                  <a:schemeClr val="bg1"/>
                </a:solidFill>
              </a:rPr>
              <a:t>Pontuação em 2024: </a:t>
            </a:r>
          </a:p>
          <a:p>
            <a:pPr algn="ctr"/>
            <a:r>
              <a:rPr lang="pt-BR" sz="3400" b="1" dirty="0">
                <a:solidFill>
                  <a:srgbClr val="0A64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Homem</a:t>
            </a:r>
          </a:p>
          <a:p>
            <a:pPr algn="ctr"/>
            <a:r>
              <a:rPr lang="pt-BR" sz="3400" b="1" dirty="0">
                <a:solidFill>
                  <a:srgbClr val="FD006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 Mulher </a:t>
            </a:r>
          </a:p>
          <a:p>
            <a:pPr algn="ctr"/>
            <a:endParaRPr lang="pt-BR" dirty="0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CFB29F8-6C22-6374-0F3B-1CDB25C4F56C}"/>
              </a:ext>
            </a:extLst>
          </p:cNvPr>
          <p:cNvSpPr txBox="1"/>
          <p:nvPr/>
        </p:nvSpPr>
        <p:spPr>
          <a:xfrm>
            <a:off x="304800" y="3402545"/>
            <a:ext cx="10609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2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0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2</a:t>
            </a:r>
          </a:p>
          <a:p>
            <a:r>
              <a:rPr lang="pt-BR" sz="2400" b="1" dirty="0">
                <a:solidFill>
                  <a:schemeClr val="bg1"/>
                </a:solidFill>
              </a:rPr>
              <a:t>4 </a:t>
            </a:r>
            <a:endParaRPr lang="pt-BR" sz="24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Tinta 26">
                <a:extLst>
                  <a:ext uri="{FF2B5EF4-FFF2-40B4-BE49-F238E27FC236}">
                    <a16:creationId xmlns:a16="http://schemas.microsoft.com/office/drawing/2014/main" id="{80C38342-2F32-F1B8-21F7-1B5C0E54F6DE}"/>
                  </a:ext>
                </a:extLst>
              </p14:cNvPr>
              <p14:cNvContentPartPr/>
              <p14:nvPr/>
            </p14:nvContentPartPr>
            <p14:xfrm>
              <a:off x="1487562" y="3455576"/>
              <a:ext cx="319680" cy="291600"/>
            </p14:xfrm>
          </p:contentPart>
        </mc:Choice>
        <mc:Fallback xmlns="">
          <p:pic>
            <p:nvPicPr>
              <p:cNvPr id="27" name="Tinta 26">
                <a:extLst>
                  <a:ext uri="{FF2B5EF4-FFF2-40B4-BE49-F238E27FC236}">
                    <a16:creationId xmlns:a16="http://schemas.microsoft.com/office/drawing/2014/main" id="{80C38342-2F32-F1B8-21F7-1B5C0E54F6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24922" y="3392576"/>
                <a:ext cx="445320" cy="41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Tinta 27">
                <a:extLst>
                  <a:ext uri="{FF2B5EF4-FFF2-40B4-BE49-F238E27FC236}">
                    <a16:creationId xmlns:a16="http://schemas.microsoft.com/office/drawing/2014/main" id="{7BF01658-0AA0-860B-4BAB-8BDDCF28B7DB}"/>
                  </a:ext>
                </a:extLst>
              </p14:cNvPr>
              <p14:cNvContentPartPr/>
              <p14:nvPr/>
            </p14:nvContentPartPr>
            <p14:xfrm>
              <a:off x="1524282" y="5042096"/>
              <a:ext cx="198000" cy="207360"/>
            </p14:xfrm>
          </p:contentPart>
        </mc:Choice>
        <mc:Fallback xmlns="">
          <p:pic>
            <p:nvPicPr>
              <p:cNvPr id="28" name="Tinta 27">
                <a:extLst>
                  <a:ext uri="{FF2B5EF4-FFF2-40B4-BE49-F238E27FC236}">
                    <a16:creationId xmlns:a16="http://schemas.microsoft.com/office/drawing/2014/main" id="{7BF01658-0AA0-860B-4BAB-8BDDCF28B7D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61642" y="4979456"/>
                <a:ext cx="323640" cy="3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" name="Tinta 28">
                <a:extLst>
                  <a:ext uri="{FF2B5EF4-FFF2-40B4-BE49-F238E27FC236}">
                    <a16:creationId xmlns:a16="http://schemas.microsoft.com/office/drawing/2014/main" id="{04C260F0-E5C9-2B90-2CC2-F31FE84529EF}"/>
                  </a:ext>
                </a:extLst>
              </p14:cNvPr>
              <p14:cNvContentPartPr/>
              <p14:nvPr/>
            </p14:nvContentPartPr>
            <p14:xfrm>
              <a:off x="1901922" y="6009056"/>
              <a:ext cx="440280" cy="82440"/>
            </p14:xfrm>
          </p:contentPart>
        </mc:Choice>
        <mc:Fallback xmlns="">
          <p:pic>
            <p:nvPicPr>
              <p:cNvPr id="29" name="Tinta 28">
                <a:extLst>
                  <a:ext uri="{FF2B5EF4-FFF2-40B4-BE49-F238E27FC236}">
                    <a16:creationId xmlns:a16="http://schemas.microsoft.com/office/drawing/2014/main" id="{04C260F0-E5C9-2B90-2CC2-F31FE84529E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38922" y="5946056"/>
                <a:ext cx="565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Tinta 29">
                <a:extLst>
                  <a:ext uri="{FF2B5EF4-FFF2-40B4-BE49-F238E27FC236}">
                    <a16:creationId xmlns:a16="http://schemas.microsoft.com/office/drawing/2014/main" id="{72348393-1C34-14F5-5AEF-8C553E21CB45}"/>
                  </a:ext>
                </a:extLst>
              </p14:cNvPr>
              <p14:cNvContentPartPr/>
              <p14:nvPr/>
            </p14:nvContentPartPr>
            <p14:xfrm>
              <a:off x="1828482" y="4422536"/>
              <a:ext cx="657360" cy="177480"/>
            </p14:xfrm>
          </p:contentPart>
        </mc:Choice>
        <mc:Fallback xmlns="">
          <p:pic>
            <p:nvPicPr>
              <p:cNvPr id="30" name="Tinta 29">
                <a:extLst>
                  <a:ext uri="{FF2B5EF4-FFF2-40B4-BE49-F238E27FC236}">
                    <a16:creationId xmlns:a16="http://schemas.microsoft.com/office/drawing/2014/main" id="{72348393-1C34-14F5-5AEF-8C553E21CB4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65842" y="4359896"/>
                <a:ext cx="7830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" name="Tinta 30">
                <a:extLst>
                  <a:ext uri="{FF2B5EF4-FFF2-40B4-BE49-F238E27FC236}">
                    <a16:creationId xmlns:a16="http://schemas.microsoft.com/office/drawing/2014/main" id="{7CBC0706-AEEC-85B9-3C2D-A8B2165F7D44}"/>
                  </a:ext>
                </a:extLst>
              </p14:cNvPr>
              <p14:cNvContentPartPr/>
              <p14:nvPr/>
            </p14:nvContentPartPr>
            <p14:xfrm>
              <a:off x="1621482" y="5033096"/>
              <a:ext cx="5760" cy="9360"/>
            </p14:xfrm>
          </p:contentPart>
        </mc:Choice>
        <mc:Fallback xmlns="">
          <p:pic>
            <p:nvPicPr>
              <p:cNvPr id="31" name="Tinta 30">
                <a:extLst>
                  <a:ext uri="{FF2B5EF4-FFF2-40B4-BE49-F238E27FC236}">
                    <a16:creationId xmlns:a16="http://schemas.microsoft.com/office/drawing/2014/main" id="{7CBC0706-AEEC-85B9-3C2D-A8B2165F7D4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8482" y="4970456"/>
                <a:ext cx="131400" cy="135000"/>
              </a:xfrm>
              <a:prstGeom prst="rect">
                <a:avLst/>
              </a:prstGeom>
            </p:spPr>
          </p:pic>
        </mc:Fallback>
      </mc:AlternateContent>
      <p:sp>
        <p:nvSpPr>
          <p:cNvPr id="34" name="CaixaDeTexto 33">
            <a:extLst>
              <a:ext uri="{FF2B5EF4-FFF2-40B4-BE49-F238E27FC236}">
                <a16:creationId xmlns:a16="http://schemas.microsoft.com/office/drawing/2014/main" id="{2826E8BF-DB75-B92B-1335-B0880E72DE70}"/>
              </a:ext>
            </a:extLst>
          </p:cNvPr>
          <p:cNvSpPr txBox="1"/>
          <p:nvPr/>
        </p:nvSpPr>
        <p:spPr>
          <a:xfrm>
            <a:off x="2843703" y="440961"/>
            <a:ext cx="10609728" cy="109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Regra de transição por </a:t>
            </a:r>
            <a:r>
              <a:rPr lang="pt-BR" sz="3600" b="1" kern="1200" dirty="0">
                <a:solidFill>
                  <a:srgbClr val="FFC000"/>
                </a:solidFill>
                <a:latin typeface="Aptos Black" panose="020B0004020202020204" pitchFamily="34" charset="0"/>
              </a:rPr>
              <a:t>soma de pontos </a:t>
            </a: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para concessão de </a:t>
            </a:r>
            <a:r>
              <a:rPr lang="pt-BR" sz="3600" b="1" kern="1200" dirty="0">
                <a:solidFill>
                  <a:srgbClr val="FFC000"/>
                </a:solidFill>
                <a:latin typeface="Aptos Black" panose="020B0004020202020204" pitchFamily="34" charset="0"/>
              </a:rPr>
              <a:t>aposentadoria a professores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A889E6DC-80B6-6BE0-58F0-9237A2FFAF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6457" y="2425263"/>
            <a:ext cx="14589597" cy="458895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F670359-B4F6-C402-A850-EDAF0664A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6457" y="7247443"/>
            <a:ext cx="12536055" cy="206362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C77AB60-DA96-7CAF-9E0A-341ACC7883BC}"/>
              </a:ext>
            </a:extLst>
          </p:cNvPr>
          <p:cNvSpPr txBox="1"/>
          <p:nvPr/>
        </p:nvSpPr>
        <p:spPr>
          <a:xfrm>
            <a:off x="3581400" y="712736"/>
            <a:ext cx="10609728" cy="10927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Regra de transição com </a:t>
            </a:r>
            <a:r>
              <a:rPr lang="pt-BR" sz="3600" b="1" kern="1200" dirty="0">
                <a:solidFill>
                  <a:srgbClr val="FFC000"/>
                </a:solidFill>
                <a:latin typeface="Aptos Black" panose="020B0004020202020204" pitchFamily="34" charset="0"/>
              </a:rPr>
              <a:t>pedágio</a:t>
            </a:r>
            <a:r>
              <a:rPr lang="pt-BR" sz="36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para concessão de aposentadoria a segurados em geral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96598" y="5789876"/>
            <a:ext cx="7925404" cy="7925404"/>
          </a:xfrm>
          <a:custGeom>
            <a:avLst/>
            <a:gdLst/>
            <a:ahLst/>
            <a:cxnLst/>
            <a:rect l="l" t="t" r="r" b="b"/>
            <a:pathLst>
              <a:path w="7925404" h="7925404">
                <a:moveTo>
                  <a:pt x="0" y="0"/>
                </a:moveTo>
                <a:lnTo>
                  <a:pt x="7925404" y="0"/>
                </a:lnTo>
                <a:lnTo>
                  <a:pt x="7925404" y="7925404"/>
                </a:lnTo>
                <a:lnTo>
                  <a:pt x="0" y="79254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3" name="Group 3"/>
          <p:cNvGrpSpPr/>
          <p:nvPr/>
        </p:nvGrpSpPr>
        <p:grpSpPr>
          <a:xfrm>
            <a:off x="14621819" y="7604879"/>
            <a:ext cx="3329153" cy="2332814"/>
            <a:chOff x="0" y="0"/>
            <a:chExt cx="4438871" cy="31104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38871" cy="2274921"/>
            </a:xfrm>
            <a:custGeom>
              <a:avLst/>
              <a:gdLst/>
              <a:ahLst/>
              <a:cxnLst/>
              <a:rect l="l" t="t" r="r" b="b"/>
              <a:pathLst>
                <a:path w="4438871" h="2274921">
                  <a:moveTo>
                    <a:pt x="0" y="0"/>
                  </a:moveTo>
                  <a:lnTo>
                    <a:pt x="4438871" y="0"/>
                  </a:lnTo>
                  <a:lnTo>
                    <a:pt x="4438871" y="2274921"/>
                  </a:lnTo>
                  <a:lnTo>
                    <a:pt x="0" y="2274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5380" y="1905812"/>
              <a:ext cx="3591080" cy="4623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24"/>
                </a:lnSpc>
              </a:pPr>
              <a:r>
                <a:rPr lang="en-US" sz="2088" spc="37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PREVIDENCIÁRIO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479325" y="2287292"/>
              <a:ext cx="3090646" cy="6634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94"/>
                </a:lnSpc>
              </a:pPr>
              <a:r>
                <a:rPr lang="en-US" sz="2996">
                  <a:solidFill>
                    <a:srgbClr val="FFFFFF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AEPREMERJ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505380" y="1628469"/>
              <a:ext cx="2269435" cy="385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472"/>
                </a:lnSpc>
              </a:pPr>
              <a:r>
                <a:rPr lang="en-US" sz="1766" spc="210">
                  <a:solidFill>
                    <a:srgbClr val="0EFEC1"/>
                  </a:solidFill>
                  <a:latin typeface="Open Sans"/>
                  <a:ea typeface="Open Sans"/>
                  <a:cs typeface="Open Sans"/>
                  <a:sym typeface="Open Sans"/>
                </a:rPr>
                <a:t>CONGRESSO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957136" y="2853209"/>
              <a:ext cx="2135025" cy="257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31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545589" y="946884"/>
              <a:ext cx="1189713" cy="7050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31"/>
                </a:lnSpc>
              </a:pPr>
              <a:r>
                <a:rPr lang="en-US" sz="3165" spc="56">
                  <a:solidFill>
                    <a:srgbClr val="0EFEC1"/>
                  </a:solidFill>
                  <a:latin typeface="Open Sans Extra Bold"/>
                  <a:ea typeface="Open Sans Extra Bold"/>
                  <a:cs typeface="Open Sans Extra Bold"/>
                  <a:sym typeface="Open Sans Extra Bold"/>
                </a:rPr>
                <a:t>XVII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23979AEA-5485-6D63-1CA9-005DD5573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15" y="2582806"/>
            <a:ext cx="15855770" cy="469221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498E2791-73C7-6E54-EE71-2E5DDF333A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5322" y="7505528"/>
            <a:ext cx="12536055" cy="2063627"/>
          </a:xfrm>
          <a:prstGeom prst="rect">
            <a:avLst/>
          </a:prstGeom>
        </p:spPr>
      </p:pic>
      <p:sp>
        <p:nvSpPr>
          <p:cNvPr id="12" name="Retângulo: Cantos Arredondados 11">
            <a:extLst>
              <a:ext uri="{FF2B5EF4-FFF2-40B4-BE49-F238E27FC236}">
                <a16:creationId xmlns:a16="http://schemas.microsoft.com/office/drawing/2014/main" id="{ACEE4D67-1699-139E-B364-72DAA85D5621}"/>
              </a:ext>
            </a:extLst>
          </p:cNvPr>
          <p:cNvSpPr/>
          <p:nvPr/>
        </p:nvSpPr>
        <p:spPr>
          <a:xfrm>
            <a:off x="1529097" y="584975"/>
            <a:ext cx="14322795" cy="1328795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Regra de transição com </a:t>
            </a:r>
            <a:r>
              <a:rPr lang="pt-BR" sz="3200" b="1" kern="1200" dirty="0">
                <a:solidFill>
                  <a:srgbClr val="FFC000"/>
                </a:solidFill>
                <a:latin typeface="Aptos Black" panose="020B0004020202020204" pitchFamily="34" charset="0"/>
              </a:rPr>
              <a:t>pedágio</a:t>
            </a:r>
            <a:r>
              <a:rPr lang="pt-BR" sz="32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para concessão de aposentadoria a </a:t>
            </a:r>
            <a:r>
              <a:rPr lang="pt-BR" sz="3200" b="1" dirty="0">
                <a:solidFill>
                  <a:schemeClr val="bg1"/>
                </a:solidFill>
                <a:latin typeface="Aptos Black" panose="020B0004020202020204" pitchFamily="34" charset="0"/>
              </a:rPr>
              <a:t>professores</a:t>
            </a:r>
            <a:r>
              <a:rPr lang="pt-BR" sz="3200" b="1" kern="1200" dirty="0">
                <a:solidFill>
                  <a:schemeClr val="bg1"/>
                </a:solidFill>
                <a:latin typeface="Aptos Black" panose="020B00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353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2926</Words>
  <Application>Microsoft Office PowerPoint</Application>
  <PresentationFormat>Personalizar</PresentationFormat>
  <Paragraphs>355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8" baseType="lpstr">
      <vt:lpstr>Arial</vt:lpstr>
      <vt:lpstr>League Spartan</vt:lpstr>
      <vt:lpstr>Calibri</vt:lpstr>
      <vt:lpstr>Gisha</vt:lpstr>
      <vt:lpstr>Open Sans</vt:lpstr>
      <vt:lpstr>Aptos Black</vt:lpstr>
      <vt:lpstr>Aptos</vt:lpstr>
      <vt:lpstr>Open Sans Extra Bold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Apresentação Palestrante</dc:title>
  <dc:creator>Claudia Fernanda Iten</dc:creator>
  <cp:lastModifiedBy>Claudia Fernanda Iten</cp:lastModifiedBy>
  <cp:revision>7</cp:revision>
  <dcterms:created xsi:type="dcterms:W3CDTF">2006-08-16T00:00:00Z</dcterms:created>
  <dcterms:modified xsi:type="dcterms:W3CDTF">2024-08-23T11:31:53Z</dcterms:modified>
  <dc:identifier>DAF_blFRh-U</dc:identifier>
</cp:coreProperties>
</file>