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9"/>
  </p:notesMasterIdLst>
  <p:sldIdLst>
    <p:sldId id="1707" r:id="rId3"/>
    <p:sldId id="262" r:id="rId4"/>
    <p:sldId id="575" r:id="rId5"/>
    <p:sldId id="1688" r:id="rId6"/>
    <p:sldId id="1686" r:id="rId7"/>
    <p:sldId id="1708" r:id="rId8"/>
    <p:sldId id="1703" r:id="rId9"/>
    <p:sldId id="1709" r:id="rId10"/>
    <p:sldId id="1710" r:id="rId11"/>
    <p:sldId id="1701" r:id="rId12"/>
    <p:sldId id="1702" r:id="rId13"/>
    <p:sldId id="1704" r:id="rId14"/>
    <p:sldId id="1711" r:id="rId15"/>
    <p:sldId id="553" r:id="rId16"/>
    <p:sldId id="570" r:id="rId17"/>
    <p:sldId id="1706" r:id="rId1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257D"/>
    <a:srgbClr val="532476"/>
    <a:srgbClr val="3A1953"/>
    <a:srgbClr val="EFF5FB"/>
    <a:srgbClr val="FCEEE4"/>
    <a:srgbClr val="540000"/>
    <a:srgbClr val="9A3A3A"/>
    <a:srgbClr val="F79E7B"/>
    <a:srgbClr val="B9B9B9"/>
    <a:srgbClr val="9C67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82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900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 /><Relationship Id="rId13" Type="http://schemas.openxmlformats.org/officeDocument/2006/relationships/slide" Target="slides/slide11.xml" /><Relationship Id="rId18" Type="http://schemas.openxmlformats.org/officeDocument/2006/relationships/slide" Target="slides/slide16.xml" /><Relationship Id="rId3" Type="http://schemas.openxmlformats.org/officeDocument/2006/relationships/slide" Target="slides/slide1.xml" /><Relationship Id="rId21" Type="http://schemas.openxmlformats.org/officeDocument/2006/relationships/viewProps" Target="viewProps.xml" /><Relationship Id="rId7" Type="http://schemas.openxmlformats.org/officeDocument/2006/relationships/slide" Target="slides/slide5.xml" /><Relationship Id="rId12" Type="http://schemas.openxmlformats.org/officeDocument/2006/relationships/slide" Target="slides/slide10.xml" /><Relationship Id="rId17" Type="http://schemas.openxmlformats.org/officeDocument/2006/relationships/slide" Target="slides/slide15.xml" /><Relationship Id="rId2" Type="http://schemas.openxmlformats.org/officeDocument/2006/relationships/slideMaster" Target="slideMasters/slideMaster2.xml" /><Relationship Id="rId16" Type="http://schemas.openxmlformats.org/officeDocument/2006/relationships/slide" Target="slides/slide14.xml" /><Relationship Id="rId20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4.xml" /><Relationship Id="rId11" Type="http://schemas.openxmlformats.org/officeDocument/2006/relationships/slide" Target="slides/slide9.xml" /><Relationship Id="rId5" Type="http://schemas.openxmlformats.org/officeDocument/2006/relationships/slide" Target="slides/slide3.xml" /><Relationship Id="rId15" Type="http://schemas.openxmlformats.org/officeDocument/2006/relationships/slide" Target="slides/slide13.xml" /><Relationship Id="rId23" Type="http://schemas.openxmlformats.org/officeDocument/2006/relationships/tableStyles" Target="tableStyles.xml" /><Relationship Id="rId10" Type="http://schemas.openxmlformats.org/officeDocument/2006/relationships/slide" Target="slides/slide8.xml" /><Relationship Id="rId19" Type="http://schemas.openxmlformats.org/officeDocument/2006/relationships/notesMaster" Target="notesMasters/notesMaster1.xml" /><Relationship Id="rId4" Type="http://schemas.openxmlformats.org/officeDocument/2006/relationships/slide" Target="slides/slide2.xml" /><Relationship Id="rId9" Type="http://schemas.openxmlformats.org/officeDocument/2006/relationships/slide" Target="slides/slide7.xml" /><Relationship Id="rId14" Type="http://schemas.openxmlformats.org/officeDocument/2006/relationships/slide" Target="slides/slide12.xml" /><Relationship Id="rId22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BF42B3-E496-43E0-A221-ECE3D5B2060C}" type="datetimeFigureOut">
              <a:rPr lang="pt-BR" smtClean="0"/>
              <a:t>23/08/2024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D34079-E55C-488A-8B93-520FE9DEE2D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05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DF85CB-D684-4F18-951E-9D7009DC3AC1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663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0FEBAB-8E5A-FF07-3F14-72AA2ABA6E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83A40E2-C711-2EC3-48FB-7C7A08FE53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0B1BA8A-A81A-B4C2-5F1F-7EFF99B1B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0C50E-5969-4D6C-8414-8228A93B761A}" type="datetimeFigureOut">
              <a:rPr lang="pt-BR" smtClean="0"/>
              <a:t>23/08/2024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40FC95F-50FC-C927-04C2-D71FCC74F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B642453-3CE1-9F44-CCFA-CD20C63BA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99D25-1271-481E-A27C-01E8673841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9609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B66428-13D1-FB8D-D257-D3EB46A31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C6226F1-AF76-AEBA-CFEE-6CC287EECD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230E3B4-20D6-728B-0E3C-5279D5BDE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0C50E-5969-4D6C-8414-8228A93B761A}" type="datetimeFigureOut">
              <a:rPr lang="pt-BR" smtClean="0"/>
              <a:t>23/08/2024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3D170E3-5AD6-93A4-B574-98F9DFE68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4E86F80-D9B4-4657-0CCD-0FE0B7605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99D25-1271-481E-A27C-01E8673841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4941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AED06F3-7368-5DE4-9C8A-3A783D8CBC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9C84152-DB1B-EC0B-11F3-0354D4315A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B58E997-B1FA-037E-E20E-3B8E2154D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0C50E-5969-4D6C-8414-8228A93B761A}" type="datetimeFigureOut">
              <a:rPr lang="pt-BR" smtClean="0"/>
              <a:t>23/08/2024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A1F2C54-B116-7082-948D-AEBEE9F01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528193-BA9C-79E0-2959-4B7FACEED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99D25-1271-481E-A27C-01E8673841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4259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C1A0A-C920-4670-9474-856FA52EAD4C}" type="datetimeFigureOut">
              <a:rPr lang="pt-BR" smtClean="0"/>
              <a:t>23/08/2024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C9A3-5953-40EE-A397-39AE1FC0C6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18083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C1A0A-C920-4670-9474-856FA52EAD4C}" type="datetimeFigureOut">
              <a:rPr lang="pt-BR" smtClean="0"/>
              <a:t>23/08/2024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C9A3-5953-40EE-A397-39AE1FC0C6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72324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C1A0A-C920-4670-9474-856FA52EAD4C}" type="datetimeFigureOut">
              <a:rPr lang="pt-BR" smtClean="0"/>
              <a:t>23/08/2024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C9A3-5953-40EE-A397-39AE1FC0C6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07927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C1A0A-C920-4670-9474-856FA52EAD4C}" type="datetimeFigureOut">
              <a:rPr lang="pt-BR" smtClean="0"/>
              <a:t>23/08/2024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C9A3-5953-40EE-A397-39AE1FC0C6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68505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C1A0A-C920-4670-9474-856FA52EAD4C}" type="datetimeFigureOut">
              <a:rPr lang="pt-BR" smtClean="0"/>
              <a:t>23/08/2024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C9A3-5953-40EE-A397-39AE1FC0C6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22709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C1A0A-C920-4670-9474-856FA52EAD4C}" type="datetimeFigureOut">
              <a:rPr lang="pt-BR" smtClean="0"/>
              <a:t>23/08/2024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C9A3-5953-40EE-A397-39AE1FC0C6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56607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C1A0A-C920-4670-9474-856FA52EAD4C}" type="datetimeFigureOut">
              <a:rPr lang="pt-BR" smtClean="0"/>
              <a:t>23/08/2024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C9A3-5953-40EE-A397-39AE1FC0C6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91605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C1A0A-C920-4670-9474-856FA52EAD4C}" type="datetimeFigureOut">
              <a:rPr lang="pt-BR" smtClean="0"/>
              <a:t>23/08/2024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C9A3-5953-40EE-A397-39AE1FC0C6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0534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A6BBB0-F2D9-3CEE-C0CF-C3BD55E5F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8622373-A7D9-CFFC-E8C2-4B33B3BD89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203EE4-BC4D-1688-24B5-FD67F3C40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0C50E-5969-4D6C-8414-8228A93B761A}" type="datetimeFigureOut">
              <a:rPr lang="pt-BR" smtClean="0"/>
              <a:t>23/08/2024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E2DF0D4-18A2-E298-BE1E-DC8A39AA5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FBACD4-D34A-F53E-4FDF-68A62B5DC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99D25-1271-481E-A27C-01E8673841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69305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C1A0A-C920-4670-9474-856FA52EAD4C}" type="datetimeFigureOut">
              <a:rPr lang="pt-BR" smtClean="0"/>
              <a:t>23/08/2024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C9A3-5953-40EE-A397-39AE1FC0C6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39821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C1A0A-C920-4670-9474-856FA52EAD4C}" type="datetimeFigureOut">
              <a:rPr lang="pt-BR" smtClean="0"/>
              <a:t>23/08/2024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C9A3-5953-40EE-A397-39AE1FC0C6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60276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C1A0A-C920-4670-9474-856FA52EAD4C}" type="datetimeFigureOut">
              <a:rPr lang="pt-BR" smtClean="0"/>
              <a:t>23/08/2024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AC9A3-5953-40EE-A397-39AE1FC0C6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08022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9A717F-AF58-474E-B9ED-1C99A5B718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324358-0038-4098-A39D-F6DE68BA53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AE530B-565B-4F6E-B01E-BE00DB3D32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CA1D0-06C6-4C07-9D0C-11235467373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11907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CEDD89-7521-83D9-3CB8-2181DA7FE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F1750A7-C553-9F63-1634-0F194083F8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056B0B9-F4EC-C00C-326C-56B23B1DE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0C50E-5969-4D6C-8414-8228A93B761A}" type="datetimeFigureOut">
              <a:rPr lang="pt-BR" smtClean="0"/>
              <a:t>23/08/2024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A6FACD7-169F-383D-1A87-663B9FBD9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EE4692F-08FD-11F0-788F-9B5F27491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99D25-1271-481E-A27C-01E8673841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1710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785F49-3FCF-93EA-5E7B-A3EEC4C7B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10C4972-8A00-4A43-8C29-F4872C42B9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2FE336E-8C16-9B01-8489-0BD21D9DB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AB5EAE7-6E66-7F65-2A5C-6CDD2B59A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0C50E-5969-4D6C-8414-8228A93B761A}" type="datetimeFigureOut">
              <a:rPr lang="pt-BR" smtClean="0"/>
              <a:t>23/08/2024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F540EBD-46F8-7098-C818-C6B83E6CC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A91A8CE-0DB6-1851-24D5-63CEEEEF9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99D25-1271-481E-A27C-01E8673841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1665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64DDD8-EADD-F363-991C-3F889380C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82DA474-85A3-6B13-7DCB-1A57B3D660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9D710D8-C555-6A58-4910-3B125AD7B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38A33BB-E620-5C00-2445-EE3F1A31AB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9AACB81-6EA0-A6D8-83E8-60B2FD6B4B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CD4D7B6-91CD-BA6D-B5CF-7D0BEE81E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0C50E-5969-4D6C-8414-8228A93B761A}" type="datetimeFigureOut">
              <a:rPr lang="pt-BR" smtClean="0"/>
              <a:t>23/08/2024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1AB1F19-AAA5-3FCF-8793-27C779684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285AC37-849F-E0C0-7F1A-DB0EF12A8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99D25-1271-481E-A27C-01E8673841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821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D36448-0657-7EEC-08FA-C2E3337C8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29E4DC5-2D10-D5C3-89FF-ABEB8707D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0C50E-5969-4D6C-8414-8228A93B761A}" type="datetimeFigureOut">
              <a:rPr lang="pt-BR" smtClean="0"/>
              <a:t>23/08/2024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AC00EBD-54BE-7AF6-7DA7-2CC8D4BE6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FBB88C1-F74E-34A9-6D6A-3969D4D69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99D25-1271-481E-A27C-01E8673841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6008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7E0AF4E-C873-FEE7-65CF-5C2373563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0C50E-5969-4D6C-8414-8228A93B761A}" type="datetimeFigureOut">
              <a:rPr lang="pt-BR" smtClean="0"/>
              <a:t>23/08/2024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CAA6E6B-E413-0F5F-CB39-770971719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6F142B4-734B-C50D-23D3-4D3D5AFED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99D25-1271-481E-A27C-01E8673841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0319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0EE3B5-0FCC-B4A7-4605-C60218724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5E68C42-73FA-8840-4643-C22871C43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DE60E96-70C4-40C1-D449-F47A23A4CC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140BFA9-FC34-0417-D38C-B8AFC3808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0C50E-5969-4D6C-8414-8228A93B761A}" type="datetimeFigureOut">
              <a:rPr lang="pt-BR" smtClean="0"/>
              <a:t>23/08/2024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B368B07-CF14-08B2-19D0-224951FDC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8CEF193-89DD-A5CA-D17D-BB56FD80D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99D25-1271-481E-A27C-01E8673841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3018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CC66B0-D065-C8EA-6987-0C2D0DA9E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4B4964FD-8DAB-9458-5A8A-88FA78F895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BACA194-8B94-60FB-8E3E-19D66667AD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608CCF7-D2C2-61C1-7E21-CD7CE767C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0C50E-5969-4D6C-8414-8228A93B761A}" type="datetimeFigureOut">
              <a:rPr lang="pt-BR" smtClean="0"/>
              <a:t>23/08/2024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6AD4983-0CD7-B3E1-B489-ED41EF969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AF59B77-8B02-2F01-5658-3AE6344EB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99D25-1271-481E-A27C-01E8673841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7955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 /><Relationship Id="rId13" Type="http://schemas.openxmlformats.org/officeDocument/2006/relationships/theme" Target="../theme/theme2.xml" /><Relationship Id="rId3" Type="http://schemas.openxmlformats.org/officeDocument/2006/relationships/slideLayout" Target="../slideLayouts/slideLayout14.xml" /><Relationship Id="rId7" Type="http://schemas.openxmlformats.org/officeDocument/2006/relationships/slideLayout" Target="../slideLayouts/slideLayout18.xml" /><Relationship Id="rId12" Type="http://schemas.openxmlformats.org/officeDocument/2006/relationships/slideLayout" Target="../slideLayouts/slideLayout23.xml" /><Relationship Id="rId2" Type="http://schemas.openxmlformats.org/officeDocument/2006/relationships/slideLayout" Target="../slideLayouts/slideLayout13.xml" /><Relationship Id="rId1" Type="http://schemas.openxmlformats.org/officeDocument/2006/relationships/slideLayout" Target="../slideLayouts/slideLayout12.xml" /><Relationship Id="rId6" Type="http://schemas.openxmlformats.org/officeDocument/2006/relationships/slideLayout" Target="../slideLayouts/slideLayout17.xml" /><Relationship Id="rId11" Type="http://schemas.openxmlformats.org/officeDocument/2006/relationships/slideLayout" Target="../slideLayouts/slideLayout22.xml" /><Relationship Id="rId5" Type="http://schemas.openxmlformats.org/officeDocument/2006/relationships/slideLayout" Target="../slideLayouts/slideLayout16.xml" /><Relationship Id="rId10" Type="http://schemas.openxmlformats.org/officeDocument/2006/relationships/slideLayout" Target="../slideLayouts/slideLayout21.xml" /><Relationship Id="rId4" Type="http://schemas.openxmlformats.org/officeDocument/2006/relationships/slideLayout" Target="../slideLayouts/slideLayout15.xml" /><Relationship Id="rId9" Type="http://schemas.openxmlformats.org/officeDocument/2006/relationships/slideLayout" Target="../slideLayouts/slideLayout20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D05F1B1-E261-12CB-DC57-F572D4364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DF91FA-E40A-6E9E-4445-EE17AF1C8A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762B4B3-C54D-30D1-FF03-7911DF289A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0C50E-5969-4D6C-8414-8228A93B761A}" type="datetimeFigureOut">
              <a:rPr lang="pt-BR" smtClean="0"/>
              <a:t>23/08/2024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12D7809-2388-B3CA-0BE1-7B48098783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37F52C5-7926-8889-8BD3-68EF02D4C1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99D25-1271-481E-A27C-01E8673841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1962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C1A0A-C920-4670-9474-856FA52EAD4C}" type="datetimeFigureOut">
              <a:rPr lang="pt-BR" smtClean="0"/>
              <a:t>23/08/2024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AC9A3-5953-40EE-A397-39AE1FC0C6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1062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fif" /><Relationship Id="rId2" Type="http://schemas.openxmlformats.org/officeDocument/2006/relationships/image" Target="../media/image7.jfif" /><Relationship Id="rId1" Type="http://schemas.openxmlformats.org/officeDocument/2006/relationships/slideLayout" Target="../slideLayouts/slideLayout1.xml" /><Relationship Id="rId5" Type="http://schemas.openxmlformats.org/officeDocument/2006/relationships/image" Target="../media/image10.jfif" /><Relationship Id="rId4" Type="http://schemas.openxmlformats.org/officeDocument/2006/relationships/image" Target="../media/image9.jfif" 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8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 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2.pn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 /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1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1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03C6F4E6-30A1-4F63-C8CC-028750B5A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6668" cy="4570886"/>
            <a:chOff x="0" y="0"/>
            <a:chExt cx="12196668" cy="4570886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9EA7CA8-3AE6-4F5F-9932-63303CF2D4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12196668" cy="4570632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4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6E3E019-A259-1130-CC5C-3165020BC5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791"/>
              <a:ext cx="10565988" cy="4568095"/>
            </a:xfrm>
            <a:prstGeom prst="rect">
              <a:avLst/>
            </a:prstGeom>
            <a:gradFill flip="none" rotWithShape="1">
              <a:gsLst>
                <a:gs pos="3000">
                  <a:schemeClr val="accent2"/>
                </a:gs>
                <a:gs pos="40000">
                  <a:schemeClr val="accent2">
                    <a:alpha val="0"/>
                  </a:schemeClr>
                </a:gs>
              </a:gsLst>
              <a:lin ang="17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0769F99-CCA6-5CDC-D1E1-C59A4762F1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"/>
              <a:ext cx="12192000" cy="4549891"/>
            </a:xfrm>
            <a:prstGeom prst="rect">
              <a:avLst/>
            </a:prstGeom>
            <a:gradFill>
              <a:gsLst>
                <a:gs pos="0">
                  <a:schemeClr val="accent5">
                    <a:alpha val="76000"/>
                  </a:schemeClr>
                </a:gs>
                <a:gs pos="67000">
                  <a:schemeClr val="accent2">
                    <a:alpha val="0"/>
                  </a:schemeClr>
                </a:gs>
              </a:gsLst>
              <a:lin ang="4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13E73D3-029B-3D4E-1956-8EE7068A6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110544" y="18215"/>
              <a:ext cx="8086124" cy="4549887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50000"/>
                    <a:alpha val="36000"/>
                  </a:schemeClr>
                </a:gs>
                <a:gs pos="45000">
                  <a:schemeClr val="accent5">
                    <a:alpha val="0"/>
                  </a:schemeClr>
                </a:gs>
              </a:gsLst>
              <a:lin ang="4200000" scaled="0"/>
              <a:tileRect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D0B41A14-5694-8E0C-47E0-6297A5EC6E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4623" y="233460"/>
            <a:ext cx="8017652" cy="2144821"/>
          </a:xfrm>
        </p:spPr>
        <p:txBody>
          <a:bodyPr anchor="t">
            <a:normAutofit/>
          </a:bodyPr>
          <a:lstStyle/>
          <a:p>
            <a:r>
              <a:rPr lang="pt-BR" sz="6600" b="1" dirty="0">
                <a:ln>
                  <a:solidFill>
                    <a:srgbClr val="540000"/>
                  </a:solidFill>
                </a:ln>
                <a:solidFill>
                  <a:srgbClr val="FFFFFF"/>
                </a:solidFill>
                <a:latin typeface="Abadi Extra Light" panose="020F0502020204030204" pitchFamily="34" charset="0"/>
              </a:rPr>
              <a:t>Os Desafios do Gestor Previdenciário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6C5C1FB-85A3-7D90-36A8-7B93905DCE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88294" y="4596659"/>
            <a:ext cx="4410310" cy="497614"/>
          </a:xfrm>
        </p:spPr>
        <p:txBody>
          <a:bodyPr anchor="ctr">
            <a:normAutofit/>
          </a:bodyPr>
          <a:lstStyle/>
          <a:p>
            <a:r>
              <a:rPr lang="pt-BR" sz="2000" b="1" dirty="0">
                <a:latin typeface="Aptos Mono" panose="020F0502020204030204" pitchFamily="49" charset="0"/>
              </a:rPr>
              <a:t>26 a 28 de Agosto de 2024</a:t>
            </a:r>
          </a:p>
        </p:txBody>
      </p:sp>
      <p:pic>
        <p:nvPicPr>
          <p:cNvPr id="33" name="Imagem 32" descr="Placa branca com letras pretas em fundo branco&#10;&#10;Descrição gerada automaticamente com confiança baixa">
            <a:extLst>
              <a:ext uri="{FF2B5EF4-FFF2-40B4-BE49-F238E27FC236}">
                <a16:creationId xmlns:a16="http://schemas.microsoft.com/office/drawing/2014/main" id="{A8EF8F9C-805A-AEEB-04D9-05335DD402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3466" y="5047795"/>
            <a:ext cx="3237723" cy="1303185"/>
          </a:xfrm>
          <a:prstGeom prst="rect">
            <a:avLst/>
          </a:prstGeom>
        </p:spPr>
      </p:pic>
      <p:grpSp>
        <p:nvGrpSpPr>
          <p:cNvPr id="34" name="Group 3">
            <a:extLst>
              <a:ext uri="{FF2B5EF4-FFF2-40B4-BE49-F238E27FC236}">
                <a16:creationId xmlns:a16="http://schemas.microsoft.com/office/drawing/2014/main" id="{32EB9F40-175B-39C1-0D16-68B8135A71AD}"/>
              </a:ext>
            </a:extLst>
          </p:cNvPr>
          <p:cNvGrpSpPr/>
          <p:nvPr/>
        </p:nvGrpSpPr>
        <p:grpSpPr>
          <a:xfrm>
            <a:off x="1752726" y="2123881"/>
            <a:ext cx="3329153" cy="2332814"/>
            <a:chOff x="0" y="0"/>
            <a:chExt cx="4438871" cy="3110419"/>
          </a:xfrm>
        </p:grpSpPr>
        <p:sp>
          <p:nvSpPr>
            <p:cNvPr id="35" name="Freeform 4">
              <a:extLst>
                <a:ext uri="{FF2B5EF4-FFF2-40B4-BE49-F238E27FC236}">
                  <a16:creationId xmlns:a16="http://schemas.microsoft.com/office/drawing/2014/main" id="{83EF2B16-484D-7955-5FD7-13A115CBC3A8}"/>
                </a:ext>
              </a:extLst>
            </p:cNvPr>
            <p:cNvSpPr/>
            <p:nvPr/>
          </p:nvSpPr>
          <p:spPr>
            <a:xfrm>
              <a:off x="0" y="0"/>
              <a:ext cx="4438871" cy="2274921"/>
            </a:xfrm>
            <a:custGeom>
              <a:avLst/>
              <a:gdLst/>
              <a:ahLst/>
              <a:cxnLst/>
              <a:rect l="l" t="t" r="r" b="b"/>
              <a:pathLst>
                <a:path w="4438871" h="2274921">
                  <a:moveTo>
                    <a:pt x="0" y="0"/>
                  </a:moveTo>
                  <a:lnTo>
                    <a:pt x="4438871" y="0"/>
                  </a:lnTo>
                  <a:lnTo>
                    <a:pt x="4438871" y="2274921"/>
                  </a:lnTo>
                  <a:lnTo>
                    <a:pt x="0" y="227492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TextBox 5">
              <a:extLst>
                <a:ext uri="{FF2B5EF4-FFF2-40B4-BE49-F238E27FC236}">
                  <a16:creationId xmlns:a16="http://schemas.microsoft.com/office/drawing/2014/main" id="{36ACD194-BFC2-9268-0BD1-B313FB7E6E09}"/>
                </a:ext>
              </a:extLst>
            </p:cNvPr>
            <p:cNvSpPr txBox="1"/>
            <p:nvPr/>
          </p:nvSpPr>
          <p:spPr>
            <a:xfrm>
              <a:off x="505380" y="1905812"/>
              <a:ext cx="3591080" cy="46239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ts val="2924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88" b="0" i="0" u="none" strike="noStrike" kern="1200" cap="none" spc="37" normalizeH="0" baseline="0" noProof="0" dirty="0">
                  <a:ln>
                    <a:noFill/>
                  </a:ln>
                  <a:solidFill>
                    <a:srgbClr val="0EFEC1"/>
                  </a:solidFill>
                  <a:effectLst/>
                  <a:uLnTx/>
                  <a:uFillTx/>
                  <a:latin typeface="Open Sans Extra Bold"/>
                  <a:ea typeface="Open Sans Extra Bold"/>
                  <a:cs typeface="Open Sans Extra Bold"/>
                  <a:sym typeface="Open Sans Extra Bold"/>
                </a:rPr>
                <a:t>PREVIDENCIÁRIO</a:t>
              </a:r>
            </a:p>
          </p:txBody>
        </p:sp>
        <p:sp>
          <p:nvSpPr>
            <p:cNvPr id="37" name="TextBox 6">
              <a:extLst>
                <a:ext uri="{FF2B5EF4-FFF2-40B4-BE49-F238E27FC236}">
                  <a16:creationId xmlns:a16="http://schemas.microsoft.com/office/drawing/2014/main" id="{D8952E6E-F084-75B6-A1C5-382579B3E598}"/>
                </a:ext>
              </a:extLst>
            </p:cNvPr>
            <p:cNvSpPr txBox="1"/>
            <p:nvPr/>
          </p:nvSpPr>
          <p:spPr>
            <a:xfrm>
              <a:off x="479325" y="2287292"/>
              <a:ext cx="3090646" cy="66348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ts val="4194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996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eague Spartan"/>
                  <a:ea typeface="League Spartan"/>
                  <a:cs typeface="League Spartan"/>
                  <a:sym typeface="League Spartan"/>
                </a:rPr>
                <a:t>AEPREMERJ</a:t>
              </a:r>
            </a:p>
          </p:txBody>
        </p:sp>
        <p:sp>
          <p:nvSpPr>
            <p:cNvPr id="38" name="TextBox 7">
              <a:extLst>
                <a:ext uri="{FF2B5EF4-FFF2-40B4-BE49-F238E27FC236}">
                  <a16:creationId xmlns:a16="http://schemas.microsoft.com/office/drawing/2014/main" id="{380BBA10-E4D7-4FD1-93CC-4C3B2D12F98F}"/>
                </a:ext>
              </a:extLst>
            </p:cNvPr>
            <p:cNvSpPr txBox="1"/>
            <p:nvPr/>
          </p:nvSpPr>
          <p:spPr>
            <a:xfrm>
              <a:off x="505380" y="1628469"/>
              <a:ext cx="2269435" cy="38562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ts val="2472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66" b="0" i="0" u="none" strike="noStrike" kern="1200" cap="none" spc="210" normalizeH="0" baseline="0" noProof="0">
                  <a:ln>
                    <a:noFill/>
                  </a:ln>
                  <a:solidFill>
                    <a:srgbClr val="0EFEC1"/>
                  </a:solidFill>
                  <a:effectLst/>
                  <a:uLnTx/>
                  <a:uFillTx/>
                  <a:latin typeface="Open Sans"/>
                  <a:ea typeface="Open Sans"/>
                  <a:cs typeface="Open Sans"/>
                  <a:sym typeface="Open Sans"/>
                </a:rPr>
                <a:t>CONGRESSO</a:t>
              </a:r>
            </a:p>
          </p:txBody>
        </p:sp>
        <p:sp>
          <p:nvSpPr>
            <p:cNvPr id="39" name="TextBox 8">
              <a:extLst>
                <a:ext uri="{FF2B5EF4-FFF2-40B4-BE49-F238E27FC236}">
                  <a16:creationId xmlns:a16="http://schemas.microsoft.com/office/drawing/2014/main" id="{085025E6-6295-DEBD-AEB5-6D5F34F3D021}"/>
                </a:ext>
              </a:extLst>
            </p:cNvPr>
            <p:cNvSpPr txBox="1"/>
            <p:nvPr/>
          </p:nvSpPr>
          <p:spPr>
            <a:xfrm>
              <a:off x="957136" y="2853209"/>
              <a:ext cx="2135025" cy="25720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ts val="1531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TextBox 9">
              <a:extLst>
                <a:ext uri="{FF2B5EF4-FFF2-40B4-BE49-F238E27FC236}">
                  <a16:creationId xmlns:a16="http://schemas.microsoft.com/office/drawing/2014/main" id="{4DDBF61C-0AB8-1D37-2CEA-740AB71EC6C3}"/>
                </a:ext>
              </a:extLst>
            </p:cNvPr>
            <p:cNvSpPr txBox="1"/>
            <p:nvPr/>
          </p:nvSpPr>
          <p:spPr>
            <a:xfrm>
              <a:off x="545589" y="946884"/>
              <a:ext cx="1189713" cy="70502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ts val="4431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165" b="0" i="0" u="none" strike="noStrike" kern="1200" cap="none" spc="56" normalizeH="0" baseline="0" noProof="0">
                  <a:ln>
                    <a:noFill/>
                  </a:ln>
                  <a:solidFill>
                    <a:srgbClr val="0EFEC1"/>
                  </a:solidFill>
                  <a:effectLst/>
                  <a:uLnTx/>
                  <a:uFillTx/>
                  <a:latin typeface="Open Sans Extra Bold"/>
                  <a:ea typeface="Open Sans Extra Bold"/>
                  <a:cs typeface="Open Sans Extra Bold"/>
                  <a:sym typeface="Open Sans Extra Bold"/>
                </a:rPr>
                <a:t>XVII</a:t>
              </a:r>
            </a:p>
          </p:txBody>
        </p:sp>
      </p:grpSp>
      <p:grpSp>
        <p:nvGrpSpPr>
          <p:cNvPr id="41" name="Group 3">
            <a:extLst>
              <a:ext uri="{FF2B5EF4-FFF2-40B4-BE49-F238E27FC236}">
                <a16:creationId xmlns:a16="http://schemas.microsoft.com/office/drawing/2014/main" id="{18FBFD2B-476C-F0A2-25B7-D7E632C92E52}"/>
              </a:ext>
            </a:extLst>
          </p:cNvPr>
          <p:cNvGrpSpPr/>
          <p:nvPr/>
        </p:nvGrpSpPr>
        <p:grpSpPr>
          <a:xfrm>
            <a:off x="7913395" y="2123881"/>
            <a:ext cx="3329153" cy="2332814"/>
            <a:chOff x="0" y="0"/>
            <a:chExt cx="4438871" cy="3110419"/>
          </a:xfrm>
        </p:grpSpPr>
        <p:sp>
          <p:nvSpPr>
            <p:cNvPr id="42" name="Freeform 4">
              <a:extLst>
                <a:ext uri="{FF2B5EF4-FFF2-40B4-BE49-F238E27FC236}">
                  <a16:creationId xmlns:a16="http://schemas.microsoft.com/office/drawing/2014/main" id="{9012B140-DB96-C0CF-3DDB-235E9C435E45}"/>
                </a:ext>
              </a:extLst>
            </p:cNvPr>
            <p:cNvSpPr/>
            <p:nvPr/>
          </p:nvSpPr>
          <p:spPr>
            <a:xfrm>
              <a:off x="0" y="0"/>
              <a:ext cx="4438871" cy="2274921"/>
            </a:xfrm>
            <a:custGeom>
              <a:avLst/>
              <a:gdLst/>
              <a:ahLst/>
              <a:cxnLst/>
              <a:rect l="l" t="t" r="r" b="b"/>
              <a:pathLst>
                <a:path w="4438871" h="2274921">
                  <a:moveTo>
                    <a:pt x="0" y="0"/>
                  </a:moveTo>
                  <a:lnTo>
                    <a:pt x="4438871" y="0"/>
                  </a:lnTo>
                  <a:lnTo>
                    <a:pt x="4438871" y="2274921"/>
                  </a:lnTo>
                  <a:lnTo>
                    <a:pt x="0" y="227492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TextBox 5">
              <a:extLst>
                <a:ext uri="{FF2B5EF4-FFF2-40B4-BE49-F238E27FC236}">
                  <a16:creationId xmlns:a16="http://schemas.microsoft.com/office/drawing/2014/main" id="{8B5D3ED1-BFCF-5625-EEF1-9CA5DA603F00}"/>
                </a:ext>
              </a:extLst>
            </p:cNvPr>
            <p:cNvSpPr txBox="1"/>
            <p:nvPr/>
          </p:nvSpPr>
          <p:spPr>
            <a:xfrm>
              <a:off x="505380" y="1905812"/>
              <a:ext cx="3591080" cy="46239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ts val="2924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88" b="0" i="0" u="none" strike="noStrike" kern="1200" cap="none" spc="37" normalizeH="0" baseline="0" noProof="0">
                  <a:ln>
                    <a:noFill/>
                  </a:ln>
                  <a:solidFill>
                    <a:srgbClr val="0EFEC1"/>
                  </a:solidFill>
                  <a:effectLst/>
                  <a:uLnTx/>
                  <a:uFillTx/>
                  <a:latin typeface="Open Sans Extra Bold"/>
                  <a:ea typeface="Open Sans Extra Bold"/>
                  <a:cs typeface="Open Sans Extra Bold"/>
                  <a:sym typeface="Open Sans Extra Bold"/>
                </a:rPr>
                <a:t>PREVIDENCIÁRIO</a:t>
              </a:r>
            </a:p>
          </p:txBody>
        </p:sp>
        <p:sp>
          <p:nvSpPr>
            <p:cNvPr id="44" name="TextBox 6">
              <a:extLst>
                <a:ext uri="{FF2B5EF4-FFF2-40B4-BE49-F238E27FC236}">
                  <a16:creationId xmlns:a16="http://schemas.microsoft.com/office/drawing/2014/main" id="{67FF429A-1A1B-1D54-6A3B-29EEF256F6AF}"/>
                </a:ext>
              </a:extLst>
            </p:cNvPr>
            <p:cNvSpPr txBox="1"/>
            <p:nvPr/>
          </p:nvSpPr>
          <p:spPr>
            <a:xfrm>
              <a:off x="479325" y="2287292"/>
              <a:ext cx="3090646" cy="66348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ts val="4194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996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eague Spartan"/>
                  <a:ea typeface="League Spartan"/>
                  <a:cs typeface="League Spartan"/>
                  <a:sym typeface="League Spartan"/>
                </a:rPr>
                <a:t>AEPREMERJ</a:t>
              </a:r>
            </a:p>
          </p:txBody>
        </p:sp>
        <p:sp>
          <p:nvSpPr>
            <p:cNvPr id="45" name="TextBox 7">
              <a:extLst>
                <a:ext uri="{FF2B5EF4-FFF2-40B4-BE49-F238E27FC236}">
                  <a16:creationId xmlns:a16="http://schemas.microsoft.com/office/drawing/2014/main" id="{1A85FB79-A320-1D3F-07E2-89B558A3DE1A}"/>
                </a:ext>
              </a:extLst>
            </p:cNvPr>
            <p:cNvSpPr txBox="1"/>
            <p:nvPr/>
          </p:nvSpPr>
          <p:spPr>
            <a:xfrm>
              <a:off x="505380" y="1628469"/>
              <a:ext cx="2269435" cy="38562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ts val="2472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66" b="0" i="0" u="none" strike="noStrike" kern="1200" cap="none" spc="210" normalizeH="0" baseline="0" noProof="0" dirty="0">
                  <a:ln>
                    <a:noFill/>
                  </a:ln>
                  <a:solidFill>
                    <a:srgbClr val="0EFEC1"/>
                  </a:solidFill>
                  <a:effectLst/>
                  <a:uLnTx/>
                  <a:uFillTx/>
                  <a:latin typeface="Open Sans"/>
                  <a:ea typeface="Open Sans"/>
                  <a:cs typeface="Open Sans"/>
                  <a:sym typeface="Open Sans"/>
                </a:rPr>
                <a:t>CONGRESSO</a:t>
              </a:r>
            </a:p>
          </p:txBody>
        </p:sp>
        <p:sp>
          <p:nvSpPr>
            <p:cNvPr id="46" name="TextBox 8">
              <a:extLst>
                <a:ext uri="{FF2B5EF4-FFF2-40B4-BE49-F238E27FC236}">
                  <a16:creationId xmlns:a16="http://schemas.microsoft.com/office/drawing/2014/main" id="{7F2CABEA-CDCD-C893-B77B-AE6E666AC06B}"/>
                </a:ext>
              </a:extLst>
            </p:cNvPr>
            <p:cNvSpPr txBox="1"/>
            <p:nvPr/>
          </p:nvSpPr>
          <p:spPr>
            <a:xfrm>
              <a:off x="957136" y="2853209"/>
              <a:ext cx="2135025" cy="25720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ts val="1531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TextBox 9">
              <a:extLst>
                <a:ext uri="{FF2B5EF4-FFF2-40B4-BE49-F238E27FC236}">
                  <a16:creationId xmlns:a16="http://schemas.microsoft.com/office/drawing/2014/main" id="{29AF1748-2CAB-F490-1F5D-87651511F06E}"/>
                </a:ext>
              </a:extLst>
            </p:cNvPr>
            <p:cNvSpPr txBox="1"/>
            <p:nvPr/>
          </p:nvSpPr>
          <p:spPr>
            <a:xfrm>
              <a:off x="545589" y="946884"/>
              <a:ext cx="1189713" cy="70502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ts val="4431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165" b="0" i="0" u="none" strike="noStrike" kern="1200" cap="none" spc="56" normalizeH="0" baseline="0" noProof="0">
                  <a:ln>
                    <a:noFill/>
                  </a:ln>
                  <a:solidFill>
                    <a:srgbClr val="0EFEC1"/>
                  </a:solidFill>
                  <a:effectLst/>
                  <a:uLnTx/>
                  <a:uFillTx/>
                  <a:latin typeface="Open Sans Extra Bold"/>
                  <a:ea typeface="Open Sans Extra Bold"/>
                  <a:cs typeface="Open Sans Extra Bold"/>
                  <a:sym typeface="Open Sans Extra Bold"/>
                </a:rPr>
                <a:t>XVII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292815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0">
            <a:extLst>
              <a:ext uri="{FF2B5EF4-FFF2-40B4-BE49-F238E27FC236}">
                <a16:creationId xmlns:a16="http://schemas.microsoft.com/office/drawing/2014/main" id="{74ACBD06-6985-FD55-B568-2D12BE94CD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6737460"/>
            <a:ext cx="12192000" cy="123364"/>
            <a:chOff x="1" y="6737460"/>
            <a:chExt cx="12192000" cy="123364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BEDBCB9-ADBE-3404-1252-175085C62F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6034320" y="703141"/>
              <a:ext cx="123362" cy="12192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12">
              <a:extLst>
                <a:ext uri="{FF2B5EF4-FFF2-40B4-BE49-F238E27FC236}">
                  <a16:creationId xmlns:a16="http://schemas.microsoft.com/office/drawing/2014/main" id="{D0C028D7-9C46-128D-CDF7-B32F79FA75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40559" y="4909383"/>
              <a:ext cx="123362" cy="3779520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8D7E8F5F-65EA-EAAD-C9E4-D70F0AB47AF1}"/>
              </a:ext>
            </a:extLst>
          </p:cNvPr>
          <p:cNvSpPr txBox="1">
            <a:spLocks/>
          </p:cNvSpPr>
          <p:nvPr/>
        </p:nvSpPr>
        <p:spPr>
          <a:xfrm>
            <a:off x="4016077" y="208595"/>
            <a:ext cx="4027569" cy="8171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1" i="0" u="none" strike="noStrike" kern="1200" cap="none" spc="0" normalizeH="0" baseline="0" noProof="0" dirty="0">
                <a:ln>
                  <a:noFill/>
                </a:ln>
                <a:solidFill>
                  <a:srgbClr val="540000"/>
                </a:solidFill>
                <a:effectLst/>
                <a:uLnTx/>
                <a:uFillTx/>
                <a:latin typeface="Abadi Extra Light" panose="020F0502020204030204" pitchFamily="34" charset="0"/>
                <a:ea typeface="+mj-ea"/>
                <a:cs typeface="+mj-cs"/>
              </a:rPr>
              <a:t>Desafios Internos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13D5A87-F01D-F102-3AB5-3BAC98CC8A38}"/>
              </a:ext>
            </a:extLst>
          </p:cNvPr>
          <p:cNvSpPr txBox="1">
            <a:spLocks/>
          </p:cNvSpPr>
          <p:nvPr/>
        </p:nvSpPr>
        <p:spPr>
          <a:xfrm>
            <a:off x="1966821" y="1248019"/>
            <a:ext cx="8126083" cy="1212147"/>
          </a:xfrm>
          <a:prstGeom prst="rect">
            <a:avLst/>
          </a:prstGeom>
          <a:ln w="38100"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40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Avaliação Atuarial	    Meta Atuarial</a:t>
            </a:r>
          </a:p>
        </p:txBody>
      </p:sp>
      <p:sp>
        <p:nvSpPr>
          <p:cNvPr id="5" name="Seta: para a Direita 4">
            <a:extLst>
              <a:ext uri="{FF2B5EF4-FFF2-40B4-BE49-F238E27FC236}">
                <a16:creationId xmlns:a16="http://schemas.microsoft.com/office/drawing/2014/main" id="{41A1F8E5-0CE1-693F-FA27-8D58F99F52B1}"/>
              </a:ext>
            </a:extLst>
          </p:cNvPr>
          <p:cNvSpPr/>
          <p:nvPr/>
        </p:nvSpPr>
        <p:spPr>
          <a:xfrm>
            <a:off x="6021232" y="1620606"/>
            <a:ext cx="948905" cy="46697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spaço Reservado para Conteúdo 2">
            <a:extLst>
              <a:ext uri="{FF2B5EF4-FFF2-40B4-BE49-F238E27FC236}">
                <a16:creationId xmlns:a16="http://schemas.microsoft.com/office/drawing/2014/main" id="{20C0B65B-D8C0-E46E-3C81-35257F71C710}"/>
              </a:ext>
            </a:extLst>
          </p:cNvPr>
          <p:cNvSpPr txBox="1">
            <a:spLocks/>
          </p:cNvSpPr>
          <p:nvPr/>
        </p:nvSpPr>
        <p:spPr>
          <a:xfrm>
            <a:off x="1966819" y="3024526"/>
            <a:ext cx="8126083" cy="1212147"/>
          </a:xfrm>
          <a:prstGeom prst="rect">
            <a:avLst/>
          </a:prstGeom>
          <a:ln w="38100">
            <a:solidFill>
              <a:srgbClr val="9A3A3A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4000" b="1" i="0" u="none" strike="noStrike" kern="1200" cap="none" spc="0" normalizeH="0" baseline="0" noProof="0" dirty="0">
                <a:ln>
                  <a:noFill/>
                </a:ln>
                <a:solidFill>
                  <a:srgbClr val="9A3A3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Taxa Administrativa</a:t>
            </a:r>
          </a:p>
        </p:txBody>
      </p:sp>
      <p:sp>
        <p:nvSpPr>
          <p:cNvPr id="7" name="Espaço Reservado para Conteúdo 2">
            <a:extLst>
              <a:ext uri="{FF2B5EF4-FFF2-40B4-BE49-F238E27FC236}">
                <a16:creationId xmlns:a16="http://schemas.microsoft.com/office/drawing/2014/main" id="{9F1E0079-A84A-8791-1957-67358994CF73}"/>
              </a:ext>
            </a:extLst>
          </p:cNvPr>
          <p:cNvSpPr txBox="1">
            <a:spLocks/>
          </p:cNvSpPr>
          <p:nvPr/>
        </p:nvSpPr>
        <p:spPr>
          <a:xfrm>
            <a:off x="1966819" y="4864963"/>
            <a:ext cx="8126083" cy="1212147"/>
          </a:xfrm>
          <a:prstGeom prst="rect">
            <a:avLst/>
          </a:prstGeom>
          <a:ln w="38100"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COMPREV</a:t>
            </a:r>
          </a:p>
        </p:txBody>
      </p:sp>
    </p:spTree>
    <p:extLst>
      <p:ext uri="{BB962C8B-B14F-4D97-AF65-F5344CB8AC3E}">
        <p14:creationId xmlns:p14="http://schemas.microsoft.com/office/powerpoint/2010/main" val="4018043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1ACA2EA0-FFD3-42EC-9406-B595015ED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D5288BCE-665C-472A-8C43-664BCFA31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8762" y="1247775"/>
            <a:ext cx="9144000" cy="3007447"/>
          </a:xfrm>
          <a:prstGeom prst="rect">
            <a:avLst/>
          </a:prstGeom>
          <a:solidFill>
            <a:schemeClr val="bg1"/>
          </a:solidFill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FBC42DC5-35C1-3E32-C595-785E788DF47B}"/>
              </a:ext>
            </a:extLst>
          </p:cNvPr>
          <p:cNvSpPr txBox="1">
            <a:spLocks/>
          </p:cNvSpPr>
          <p:nvPr/>
        </p:nvSpPr>
        <p:spPr>
          <a:xfrm>
            <a:off x="1804988" y="1442172"/>
            <a:ext cx="8582025" cy="21773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fontAlgn="auto">
              <a:spcAft>
                <a:spcPts val="600"/>
              </a:spcAft>
              <a:buClrTx/>
              <a:buSzTx/>
              <a:tabLst/>
              <a:defRPr/>
            </a:pPr>
            <a:r>
              <a:rPr kumimoji="0" lang="en-US" sz="8800" b="1" i="0" u="none" strike="noStrike" kern="1200" cap="none" spc="0" normalizeH="0" baseline="0" noProof="0" dirty="0" err="1">
                <a:ln>
                  <a:noFill/>
                </a:ln>
                <a:solidFill>
                  <a:srgbClr val="9A3A3A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Servidores</a:t>
            </a:r>
            <a:endParaRPr kumimoji="0" lang="en-US" sz="8800" b="1" i="0" u="none" strike="noStrike" kern="1200" cap="none" spc="0" normalizeH="0" baseline="0" noProof="0" dirty="0">
              <a:ln>
                <a:noFill/>
              </a:ln>
              <a:solidFill>
                <a:srgbClr val="9A3A3A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46C57131-53A7-4C1A-BEA8-25F06A06AD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87872" y="3912322"/>
            <a:ext cx="7225780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751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0">
            <a:extLst>
              <a:ext uri="{FF2B5EF4-FFF2-40B4-BE49-F238E27FC236}">
                <a16:creationId xmlns:a16="http://schemas.microsoft.com/office/drawing/2014/main" id="{74ACBD06-6985-FD55-B568-2D12BE94CD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6737460"/>
            <a:ext cx="12192000" cy="123364"/>
            <a:chOff x="1" y="6737460"/>
            <a:chExt cx="12192000" cy="123364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BEDBCB9-ADBE-3404-1252-175085C62F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6034320" y="703141"/>
              <a:ext cx="123362" cy="12192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12">
              <a:extLst>
                <a:ext uri="{FF2B5EF4-FFF2-40B4-BE49-F238E27FC236}">
                  <a16:creationId xmlns:a16="http://schemas.microsoft.com/office/drawing/2014/main" id="{D0C028D7-9C46-128D-CDF7-B32F79FA75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40559" y="4909383"/>
              <a:ext cx="123362" cy="3779520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" name="Título 1">
            <a:extLst>
              <a:ext uri="{FF2B5EF4-FFF2-40B4-BE49-F238E27FC236}">
                <a16:creationId xmlns:a16="http://schemas.microsoft.com/office/drawing/2014/main" id="{FBC42DC5-35C1-3E32-C595-785E788DF47B}"/>
              </a:ext>
            </a:extLst>
          </p:cNvPr>
          <p:cNvSpPr txBox="1">
            <a:spLocks/>
          </p:cNvSpPr>
          <p:nvPr/>
        </p:nvSpPr>
        <p:spPr>
          <a:xfrm>
            <a:off x="7470767" y="3732281"/>
            <a:ext cx="2642131" cy="8171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Abadi Extra Light" panose="020F0502020204030204" pitchFamily="34" charset="0"/>
                <a:ea typeface="+mj-ea"/>
                <a:cs typeface="+mj-cs"/>
              </a:rPr>
              <a:t>Pró-Gestão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15C8550-F724-891B-FA1C-7387F05B0DE0}"/>
              </a:ext>
            </a:extLst>
          </p:cNvPr>
          <p:cNvSpPr txBox="1">
            <a:spLocks/>
          </p:cNvSpPr>
          <p:nvPr/>
        </p:nvSpPr>
        <p:spPr>
          <a:xfrm>
            <a:off x="970151" y="4738442"/>
            <a:ext cx="4510555" cy="8171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badi Extra Light" panose="020F0502020204030204" pitchFamily="34" charset="0"/>
                <a:ea typeface="+mj-ea"/>
                <a:cs typeface="+mj-cs"/>
              </a:rPr>
              <a:t>Certificação Profissional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351F2A1B-CAF6-DED4-9FD3-27C8A4F44AF4}"/>
              </a:ext>
            </a:extLst>
          </p:cNvPr>
          <p:cNvSpPr txBox="1">
            <a:spLocks/>
          </p:cNvSpPr>
          <p:nvPr/>
        </p:nvSpPr>
        <p:spPr>
          <a:xfrm>
            <a:off x="4939913" y="2959711"/>
            <a:ext cx="4510555" cy="8171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badi Extra Light" panose="020F0502020204030204" pitchFamily="34" charset="0"/>
                <a:ea typeface="+mj-ea"/>
                <a:cs typeface="+mj-cs"/>
              </a:rPr>
              <a:t>Censo Previdenciário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15E7BD01-8F5A-40CF-4F61-67A979CEB7EE}"/>
              </a:ext>
            </a:extLst>
          </p:cNvPr>
          <p:cNvSpPr txBox="1">
            <a:spLocks/>
          </p:cNvSpPr>
          <p:nvPr/>
        </p:nvSpPr>
        <p:spPr>
          <a:xfrm>
            <a:off x="3457089" y="4329869"/>
            <a:ext cx="4918987" cy="8171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badi Extra Light" panose="020F0502020204030204" pitchFamily="34" charset="0"/>
                <a:ea typeface="+mj-ea"/>
                <a:cs typeface="+mj-cs"/>
              </a:rPr>
              <a:t>Atendimento com Qualidade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3721BDB2-11E0-32E1-B5DF-06B146276C46}"/>
              </a:ext>
            </a:extLst>
          </p:cNvPr>
          <p:cNvSpPr txBox="1">
            <a:spLocks/>
          </p:cNvSpPr>
          <p:nvPr/>
        </p:nvSpPr>
        <p:spPr>
          <a:xfrm>
            <a:off x="3481231" y="1002831"/>
            <a:ext cx="3175774" cy="8171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Abadi Extra Light" panose="020F0502020204030204" pitchFamily="34" charset="0"/>
                <a:ea typeface="+mj-ea"/>
                <a:cs typeface="+mj-cs"/>
              </a:rPr>
              <a:t>Planejamento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55A15D8F-DBD7-A095-1CAD-FD20102A1E0E}"/>
              </a:ext>
            </a:extLst>
          </p:cNvPr>
          <p:cNvSpPr txBox="1">
            <a:spLocks/>
          </p:cNvSpPr>
          <p:nvPr/>
        </p:nvSpPr>
        <p:spPr>
          <a:xfrm>
            <a:off x="8491103" y="1274376"/>
            <a:ext cx="1101125" cy="8171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1" i="0" u="none" strike="noStrike" kern="1200" cap="none" spc="0" normalizeH="0" baseline="0" noProof="0" dirty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badi Extra Light" panose="020F0502020204030204" pitchFamily="34" charset="0"/>
                <a:ea typeface="+mj-ea"/>
                <a:cs typeface="+mj-cs"/>
              </a:rPr>
              <a:t>CRP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7F48B4E3-DF47-8159-EB56-AB571A623E8F}"/>
              </a:ext>
            </a:extLst>
          </p:cNvPr>
          <p:cNvSpPr txBox="1">
            <a:spLocks/>
          </p:cNvSpPr>
          <p:nvPr/>
        </p:nvSpPr>
        <p:spPr>
          <a:xfrm>
            <a:off x="2854425" y="2950657"/>
            <a:ext cx="1101125" cy="8171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1" i="0" u="none" strike="noStrike" kern="1200" cap="none" spc="0" normalizeH="0" baseline="0" noProof="0" dirty="0">
                <a:ln>
                  <a:noFill/>
                </a:ln>
                <a:solidFill>
                  <a:srgbClr val="F79E7B"/>
                </a:solidFill>
                <a:effectLst/>
                <a:uLnTx/>
                <a:uFillTx/>
                <a:latin typeface="Abadi Extra Light" panose="020F0502020204030204" pitchFamily="34" charset="0"/>
                <a:ea typeface="+mj-ea"/>
                <a:cs typeface="+mj-cs"/>
              </a:rPr>
              <a:t>ISP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158027C1-C5C0-4DF3-2DF9-66DB6C8C3D65}"/>
              </a:ext>
            </a:extLst>
          </p:cNvPr>
          <p:cNvSpPr txBox="1">
            <a:spLocks/>
          </p:cNvSpPr>
          <p:nvPr/>
        </p:nvSpPr>
        <p:spPr>
          <a:xfrm>
            <a:off x="5945074" y="1810973"/>
            <a:ext cx="4423445" cy="8171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badi Extra Light" panose="020F0502020204030204" pitchFamily="34" charset="0"/>
                <a:ea typeface="+mj-ea"/>
                <a:cs typeface="+mj-cs"/>
              </a:rPr>
              <a:t>Comitê de Investimentos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47BB432B-F7C4-396C-35F3-E492243A1438}"/>
              </a:ext>
            </a:extLst>
          </p:cNvPr>
          <p:cNvSpPr txBox="1">
            <a:spLocks/>
          </p:cNvSpPr>
          <p:nvPr/>
        </p:nvSpPr>
        <p:spPr>
          <a:xfrm>
            <a:off x="5799851" y="4936076"/>
            <a:ext cx="3401083" cy="8171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badi Extra Light" panose="020F0502020204030204" pitchFamily="34" charset="0"/>
                <a:ea typeface="+mj-ea"/>
                <a:cs typeface="+mj-cs"/>
              </a:rPr>
              <a:t>Déficit Atuarial</a:t>
            </a: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FAB37E96-88AE-AD01-61CE-7B8E7FCA408E}"/>
              </a:ext>
            </a:extLst>
          </p:cNvPr>
          <p:cNvSpPr txBox="1">
            <a:spLocks/>
          </p:cNvSpPr>
          <p:nvPr/>
        </p:nvSpPr>
        <p:spPr>
          <a:xfrm>
            <a:off x="6967436" y="2406699"/>
            <a:ext cx="3401083" cy="8171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badi Extra Light" panose="020F0502020204030204" pitchFamily="34" charset="0"/>
                <a:ea typeface="+mj-ea"/>
                <a:cs typeface="+mj-cs"/>
              </a:rPr>
              <a:t>Déficit Financeiro</a:t>
            </a: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7115DDDA-B94D-0A3F-22F7-32A028604FAD}"/>
              </a:ext>
            </a:extLst>
          </p:cNvPr>
          <p:cNvSpPr txBox="1">
            <a:spLocks/>
          </p:cNvSpPr>
          <p:nvPr/>
        </p:nvSpPr>
        <p:spPr>
          <a:xfrm>
            <a:off x="3560855" y="2373229"/>
            <a:ext cx="3096150" cy="8171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badi Extra Light" panose="020F0502020204030204" pitchFamily="34" charset="0"/>
                <a:ea typeface="+mj-ea"/>
                <a:cs typeface="+mj-cs"/>
              </a:rPr>
              <a:t>Falta de Concurso</a:t>
            </a:r>
          </a:p>
        </p:txBody>
      </p:sp>
      <p:sp>
        <p:nvSpPr>
          <p:cNvPr id="14" name="Título 1">
            <a:extLst>
              <a:ext uri="{FF2B5EF4-FFF2-40B4-BE49-F238E27FC236}">
                <a16:creationId xmlns:a16="http://schemas.microsoft.com/office/drawing/2014/main" id="{86CA51C8-A4F0-A38D-2946-72B486D932B8}"/>
              </a:ext>
            </a:extLst>
          </p:cNvPr>
          <p:cNvSpPr txBox="1">
            <a:spLocks/>
          </p:cNvSpPr>
          <p:nvPr/>
        </p:nvSpPr>
        <p:spPr>
          <a:xfrm>
            <a:off x="2205885" y="3637937"/>
            <a:ext cx="4918987" cy="8171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1" i="0" u="none" strike="noStrike" kern="1200" cap="none" spc="0" normalizeH="0" baseline="0" noProof="0" dirty="0">
                <a:ln>
                  <a:noFill/>
                </a:ln>
                <a:solidFill>
                  <a:srgbClr val="A82C9F"/>
                </a:solidFill>
                <a:effectLst/>
                <a:uLnTx/>
                <a:uFillTx/>
                <a:latin typeface="Abadi Extra Light" panose="020F0502020204030204" pitchFamily="34" charset="0"/>
                <a:ea typeface="+mj-ea"/>
                <a:cs typeface="+mj-cs"/>
              </a:rPr>
              <a:t>Remuneração Adequada</a:t>
            </a:r>
          </a:p>
        </p:txBody>
      </p:sp>
      <p:sp>
        <p:nvSpPr>
          <p:cNvPr id="17" name="Título 1">
            <a:extLst>
              <a:ext uri="{FF2B5EF4-FFF2-40B4-BE49-F238E27FC236}">
                <a16:creationId xmlns:a16="http://schemas.microsoft.com/office/drawing/2014/main" id="{56D644CF-D391-713D-5FDA-B079DDDD28FC}"/>
              </a:ext>
            </a:extLst>
          </p:cNvPr>
          <p:cNvSpPr txBox="1">
            <a:spLocks/>
          </p:cNvSpPr>
          <p:nvPr/>
        </p:nvSpPr>
        <p:spPr>
          <a:xfrm>
            <a:off x="2023247" y="1648066"/>
            <a:ext cx="4510555" cy="8171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badi Extra Light" panose="020F0502020204030204" pitchFamily="34" charset="0"/>
                <a:ea typeface="+mj-ea"/>
                <a:cs typeface="+mj-cs"/>
              </a:rPr>
              <a:t>Poucos Servidores</a:t>
            </a:r>
          </a:p>
        </p:txBody>
      </p:sp>
      <p:sp>
        <p:nvSpPr>
          <p:cNvPr id="18" name="Título 1">
            <a:extLst>
              <a:ext uri="{FF2B5EF4-FFF2-40B4-BE49-F238E27FC236}">
                <a16:creationId xmlns:a16="http://schemas.microsoft.com/office/drawing/2014/main" id="{CD9C5DB7-FB05-CB99-59BF-4322F487B033}"/>
              </a:ext>
            </a:extLst>
          </p:cNvPr>
          <p:cNvSpPr txBox="1">
            <a:spLocks/>
          </p:cNvSpPr>
          <p:nvPr/>
        </p:nvSpPr>
        <p:spPr>
          <a:xfrm>
            <a:off x="5108930" y="380968"/>
            <a:ext cx="3401083" cy="8171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badi Extra Light" panose="020F0502020204030204" pitchFamily="34" charset="0"/>
                <a:ea typeface="+mj-ea"/>
                <a:cs typeface="+mj-cs"/>
              </a:rPr>
              <a:t>Prova de Vida</a:t>
            </a:r>
          </a:p>
        </p:txBody>
      </p:sp>
    </p:spTree>
    <p:extLst>
      <p:ext uri="{BB962C8B-B14F-4D97-AF65-F5344CB8AC3E}">
        <p14:creationId xmlns:p14="http://schemas.microsoft.com/office/powerpoint/2010/main" val="9546337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0">
            <a:extLst>
              <a:ext uri="{FF2B5EF4-FFF2-40B4-BE49-F238E27FC236}">
                <a16:creationId xmlns:a16="http://schemas.microsoft.com/office/drawing/2014/main" id="{74ACBD06-6985-FD55-B568-2D12BE94CD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6737460"/>
            <a:ext cx="12192000" cy="123364"/>
            <a:chOff x="1" y="6737460"/>
            <a:chExt cx="12192000" cy="123364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BEDBCB9-ADBE-3404-1252-175085C62F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6034320" y="703141"/>
              <a:ext cx="123362" cy="12192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12">
              <a:extLst>
                <a:ext uri="{FF2B5EF4-FFF2-40B4-BE49-F238E27FC236}">
                  <a16:creationId xmlns:a16="http://schemas.microsoft.com/office/drawing/2014/main" id="{D0C028D7-9C46-128D-CDF7-B32F79FA75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40559" y="4909383"/>
              <a:ext cx="123362" cy="3779520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Rectangle 11">
            <a:extLst>
              <a:ext uri="{FF2B5EF4-FFF2-40B4-BE49-F238E27FC236}">
                <a16:creationId xmlns:a16="http://schemas.microsoft.com/office/drawing/2014/main" id="{8F4C1BCC-3D13-02BE-054E-925705674471}"/>
              </a:ext>
            </a:extLst>
          </p:cNvPr>
          <p:cNvSpPr txBox="1">
            <a:spLocks noChangeArrowheads="1"/>
          </p:cNvSpPr>
          <p:nvPr/>
        </p:nvSpPr>
        <p:spPr>
          <a:xfrm>
            <a:off x="2179925" y="-117386"/>
            <a:ext cx="8128642" cy="871032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altLang="pt-BR" sz="4000" b="1" dirty="0">
                <a:solidFill>
                  <a:srgbClr val="740000"/>
                </a:solidFill>
                <a:latin typeface="Tahoma" panose="020B0604030504040204" pitchFamily="34" charset="0"/>
              </a:rPr>
              <a:t>Como Ultrapassar os Desafios?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DFED2E6-EA3B-07BA-9442-DA43CB87C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9204" y="5730998"/>
            <a:ext cx="82296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Char char="ü"/>
            </a:pPr>
            <a:endParaRPr lang="pt-BR" altLang="pt-BR" sz="2400" dirty="0">
              <a:latin typeface="Tahoma" panose="020B0604030504040204" pitchFamily="34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D1FA36F5-D2F3-DDB4-7CAB-03F344A90C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924" y="3718211"/>
            <a:ext cx="3177079" cy="2114202"/>
          </a:xfrm>
          <a:prstGeom prst="rect">
            <a:avLst/>
          </a:prstGeom>
        </p:spPr>
      </p:pic>
      <p:sp>
        <p:nvSpPr>
          <p:cNvPr id="10" name="Rectangle 5">
            <a:extLst>
              <a:ext uri="{FF2B5EF4-FFF2-40B4-BE49-F238E27FC236}">
                <a16:creationId xmlns:a16="http://schemas.microsoft.com/office/drawing/2014/main" id="{F9BBDD8E-B1F9-F215-5026-97A1CE4A3D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3896" y="5718821"/>
            <a:ext cx="2699752" cy="553998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0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Diagnóstico</a:t>
            </a: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id="{0F7F55AB-53E2-D9E6-4EDD-68255FF07F1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107" y="815801"/>
            <a:ext cx="3309402" cy="2482051"/>
          </a:xfrm>
          <a:prstGeom prst="rect">
            <a:avLst/>
          </a:prstGeom>
        </p:spPr>
      </p:pic>
      <p:sp>
        <p:nvSpPr>
          <p:cNvPr id="14" name="Rectangle 5">
            <a:extLst>
              <a:ext uri="{FF2B5EF4-FFF2-40B4-BE49-F238E27FC236}">
                <a16:creationId xmlns:a16="http://schemas.microsoft.com/office/drawing/2014/main" id="{55145BCF-46C6-21BF-90EF-E7C8D8BB52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8760" y="3218879"/>
            <a:ext cx="2666452" cy="553998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0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Responsável</a:t>
            </a:r>
          </a:p>
        </p:txBody>
      </p:sp>
      <p:pic>
        <p:nvPicPr>
          <p:cNvPr id="17" name="Imagem 16">
            <a:extLst>
              <a:ext uri="{FF2B5EF4-FFF2-40B4-BE49-F238E27FC236}">
                <a16:creationId xmlns:a16="http://schemas.microsoft.com/office/drawing/2014/main" id="{B60E282E-D4AB-7D24-3C4E-B5986A6EB6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4167" y="3833688"/>
            <a:ext cx="3635638" cy="1706976"/>
          </a:xfrm>
          <a:prstGeom prst="rect">
            <a:avLst/>
          </a:prstGeom>
        </p:spPr>
      </p:pic>
      <p:sp>
        <p:nvSpPr>
          <p:cNvPr id="18" name="Rectangle 5">
            <a:extLst>
              <a:ext uri="{FF2B5EF4-FFF2-40B4-BE49-F238E27FC236}">
                <a16:creationId xmlns:a16="http://schemas.microsoft.com/office/drawing/2014/main" id="{6F9CD684-619B-2EAA-5D32-55460DF81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516" y="5606201"/>
            <a:ext cx="2041927" cy="553998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0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Ações</a:t>
            </a:r>
          </a:p>
        </p:txBody>
      </p:sp>
      <p:pic>
        <p:nvPicPr>
          <p:cNvPr id="19" name="Imagem 18">
            <a:extLst>
              <a:ext uri="{FF2B5EF4-FFF2-40B4-BE49-F238E27FC236}">
                <a16:creationId xmlns:a16="http://schemas.microsoft.com/office/drawing/2014/main" id="{2735C352-50EA-9423-E0F9-A8C17D69E9D1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59"/>
          <a:stretch/>
        </p:blipFill>
        <p:spPr>
          <a:xfrm>
            <a:off x="1973927" y="971168"/>
            <a:ext cx="3652182" cy="1977897"/>
          </a:xfrm>
          <a:prstGeom prst="rect">
            <a:avLst/>
          </a:prstGeom>
        </p:spPr>
      </p:pic>
      <p:sp>
        <p:nvSpPr>
          <p:cNvPr id="20" name="Rectangle 5">
            <a:extLst>
              <a:ext uri="{FF2B5EF4-FFF2-40B4-BE49-F238E27FC236}">
                <a16:creationId xmlns:a16="http://schemas.microsoft.com/office/drawing/2014/main" id="{60993707-4B29-8BDD-0F19-2BC863D48C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5209" y="2941880"/>
            <a:ext cx="3569618" cy="553998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0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Objetivo e Metas</a:t>
            </a:r>
          </a:p>
        </p:txBody>
      </p:sp>
    </p:spTree>
    <p:extLst>
      <p:ext uri="{BB962C8B-B14F-4D97-AF65-F5344CB8AC3E}">
        <p14:creationId xmlns:p14="http://schemas.microsoft.com/office/powerpoint/2010/main" val="946784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18" grpId="0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85725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241884" y="666998"/>
            <a:ext cx="1370729" cy="1032742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2192731" y="1173860"/>
            <a:ext cx="484026" cy="484026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9056612" y="1348605"/>
            <a:ext cx="515604" cy="515604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541483" y="857250"/>
            <a:ext cx="2126518" cy="1110628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685800">
              <a:defRPr/>
            </a:pPr>
            <a:endParaRPr lang="en-US" sz="135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506259" y="5443876"/>
            <a:ext cx="1120885" cy="556874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227062" y="5697109"/>
            <a:ext cx="611177" cy="303643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C51EEEA8-5893-402F-A454-65AD9C582CEB}"/>
              </a:ext>
            </a:extLst>
          </p:cNvPr>
          <p:cNvSpPr/>
          <p:nvPr/>
        </p:nvSpPr>
        <p:spPr>
          <a:xfrm>
            <a:off x="1780634" y="2470965"/>
            <a:ext cx="8850527" cy="1654299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pt-BR" sz="10300" b="1" dirty="0">
                <a:ln w="0"/>
                <a:gradFill>
                  <a:gsLst>
                    <a:gs pos="0">
                      <a:srgbClr val="4472C4">
                        <a:lumMod val="50000"/>
                      </a:srgbClr>
                    </a:gs>
                    <a:gs pos="50000">
                      <a:srgbClr val="4472C4"/>
                    </a:gs>
                    <a:gs pos="100000">
                      <a:srgbClr val="4472C4">
                        <a:lumMod val="60000"/>
                        <a:lumOff val="40000"/>
                      </a:srgb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Calibri"/>
              </a:rPr>
              <a:t>Planejamento</a:t>
            </a:r>
          </a:p>
        </p:txBody>
      </p:sp>
      <p:pic>
        <p:nvPicPr>
          <p:cNvPr id="10" name="Picture 8" descr="AEPREMERJ">
            <a:extLst>
              <a:ext uri="{FF2B5EF4-FFF2-40B4-BE49-F238E27FC236}">
                <a16:creationId xmlns:a16="http://schemas.microsoft.com/office/drawing/2014/main" id="{42ADA112-6279-4DA4-8ED2-DE67368753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239" y="949740"/>
            <a:ext cx="942447" cy="599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5222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1">
            <a:extLst>
              <a:ext uri="{FF2B5EF4-FFF2-40B4-BE49-F238E27FC236}">
                <a16:creationId xmlns:a16="http://schemas.microsoft.com/office/drawing/2014/main" id="{644DF9F3-5182-44D5-8F7C-77C509B09E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4995" y="0"/>
            <a:ext cx="11402009" cy="5878285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softEdge rad="127000"/>
          </a:effectLst>
        </p:spPr>
        <p:txBody>
          <a:bodyPr>
            <a:noAutofit/>
          </a:bodyPr>
          <a:lstStyle/>
          <a:p>
            <a:pPr algn="ctr" eaLnBrk="1" hangingPunct="1">
              <a:lnSpc>
                <a:spcPct val="150000"/>
              </a:lnSpc>
            </a:pPr>
            <a:r>
              <a:rPr lang="pt-BR" altLang="pt-BR" sz="4000" b="1" dirty="0">
                <a:solidFill>
                  <a:srgbClr val="74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“A GESTÃO PREVIDENCIÁRIA AFETA SIGNIFICATIVAMENTE A SOCIEDADE”</a:t>
            </a:r>
          </a:p>
        </p:txBody>
      </p:sp>
    </p:spTree>
    <p:extLst>
      <p:ext uri="{BB962C8B-B14F-4D97-AF65-F5344CB8AC3E}">
        <p14:creationId xmlns:p14="http://schemas.microsoft.com/office/powerpoint/2010/main" val="32658712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up 51">
            <a:extLst>
              <a:ext uri="{FF2B5EF4-FFF2-40B4-BE49-F238E27FC236}">
                <a16:creationId xmlns:a16="http://schemas.microsoft.com/office/drawing/2014/main" id="{C552714D-0746-516F-8E04-8CD9710DD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V="1">
            <a:off x="0" y="4851085"/>
            <a:ext cx="12202174" cy="2020500"/>
            <a:chOff x="0" y="-29768"/>
            <a:chExt cx="12202174" cy="1519356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FCA41354-436C-9656-0817-56B6CF8CDB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5341412" y="-5371175"/>
              <a:ext cx="1519350" cy="12202174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0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53">
              <a:extLst>
                <a:ext uri="{FF2B5EF4-FFF2-40B4-BE49-F238E27FC236}">
                  <a16:creationId xmlns:a16="http://schemas.microsoft.com/office/drawing/2014/main" id="{27863EEE-38BD-6BC9-BA81-2F33679D35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289101" y="-1429602"/>
              <a:ext cx="1507122" cy="4319024"/>
            </a:xfrm>
            <a:prstGeom prst="rect">
              <a:avLst/>
            </a:prstGeom>
            <a:gradFill>
              <a:gsLst>
                <a:gs pos="5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B0A65459-0869-1AF9-758A-0BF65F1282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880884" y="-2910652"/>
              <a:ext cx="1519356" cy="7281123"/>
            </a:xfrm>
            <a:prstGeom prst="rect">
              <a:avLst/>
            </a:prstGeom>
            <a:gradFill>
              <a:gsLst>
                <a:gs pos="2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75000"/>
                    <a:alpha val="70000"/>
                  </a:schemeClr>
                </a:gs>
              </a:gsLst>
              <a:lin ang="10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D0B41A14-5694-8E0C-47E0-6297A5EC6E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5432" y="751286"/>
            <a:ext cx="8949690" cy="2112684"/>
          </a:xfrm>
        </p:spPr>
        <p:txBody>
          <a:bodyPr anchor="b">
            <a:normAutofit/>
          </a:bodyPr>
          <a:lstStyle/>
          <a:p>
            <a:pPr algn="l">
              <a:defRPr/>
            </a:pPr>
            <a:r>
              <a:rPr lang="pt-BR" sz="4400" b="1" kern="0" dirty="0">
                <a:solidFill>
                  <a:srgbClr val="540000"/>
                </a:solidFill>
                <a:latin typeface="Calibri" panose="020F0502020204030204"/>
              </a:rPr>
              <a:t>Reges Moisés</a:t>
            </a:r>
            <a:br>
              <a:rPr lang="pt-BR" sz="4400" b="1" kern="0" dirty="0">
                <a:solidFill>
                  <a:srgbClr val="540000"/>
                </a:solidFill>
                <a:latin typeface="Calibri" panose="020F0502020204030204"/>
              </a:rPr>
            </a:br>
            <a:r>
              <a:rPr lang="pt-BR" sz="4400" b="1" kern="0" dirty="0">
                <a:solidFill>
                  <a:srgbClr val="540000"/>
                </a:solidFill>
                <a:latin typeface="Calibri" panose="020F0502020204030204"/>
              </a:rPr>
              <a:t>E-mail: </a:t>
            </a:r>
            <a:r>
              <a:rPr lang="pt-BR" sz="4400" b="1" kern="0" dirty="0">
                <a:solidFill>
                  <a:srgbClr val="9A3A3A"/>
                </a:solidFill>
                <a:latin typeface="Calibri" panose="020F0502020204030204"/>
              </a:rPr>
              <a:t>reges.santos@fazenda.mg.gov.br</a:t>
            </a:r>
            <a:endParaRPr lang="pt-BR" sz="4400" b="1" dirty="0">
              <a:ln>
                <a:solidFill>
                  <a:srgbClr val="540000"/>
                </a:solidFill>
              </a:ln>
              <a:solidFill>
                <a:srgbClr val="9A3A3A"/>
              </a:solidFill>
              <a:latin typeface="Abadi Extra Light" panose="020F0502020204030204" pitchFamily="34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B84BFE19-2C06-3A32-A4B5-B3A1AD8F94E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7862" y="299306"/>
            <a:ext cx="4045958" cy="647352"/>
          </a:xfrm>
          <a:prstGeom prst="rect">
            <a:avLst/>
          </a:prstGeom>
        </p:spPr>
      </p:pic>
      <p:grpSp>
        <p:nvGrpSpPr>
          <p:cNvPr id="41" name="Group 3">
            <a:extLst>
              <a:ext uri="{FF2B5EF4-FFF2-40B4-BE49-F238E27FC236}">
                <a16:creationId xmlns:a16="http://schemas.microsoft.com/office/drawing/2014/main" id="{18FBFD2B-476C-F0A2-25B7-D7E632C92E52}"/>
              </a:ext>
            </a:extLst>
          </p:cNvPr>
          <p:cNvGrpSpPr/>
          <p:nvPr/>
        </p:nvGrpSpPr>
        <p:grpSpPr>
          <a:xfrm>
            <a:off x="4099905" y="3771984"/>
            <a:ext cx="3992190" cy="2642452"/>
            <a:chOff x="0" y="0"/>
            <a:chExt cx="4438871" cy="3110418"/>
          </a:xfrm>
        </p:grpSpPr>
        <p:sp>
          <p:nvSpPr>
            <p:cNvPr id="42" name="Freeform 4">
              <a:extLst>
                <a:ext uri="{FF2B5EF4-FFF2-40B4-BE49-F238E27FC236}">
                  <a16:creationId xmlns:a16="http://schemas.microsoft.com/office/drawing/2014/main" id="{9012B140-DB96-C0CF-3DDB-235E9C435E45}"/>
                </a:ext>
              </a:extLst>
            </p:cNvPr>
            <p:cNvSpPr/>
            <p:nvPr/>
          </p:nvSpPr>
          <p:spPr>
            <a:xfrm>
              <a:off x="0" y="0"/>
              <a:ext cx="4438871" cy="2274921"/>
            </a:xfrm>
            <a:custGeom>
              <a:avLst/>
              <a:gdLst/>
              <a:ahLst/>
              <a:cxnLst/>
              <a:rect l="l" t="t" r="r" b="b"/>
              <a:pathLst>
                <a:path w="4438871" h="2274921">
                  <a:moveTo>
                    <a:pt x="0" y="0"/>
                  </a:moveTo>
                  <a:lnTo>
                    <a:pt x="4438871" y="0"/>
                  </a:lnTo>
                  <a:lnTo>
                    <a:pt x="4438871" y="2274921"/>
                  </a:lnTo>
                  <a:lnTo>
                    <a:pt x="0" y="227492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TextBox 5">
              <a:extLst>
                <a:ext uri="{FF2B5EF4-FFF2-40B4-BE49-F238E27FC236}">
                  <a16:creationId xmlns:a16="http://schemas.microsoft.com/office/drawing/2014/main" id="{8B5D3ED1-BFCF-5625-EEF1-9CA5DA603F00}"/>
                </a:ext>
              </a:extLst>
            </p:cNvPr>
            <p:cNvSpPr txBox="1"/>
            <p:nvPr/>
          </p:nvSpPr>
          <p:spPr>
            <a:xfrm>
              <a:off x="505380" y="1905812"/>
              <a:ext cx="3591080" cy="46239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924"/>
                </a:lnSpc>
                <a:spcAft>
                  <a:spcPts val="600"/>
                </a:spcAft>
                <a:defRPr/>
              </a:pPr>
              <a:r>
                <a:rPr lang="en-US" sz="2088" kern="1200" spc="37">
                  <a:solidFill>
                    <a:srgbClr val="0EFEC1"/>
                  </a:solidFill>
                  <a:latin typeface="Open Sans Extra Bold"/>
                  <a:ea typeface="+mn-ea"/>
                  <a:cs typeface="+mn-cs"/>
                  <a:sym typeface="Open Sans Extra Bold"/>
                </a:rPr>
                <a:t>PREVIDENCIÁRIO</a:t>
              </a:r>
              <a:endParaRPr kumimoji="0" lang="en-US" sz="2088" b="0" i="0" u="none" strike="noStrike" kern="1200" cap="none" spc="37" normalizeH="0" baseline="0" noProof="0">
                <a:ln>
                  <a:noFill/>
                </a:ln>
                <a:solidFill>
                  <a:srgbClr val="0EFEC1"/>
                </a:solidFill>
                <a:effectLst/>
                <a:uLnTx/>
                <a:uFillTx/>
                <a:latin typeface="Open Sans Extra Bold"/>
                <a:ea typeface="Open Sans Extra Bold"/>
                <a:cs typeface="Open Sans Extra Bold"/>
                <a:sym typeface="Open Sans Extra Bold"/>
              </a:endParaRPr>
            </a:p>
          </p:txBody>
        </p:sp>
        <p:sp>
          <p:nvSpPr>
            <p:cNvPr id="44" name="TextBox 6">
              <a:extLst>
                <a:ext uri="{FF2B5EF4-FFF2-40B4-BE49-F238E27FC236}">
                  <a16:creationId xmlns:a16="http://schemas.microsoft.com/office/drawing/2014/main" id="{67FF429A-1A1B-1D54-6A3B-29EEF256F6AF}"/>
                </a:ext>
              </a:extLst>
            </p:cNvPr>
            <p:cNvSpPr txBox="1"/>
            <p:nvPr/>
          </p:nvSpPr>
          <p:spPr>
            <a:xfrm>
              <a:off x="479325" y="2287292"/>
              <a:ext cx="3090646" cy="66348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194"/>
                </a:lnSpc>
                <a:spcAft>
                  <a:spcPts val="600"/>
                </a:spcAft>
                <a:defRPr/>
              </a:pPr>
              <a:r>
                <a:rPr lang="en-US" sz="2996" kern="1200">
                  <a:solidFill>
                    <a:srgbClr val="FFFFFF"/>
                  </a:solidFill>
                  <a:latin typeface="League Spartan"/>
                  <a:ea typeface="+mn-ea"/>
                  <a:cs typeface="+mn-cs"/>
                  <a:sym typeface="League Spartan"/>
                </a:rPr>
                <a:t>AEPREMERJ</a:t>
              </a:r>
              <a:endParaRPr kumimoji="0" lang="en-US" sz="2996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eague Spartan"/>
                <a:ea typeface="League Spartan"/>
                <a:cs typeface="League Spartan"/>
                <a:sym typeface="League Spartan"/>
              </a:endParaRPr>
            </a:p>
          </p:txBody>
        </p:sp>
        <p:sp>
          <p:nvSpPr>
            <p:cNvPr id="45" name="TextBox 7">
              <a:extLst>
                <a:ext uri="{FF2B5EF4-FFF2-40B4-BE49-F238E27FC236}">
                  <a16:creationId xmlns:a16="http://schemas.microsoft.com/office/drawing/2014/main" id="{1A85FB79-A320-1D3F-07E2-89B558A3DE1A}"/>
                </a:ext>
              </a:extLst>
            </p:cNvPr>
            <p:cNvSpPr txBox="1"/>
            <p:nvPr/>
          </p:nvSpPr>
          <p:spPr>
            <a:xfrm>
              <a:off x="505380" y="1628469"/>
              <a:ext cx="2269435" cy="38562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>
                <a:lnSpc>
                  <a:spcPts val="2472"/>
                </a:lnSpc>
                <a:spcAft>
                  <a:spcPts val="600"/>
                </a:spcAft>
                <a:defRPr/>
              </a:pPr>
              <a:r>
                <a:rPr lang="en-US" sz="1766" kern="1200" spc="210">
                  <a:solidFill>
                    <a:srgbClr val="0EFEC1"/>
                  </a:solidFill>
                  <a:latin typeface="Open Sans"/>
                  <a:ea typeface="Open Sans"/>
                  <a:cs typeface="Open Sans"/>
                  <a:sym typeface="Open Sans"/>
                </a:rPr>
                <a:t>CONGRESSO</a:t>
              </a:r>
              <a:endParaRPr kumimoji="0" lang="en-US" sz="1766" b="0" i="0" u="none" strike="noStrike" kern="1200" cap="none" spc="210" normalizeH="0" baseline="0" noProof="0">
                <a:ln>
                  <a:noFill/>
                </a:ln>
                <a:solidFill>
                  <a:srgbClr val="0EFEC1"/>
                </a:solidFill>
                <a:effectLst/>
                <a:uLnTx/>
                <a:uFillTx/>
                <a:latin typeface="Open Sans"/>
                <a:ea typeface="Open Sans"/>
                <a:cs typeface="Open Sans"/>
                <a:sym typeface="Open Sans"/>
              </a:endParaRPr>
            </a:p>
          </p:txBody>
        </p:sp>
        <p:sp>
          <p:nvSpPr>
            <p:cNvPr id="46" name="TextBox 8">
              <a:extLst>
                <a:ext uri="{FF2B5EF4-FFF2-40B4-BE49-F238E27FC236}">
                  <a16:creationId xmlns:a16="http://schemas.microsoft.com/office/drawing/2014/main" id="{7F2CABEA-CDCD-C893-B77B-AE6E666AC06B}"/>
                </a:ext>
              </a:extLst>
            </p:cNvPr>
            <p:cNvSpPr txBox="1"/>
            <p:nvPr/>
          </p:nvSpPr>
          <p:spPr>
            <a:xfrm>
              <a:off x="957136" y="2853209"/>
              <a:ext cx="2135025" cy="25720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ts val="1531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TextBox 9">
              <a:extLst>
                <a:ext uri="{FF2B5EF4-FFF2-40B4-BE49-F238E27FC236}">
                  <a16:creationId xmlns:a16="http://schemas.microsoft.com/office/drawing/2014/main" id="{29AF1748-2CAB-F490-1F5D-87651511F06E}"/>
                </a:ext>
              </a:extLst>
            </p:cNvPr>
            <p:cNvSpPr txBox="1"/>
            <p:nvPr/>
          </p:nvSpPr>
          <p:spPr>
            <a:xfrm>
              <a:off x="545589" y="946884"/>
              <a:ext cx="1189713" cy="70502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4431"/>
                </a:lnSpc>
                <a:spcAft>
                  <a:spcPts val="600"/>
                </a:spcAft>
                <a:defRPr/>
              </a:pPr>
              <a:r>
                <a:rPr lang="en-US" sz="3165" kern="1200" spc="56">
                  <a:solidFill>
                    <a:srgbClr val="0EFEC1"/>
                  </a:solidFill>
                  <a:latin typeface="Open Sans Extra Bold"/>
                  <a:ea typeface="+mn-ea"/>
                  <a:cs typeface="+mn-cs"/>
                  <a:sym typeface="Open Sans Extra Bold"/>
                </a:rPr>
                <a:t>XVII</a:t>
              </a:r>
              <a:endParaRPr kumimoji="0" lang="en-US" sz="3165" b="0" i="0" u="none" strike="noStrike" kern="1200" cap="none" spc="56" normalizeH="0" baseline="0" noProof="0">
                <a:ln>
                  <a:noFill/>
                </a:ln>
                <a:solidFill>
                  <a:srgbClr val="0EFEC1"/>
                </a:solidFill>
                <a:effectLst/>
                <a:uLnTx/>
                <a:uFillTx/>
                <a:latin typeface="Open Sans Extra Bold"/>
                <a:ea typeface="Open Sans Extra Bold"/>
                <a:cs typeface="Open Sans Extra Bold"/>
                <a:sym typeface="Open Sans Extra Bol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2069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0">
            <a:extLst>
              <a:ext uri="{FF2B5EF4-FFF2-40B4-BE49-F238E27FC236}">
                <a16:creationId xmlns:a16="http://schemas.microsoft.com/office/drawing/2014/main" id="{74ACBD06-6985-FD55-B568-2D12BE94CD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6737460"/>
            <a:ext cx="12192000" cy="123364"/>
            <a:chOff x="1" y="6737460"/>
            <a:chExt cx="12192000" cy="123364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BEDBCB9-ADBE-3404-1252-175085C62F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6034320" y="703141"/>
              <a:ext cx="123362" cy="12192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2">
              <a:extLst>
                <a:ext uri="{FF2B5EF4-FFF2-40B4-BE49-F238E27FC236}">
                  <a16:creationId xmlns:a16="http://schemas.microsoft.com/office/drawing/2014/main" id="{D0C028D7-9C46-128D-CDF7-B32F79FA75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40559" y="4909383"/>
              <a:ext cx="123362" cy="3779520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ítulo 1">
            <a:extLst>
              <a:ext uri="{FF2B5EF4-FFF2-40B4-BE49-F238E27FC236}">
                <a16:creationId xmlns:a16="http://schemas.microsoft.com/office/drawing/2014/main" id="{E5F34A67-9345-C439-3210-F35006F2BEFC}"/>
              </a:ext>
            </a:extLst>
          </p:cNvPr>
          <p:cNvSpPr txBox="1">
            <a:spLocks/>
          </p:cNvSpPr>
          <p:nvPr/>
        </p:nvSpPr>
        <p:spPr>
          <a:xfrm>
            <a:off x="2218957" y="288840"/>
            <a:ext cx="7850572" cy="8171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4000" b="1" dirty="0">
                <a:solidFill>
                  <a:srgbClr val="540000"/>
                </a:solidFill>
                <a:latin typeface="Abadi Extra Light" panose="020F0502020204030204" pitchFamily="34" charset="0"/>
              </a:rPr>
              <a:t>Qual a </a:t>
            </a:r>
            <a:r>
              <a:rPr lang="pt-BR" sz="4000" b="1" dirty="0">
                <a:solidFill>
                  <a:schemeClr val="accent1">
                    <a:lumMod val="50000"/>
                  </a:schemeClr>
                </a:solidFill>
                <a:latin typeface="Abadi Extra Light" panose="020F0502020204030204" pitchFamily="34" charset="0"/>
              </a:rPr>
              <a:t>Finalidade/Objetivo </a:t>
            </a:r>
            <a:r>
              <a:rPr lang="pt-BR" sz="4000" b="1" dirty="0">
                <a:solidFill>
                  <a:srgbClr val="540000"/>
                </a:solidFill>
                <a:latin typeface="Abadi Extra Light" panose="020F0502020204030204" pitchFamily="34" charset="0"/>
              </a:rPr>
              <a:t>do RPPS?</a:t>
            </a:r>
          </a:p>
        </p:txBody>
      </p:sp>
      <p:sp>
        <p:nvSpPr>
          <p:cNvPr id="10" name="Espaço Reservado para Conteúdo 2">
            <a:extLst>
              <a:ext uri="{FF2B5EF4-FFF2-40B4-BE49-F238E27FC236}">
                <a16:creationId xmlns:a16="http://schemas.microsoft.com/office/drawing/2014/main" id="{C85819CE-5513-6391-DE75-AC571D250575}"/>
              </a:ext>
            </a:extLst>
          </p:cNvPr>
          <p:cNvSpPr txBox="1">
            <a:spLocks/>
          </p:cNvSpPr>
          <p:nvPr/>
        </p:nvSpPr>
        <p:spPr>
          <a:xfrm>
            <a:off x="1793760" y="1481099"/>
            <a:ext cx="8275769" cy="3088058"/>
          </a:xfrm>
          <a:prstGeom prst="rect">
            <a:avLst/>
          </a:prstGeom>
          <a:ln w="19050">
            <a:solidFill>
              <a:schemeClr val="accent1">
                <a:lumMod val="50000"/>
              </a:schemeClr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pt-BR" sz="4400" u="sng" dirty="0">
                <a:solidFill>
                  <a:schemeClr val="accent1">
                    <a:lumMod val="50000"/>
                  </a:schemeClr>
                </a:solidFill>
              </a:rPr>
              <a:t>Pagar</a:t>
            </a:r>
            <a:r>
              <a:rPr lang="pt-BR" sz="4400" dirty="0">
                <a:solidFill>
                  <a:schemeClr val="accent1">
                    <a:lumMod val="50000"/>
                  </a:schemeClr>
                </a:solidFill>
              </a:rPr>
              <a:t> os benefícios previdenciários,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pt-BR" sz="4400" dirty="0">
                <a:solidFill>
                  <a:schemeClr val="accent1">
                    <a:lumMod val="50000"/>
                  </a:schemeClr>
                </a:solidFill>
              </a:rPr>
              <a:t>as aposentadorias e pensões, </a:t>
            </a:r>
            <a:r>
              <a:rPr lang="pt-BR" sz="4400" b="1" dirty="0">
                <a:solidFill>
                  <a:schemeClr val="accent1">
                    <a:lumMod val="50000"/>
                  </a:schemeClr>
                </a:solidFill>
              </a:rPr>
              <a:t>sustentavelmente</a:t>
            </a:r>
            <a:r>
              <a:rPr lang="pt-BR" sz="4400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</p:txBody>
      </p:sp>
      <p:pic>
        <p:nvPicPr>
          <p:cNvPr id="11" name="Imagem 10" descr="Forma&#10;&#10;Descrição gerada automaticamente com confiança média">
            <a:extLst>
              <a:ext uri="{FF2B5EF4-FFF2-40B4-BE49-F238E27FC236}">
                <a16:creationId xmlns:a16="http://schemas.microsoft.com/office/drawing/2014/main" id="{BC3D14EF-0FF1-C41C-BEB0-D50F4EAFDB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7902" y="4956740"/>
            <a:ext cx="2872681" cy="1501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0339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0">
            <a:extLst>
              <a:ext uri="{FF2B5EF4-FFF2-40B4-BE49-F238E27FC236}">
                <a16:creationId xmlns:a16="http://schemas.microsoft.com/office/drawing/2014/main" id="{74ACBD06-6985-FD55-B568-2D12BE94CD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6737460"/>
            <a:ext cx="12192000" cy="123364"/>
            <a:chOff x="1" y="6737460"/>
            <a:chExt cx="12192000" cy="123364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BEDBCB9-ADBE-3404-1252-175085C62F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6034320" y="703141"/>
              <a:ext cx="123362" cy="12192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12">
              <a:extLst>
                <a:ext uri="{FF2B5EF4-FFF2-40B4-BE49-F238E27FC236}">
                  <a16:creationId xmlns:a16="http://schemas.microsoft.com/office/drawing/2014/main" id="{D0C028D7-9C46-128D-CDF7-B32F79FA75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40559" y="4909383"/>
              <a:ext cx="123362" cy="3779520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8" name="Título 1">
            <a:extLst>
              <a:ext uri="{FF2B5EF4-FFF2-40B4-BE49-F238E27FC236}">
                <a16:creationId xmlns:a16="http://schemas.microsoft.com/office/drawing/2014/main" id="{01DD988E-AEA9-7A3D-D542-B1E17E0FB3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3735" y="406079"/>
            <a:ext cx="10044530" cy="817146"/>
          </a:xfrm>
        </p:spPr>
        <p:txBody>
          <a:bodyPr anchor="ctr">
            <a:normAutofit fontScale="90000"/>
          </a:bodyPr>
          <a:lstStyle/>
          <a:p>
            <a:pPr algn="l"/>
            <a:r>
              <a:rPr lang="pt-BR" sz="4000" b="1" dirty="0">
                <a:solidFill>
                  <a:srgbClr val="540000"/>
                </a:solidFill>
                <a:latin typeface="Abadi Extra Light" panose="020F0502020204030204" pitchFamily="34" charset="0"/>
              </a:rPr>
              <a:t>Qual o principal </a:t>
            </a:r>
            <a:r>
              <a:rPr lang="pt-BR" sz="4000" b="1" u="sng" dirty="0">
                <a:solidFill>
                  <a:srgbClr val="540000"/>
                </a:solidFill>
                <a:latin typeface="Abadi Extra Light" panose="020F0502020204030204" pitchFamily="34" charset="0"/>
              </a:rPr>
              <a:t>desafio</a:t>
            </a:r>
            <a:r>
              <a:rPr lang="pt-BR" sz="4000" b="1" dirty="0">
                <a:solidFill>
                  <a:srgbClr val="540000"/>
                </a:solidFill>
                <a:latin typeface="Abadi Extra Light" panose="020F0502020204030204" pitchFamily="34" charset="0"/>
              </a:rPr>
              <a:t> do Gestor Previdenciário?</a:t>
            </a:r>
          </a:p>
        </p:txBody>
      </p:sp>
      <p:sp>
        <p:nvSpPr>
          <p:cNvPr id="10" name="Espaço Reservado para Conteúdo 2">
            <a:extLst>
              <a:ext uri="{FF2B5EF4-FFF2-40B4-BE49-F238E27FC236}">
                <a16:creationId xmlns:a16="http://schemas.microsoft.com/office/drawing/2014/main" id="{6823FF26-9ED3-45F1-D1B3-7EEB834C7B9D}"/>
              </a:ext>
            </a:extLst>
          </p:cNvPr>
          <p:cNvSpPr txBox="1">
            <a:spLocks/>
          </p:cNvSpPr>
          <p:nvPr/>
        </p:nvSpPr>
        <p:spPr>
          <a:xfrm>
            <a:off x="1991544" y="1745958"/>
            <a:ext cx="7716646" cy="2359404"/>
          </a:xfrm>
          <a:prstGeom prst="rect">
            <a:avLst/>
          </a:prstGeom>
          <a:ln w="19050">
            <a:solidFill>
              <a:schemeClr val="accent1">
                <a:lumMod val="50000"/>
              </a:schemeClr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pt-BR" sz="5400" b="1" u="sng" dirty="0">
                <a:solidFill>
                  <a:schemeClr val="accent1">
                    <a:lumMod val="50000"/>
                  </a:schemeClr>
                </a:solidFill>
              </a:rPr>
              <a:t>Garantir</a:t>
            </a:r>
            <a:r>
              <a:rPr lang="pt-BR" sz="5400" b="1" dirty="0">
                <a:solidFill>
                  <a:schemeClr val="accent1">
                    <a:lumMod val="50000"/>
                  </a:schemeClr>
                </a:solidFill>
              </a:rPr>
              <a:t> os pagamentos das aposentadorias e pensões</a:t>
            </a:r>
          </a:p>
        </p:txBody>
      </p:sp>
      <p:pic>
        <p:nvPicPr>
          <p:cNvPr id="11" name="Imagem 10" descr="Uma imagem contendo Texto&#10;&#10;Descrição gerada automaticamente">
            <a:extLst>
              <a:ext uri="{FF2B5EF4-FFF2-40B4-BE49-F238E27FC236}">
                <a16:creationId xmlns:a16="http://schemas.microsoft.com/office/drawing/2014/main" id="{1A300069-0001-5517-BDC0-0B3D64F04B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829" y="4345085"/>
            <a:ext cx="2124075" cy="215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200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0">
            <a:extLst>
              <a:ext uri="{FF2B5EF4-FFF2-40B4-BE49-F238E27FC236}">
                <a16:creationId xmlns:a16="http://schemas.microsoft.com/office/drawing/2014/main" id="{74ACBD06-6985-FD55-B568-2D12BE94CD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6737460"/>
            <a:ext cx="12192000" cy="123364"/>
            <a:chOff x="1" y="6737460"/>
            <a:chExt cx="12192000" cy="123364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BEDBCB9-ADBE-3404-1252-175085C62F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6034320" y="703141"/>
              <a:ext cx="123362" cy="12192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12">
              <a:extLst>
                <a:ext uri="{FF2B5EF4-FFF2-40B4-BE49-F238E27FC236}">
                  <a16:creationId xmlns:a16="http://schemas.microsoft.com/office/drawing/2014/main" id="{D0C028D7-9C46-128D-CDF7-B32F79FA75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40559" y="4909383"/>
              <a:ext cx="123362" cy="3779520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8" name="CaixaDeTexto 7">
            <a:extLst>
              <a:ext uri="{FF2B5EF4-FFF2-40B4-BE49-F238E27FC236}">
                <a16:creationId xmlns:a16="http://schemas.microsoft.com/office/drawing/2014/main" id="{8B444808-ABA8-BA94-ACAF-DE07C0DCA5AD}"/>
              </a:ext>
            </a:extLst>
          </p:cNvPr>
          <p:cNvSpPr txBox="1"/>
          <p:nvPr/>
        </p:nvSpPr>
        <p:spPr>
          <a:xfrm>
            <a:off x="1561380" y="326698"/>
            <a:ext cx="9031857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"/>
            <a:r>
              <a:rPr lang="pt-BR" sz="4000" b="1" i="0" dirty="0">
                <a:solidFill>
                  <a:srgbClr val="532476"/>
                </a:solidFill>
                <a:effectLst/>
              </a:rPr>
              <a:t>Significado de Desafio</a:t>
            </a:r>
          </a:p>
          <a:p>
            <a:pPr algn="l" fontAlgn="b"/>
            <a:endParaRPr lang="pt-BR" sz="4000" b="0" i="0" dirty="0">
              <a:solidFill>
                <a:srgbClr val="404040"/>
              </a:solidFill>
              <a:effectLst/>
            </a:endParaRPr>
          </a:p>
          <a:p>
            <a:pPr algn="just" fontAlgn="b"/>
            <a:r>
              <a:rPr lang="pt-BR" sz="4000" b="0" i="0" dirty="0">
                <a:solidFill>
                  <a:srgbClr val="404040"/>
                </a:solidFill>
                <a:effectLst/>
              </a:rPr>
              <a:t>	Ação de desafiar, de provocar alguém incitando esta pessoa para um combate, luta, guerra.</a:t>
            </a:r>
          </a:p>
          <a:p>
            <a:pPr algn="l" fontAlgn="b"/>
            <a:endParaRPr lang="pt-BR" sz="4000" dirty="0">
              <a:solidFill>
                <a:srgbClr val="404040"/>
              </a:solidFill>
            </a:endParaRPr>
          </a:p>
          <a:p>
            <a:pPr algn="just" fontAlgn="b"/>
            <a:r>
              <a:rPr lang="pt-BR" sz="4000" b="0" i="0" dirty="0">
                <a:solidFill>
                  <a:srgbClr val="404040"/>
                </a:solidFill>
                <a:effectLst/>
              </a:rPr>
              <a:t>	</a:t>
            </a:r>
            <a:r>
              <a:rPr lang="pt-BR" sz="4800" b="0" i="0" dirty="0">
                <a:solidFill>
                  <a:srgbClr val="404040"/>
                </a:solidFill>
                <a:effectLst/>
              </a:rPr>
              <a:t>Ocasião ou grande </a:t>
            </a:r>
            <a:r>
              <a:rPr lang="pt-BR" sz="4800" b="1" i="0" dirty="0">
                <a:solidFill>
                  <a:srgbClr val="57257D"/>
                </a:solidFill>
                <a:effectLst/>
              </a:rPr>
              <a:t>obstáculo</a:t>
            </a:r>
            <a:r>
              <a:rPr lang="pt-BR" sz="4800" b="0" i="0" dirty="0">
                <a:solidFill>
                  <a:srgbClr val="404040"/>
                </a:solidFill>
                <a:effectLst/>
              </a:rPr>
              <a:t> que deve ser ultrapassado.</a:t>
            </a:r>
            <a:endParaRPr lang="pt-BR" sz="4000" b="0" i="0" dirty="0">
              <a:solidFill>
                <a:srgbClr val="40404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60016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20">
            <a:extLst>
              <a:ext uri="{FF2B5EF4-FFF2-40B4-BE49-F238E27FC236}">
                <a16:creationId xmlns:a16="http://schemas.microsoft.com/office/drawing/2014/main" id="{E45B1D5C-0827-4AF0-8186-11FC5A8B8B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2B3B087C-7A29-A38E-48DC-9C65CDEFDF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67909" y="2023110"/>
            <a:ext cx="2469624" cy="2846070"/>
          </a:xfrm>
        </p:spPr>
        <p:txBody>
          <a:bodyPr anchor="ctr">
            <a:normAutofit/>
          </a:bodyPr>
          <a:lstStyle/>
          <a:p>
            <a:pPr algn="l"/>
            <a:r>
              <a:rPr lang="pt-BR" sz="3700" b="1">
                <a:latin typeface="Abadi Extra Light" panose="020F0502020204030204" pitchFamily="34" charset="0"/>
              </a:rPr>
              <a:t>Os Desafios não são iguais</a:t>
            </a:r>
          </a:p>
        </p:txBody>
      </p:sp>
      <p:sp>
        <p:nvSpPr>
          <p:cNvPr id="33" name="Rectangle 22">
            <a:extLst>
              <a:ext uri="{FF2B5EF4-FFF2-40B4-BE49-F238E27FC236}">
                <a16:creationId xmlns:a16="http://schemas.microsoft.com/office/drawing/2014/main" id="{99413ED5-9ED4-4772-BCE4-2BCAE6B12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433973" y="-827233"/>
            <a:ext cx="1715478" cy="85834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24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2085" y="664308"/>
            <a:ext cx="8082632" cy="5600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6" descr="desafio empresarial, superar dificuldade ou obstáculo para alcançar o  sucesso empresarial, esforço, habilidade ou aspiração para resolver o  conceito de problema, empresário ambicioso saltar sobre obstáculos para  encontrar obstáculos maiores. 4719005 Vetor">
            <a:extLst>
              <a:ext uri="{FF2B5EF4-FFF2-40B4-BE49-F238E27FC236}">
                <a16:creationId xmlns:a16="http://schemas.microsoft.com/office/drawing/2014/main" id="{2D2A7A9C-3505-18F1-70C5-B5D8A5B4CF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7" r="-1" b="-1"/>
          <a:stretch/>
        </p:blipFill>
        <p:spPr bwMode="auto">
          <a:xfrm>
            <a:off x="545238" y="858525"/>
            <a:ext cx="7608304" cy="5211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Rectangle 26">
            <a:extLst>
              <a:ext uri="{FF2B5EF4-FFF2-40B4-BE49-F238E27FC236}">
                <a16:creationId xmlns:a16="http://schemas.microsoft.com/office/drawing/2014/main" id="{90F533E9-6690-41A8-A372-4C6C622D0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950447" y="3392097"/>
            <a:ext cx="1719072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550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6" name="Rectangle 20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7" name="Rectangle 22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8" name="Rectangle 24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9" name="Rectangle 26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D6919E64-24A5-9A98-5AC6-AF2D79BFC6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644276"/>
              </p:ext>
            </p:extLst>
          </p:nvPr>
        </p:nvGraphicFramePr>
        <p:xfrm>
          <a:off x="2411405" y="188981"/>
          <a:ext cx="6651884" cy="1783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7699">
                  <a:extLst>
                    <a:ext uri="{9D8B030D-6E8A-4147-A177-3AD203B41FA5}">
                      <a16:colId xmlns:a16="http://schemas.microsoft.com/office/drawing/2014/main" val="2787195742"/>
                    </a:ext>
                  </a:extLst>
                </a:gridCol>
                <a:gridCol w="1613900">
                  <a:extLst>
                    <a:ext uri="{9D8B030D-6E8A-4147-A177-3AD203B41FA5}">
                      <a16:colId xmlns:a16="http://schemas.microsoft.com/office/drawing/2014/main" val="92764521"/>
                    </a:ext>
                  </a:extLst>
                </a:gridCol>
                <a:gridCol w="1700285">
                  <a:extLst>
                    <a:ext uri="{9D8B030D-6E8A-4147-A177-3AD203B41FA5}">
                      <a16:colId xmlns:a16="http://schemas.microsoft.com/office/drawing/2014/main" val="2670343750"/>
                    </a:ext>
                  </a:extLst>
                </a:gridCol>
              </a:tblGrid>
              <a:tr h="59436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300" u="none" strike="noStrike" dirty="0">
                          <a:effectLst/>
                        </a:rPr>
                        <a:t>Entes</a:t>
                      </a:r>
                      <a:endParaRPr lang="pt-BR" sz="33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F0502020204030204" pitchFamily="34" charset="0"/>
                      </a:endParaRPr>
                    </a:p>
                  </a:txBody>
                  <a:tcPr marL="19526" marR="19526" marT="1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300" u="none" strike="noStrike" dirty="0">
                          <a:effectLst/>
                        </a:rPr>
                        <a:t>RJ</a:t>
                      </a:r>
                      <a:endParaRPr lang="pt-BR" sz="33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F0502020204030204" pitchFamily="34" charset="0"/>
                      </a:endParaRPr>
                    </a:p>
                  </a:txBody>
                  <a:tcPr marL="19526" marR="19526" marT="1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300" u="none" strike="noStrike">
                          <a:effectLst/>
                        </a:rPr>
                        <a:t>RJ</a:t>
                      </a:r>
                      <a:endParaRPr lang="pt-BR" sz="33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F0502020204030204" pitchFamily="34" charset="0"/>
                      </a:endParaRPr>
                    </a:p>
                  </a:txBody>
                  <a:tcPr marL="19526" marR="19526" marT="1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8235512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3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Quant Total</a:t>
                      </a:r>
                      <a:endParaRPr lang="pt-BR" sz="33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F0502020204030204" pitchFamily="34" charset="0"/>
                      </a:endParaRPr>
                    </a:p>
                  </a:txBody>
                  <a:tcPr marL="19526" marR="19526" marT="1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3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92</a:t>
                      </a:r>
                      <a:endParaRPr lang="pt-BR" sz="33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F0502020204030204" pitchFamily="34" charset="0"/>
                      </a:endParaRPr>
                    </a:p>
                  </a:txBody>
                  <a:tcPr marL="19526" marR="19526" marT="1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3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pt-BR" sz="33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F0502020204030204" pitchFamily="34" charset="0"/>
                      </a:endParaRPr>
                    </a:p>
                  </a:txBody>
                  <a:tcPr marL="19526" marR="19526" marT="1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4982735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3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RPPS</a:t>
                      </a:r>
                      <a:endParaRPr lang="pt-BR" sz="33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ptos Narrow" panose="020F0502020204030204" pitchFamily="34" charset="0"/>
                      </a:endParaRPr>
                    </a:p>
                  </a:txBody>
                  <a:tcPr marL="19526" marR="19526" marT="1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3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80</a:t>
                      </a:r>
                      <a:endParaRPr lang="pt-BR" sz="33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ptos Narrow" panose="020F0502020204030204" pitchFamily="34" charset="0"/>
                      </a:endParaRPr>
                    </a:p>
                  </a:txBody>
                  <a:tcPr marL="19526" marR="19526" marT="1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30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87%</a:t>
                      </a:r>
                      <a:endParaRPr lang="pt-BR" sz="3300" b="0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ptos Narrow" panose="020F0502020204030204" pitchFamily="34" charset="0"/>
                      </a:endParaRPr>
                    </a:p>
                  </a:txBody>
                  <a:tcPr marL="19526" marR="19526" marT="1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9756749"/>
                  </a:ext>
                </a:extLst>
              </a:tr>
            </a:tbl>
          </a:graphicData>
        </a:graphic>
      </p:graphicFrame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D6919E64-24A5-9A98-5AC6-AF2D79BFC6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4272011"/>
              </p:ext>
            </p:extLst>
          </p:nvPr>
        </p:nvGraphicFramePr>
        <p:xfrm>
          <a:off x="2411405" y="2067372"/>
          <a:ext cx="6651884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477">
                  <a:extLst>
                    <a:ext uri="{9D8B030D-6E8A-4147-A177-3AD203B41FA5}">
                      <a16:colId xmlns:a16="http://schemas.microsoft.com/office/drawing/2014/main" val="2787195742"/>
                    </a:ext>
                  </a:extLst>
                </a:gridCol>
                <a:gridCol w="1813222">
                  <a:extLst>
                    <a:ext uri="{9D8B030D-6E8A-4147-A177-3AD203B41FA5}">
                      <a16:colId xmlns:a16="http://schemas.microsoft.com/office/drawing/2014/main" val="1303064458"/>
                    </a:ext>
                  </a:extLst>
                </a:gridCol>
                <a:gridCol w="1613900">
                  <a:extLst>
                    <a:ext uri="{9D8B030D-6E8A-4147-A177-3AD203B41FA5}">
                      <a16:colId xmlns:a16="http://schemas.microsoft.com/office/drawing/2014/main" val="92764521"/>
                    </a:ext>
                  </a:extLst>
                </a:gridCol>
                <a:gridCol w="1700285">
                  <a:extLst>
                    <a:ext uri="{9D8B030D-6E8A-4147-A177-3AD203B41FA5}">
                      <a16:colId xmlns:a16="http://schemas.microsoft.com/office/drawing/2014/main" val="2670343750"/>
                    </a:ext>
                  </a:extLst>
                </a:gridCol>
              </a:tblGrid>
              <a:tr h="59436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33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CRP</a:t>
                      </a:r>
                      <a:endParaRPr lang="pt-BR" sz="33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F0502020204030204" pitchFamily="34" charset="0"/>
                      </a:endParaRPr>
                    </a:p>
                  </a:txBody>
                  <a:tcPr marL="19526" marR="19526" marT="1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300" b="0" u="none" strike="noStrike" dirty="0" err="1">
                          <a:solidFill>
                            <a:srgbClr val="002060"/>
                          </a:solidFill>
                          <a:effectLst/>
                        </a:rPr>
                        <a:t>Adm</a:t>
                      </a:r>
                      <a:endParaRPr lang="pt-BR" sz="33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F0502020204030204" pitchFamily="34" charset="0"/>
                      </a:endParaRPr>
                    </a:p>
                  </a:txBody>
                  <a:tcPr marL="19526" marR="19526" marT="1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3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58</a:t>
                      </a:r>
                      <a:endParaRPr lang="pt-BR" sz="33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F0502020204030204" pitchFamily="34" charset="0"/>
                      </a:endParaRPr>
                    </a:p>
                  </a:txBody>
                  <a:tcPr marL="19526" marR="19526" marT="1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3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73%</a:t>
                      </a:r>
                      <a:endParaRPr lang="pt-BR" sz="33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F0502020204030204" pitchFamily="34" charset="0"/>
                      </a:endParaRPr>
                    </a:p>
                  </a:txBody>
                  <a:tcPr marL="19526" marR="19526" marT="1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731074"/>
                  </a:ext>
                </a:extLst>
              </a:tr>
              <a:tr h="59436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3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Jud</a:t>
                      </a:r>
                      <a:endParaRPr lang="pt-BR" sz="33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F0502020204030204" pitchFamily="34" charset="0"/>
                      </a:endParaRPr>
                    </a:p>
                  </a:txBody>
                  <a:tcPr marL="19526" marR="19526" marT="1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3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22</a:t>
                      </a:r>
                      <a:endParaRPr lang="pt-BR" sz="33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F0502020204030204" pitchFamily="34" charset="0"/>
                      </a:endParaRPr>
                    </a:p>
                  </a:txBody>
                  <a:tcPr marL="19526" marR="19526" marT="1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3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28%</a:t>
                      </a:r>
                      <a:endParaRPr lang="pt-BR" sz="33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F0502020204030204" pitchFamily="34" charset="0"/>
                      </a:endParaRPr>
                    </a:p>
                  </a:txBody>
                  <a:tcPr marL="19526" marR="19526" marT="1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60987"/>
                  </a:ext>
                </a:extLst>
              </a:tr>
            </a:tbl>
          </a:graphicData>
        </a:graphic>
      </p:graphicFrame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D6919E64-24A5-9A98-5AC6-AF2D79BFC6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954296"/>
              </p:ext>
            </p:extLst>
          </p:nvPr>
        </p:nvGraphicFramePr>
        <p:xfrm>
          <a:off x="2411405" y="3351189"/>
          <a:ext cx="6651884" cy="59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7699">
                  <a:extLst>
                    <a:ext uri="{9D8B030D-6E8A-4147-A177-3AD203B41FA5}">
                      <a16:colId xmlns:a16="http://schemas.microsoft.com/office/drawing/2014/main" val="2787195742"/>
                    </a:ext>
                  </a:extLst>
                </a:gridCol>
                <a:gridCol w="1613900">
                  <a:extLst>
                    <a:ext uri="{9D8B030D-6E8A-4147-A177-3AD203B41FA5}">
                      <a16:colId xmlns:a16="http://schemas.microsoft.com/office/drawing/2014/main" val="92764521"/>
                    </a:ext>
                  </a:extLst>
                </a:gridCol>
                <a:gridCol w="1700285">
                  <a:extLst>
                    <a:ext uri="{9D8B030D-6E8A-4147-A177-3AD203B41FA5}">
                      <a16:colId xmlns:a16="http://schemas.microsoft.com/office/drawing/2014/main" val="2670343750"/>
                    </a:ext>
                  </a:extLst>
                </a:gridCol>
              </a:tblGrid>
              <a:tr h="59436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3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Pró-Gestão</a:t>
                      </a:r>
                      <a:endParaRPr lang="pt-BR" sz="33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F0502020204030204" pitchFamily="34" charset="0"/>
                      </a:endParaRPr>
                    </a:p>
                  </a:txBody>
                  <a:tcPr marL="19526" marR="19526" marT="1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3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27</a:t>
                      </a:r>
                      <a:endParaRPr lang="pt-BR" sz="33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F0502020204030204" pitchFamily="34" charset="0"/>
                      </a:endParaRPr>
                    </a:p>
                  </a:txBody>
                  <a:tcPr marL="19526" marR="19526" marT="1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3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34%</a:t>
                      </a:r>
                      <a:endParaRPr lang="pt-BR" sz="33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F0502020204030204" pitchFamily="34" charset="0"/>
                      </a:endParaRPr>
                    </a:p>
                  </a:txBody>
                  <a:tcPr marL="19526" marR="19526" marT="1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851625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D6919E64-24A5-9A98-5AC6-AF2D79BFC6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897896"/>
              </p:ext>
            </p:extLst>
          </p:nvPr>
        </p:nvGraphicFramePr>
        <p:xfrm>
          <a:off x="2411405" y="4040646"/>
          <a:ext cx="6651884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477">
                  <a:extLst>
                    <a:ext uri="{9D8B030D-6E8A-4147-A177-3AD203B41FA5}">
                      <a16:colId xmlns:a16="http://schemas.microsoft.com/office/drawing/2014/main" val="2787195742"/>
                    </a:ext>
                  </a:extLst>
                </a:gridCol>
                <a:gridCol w="1813222">
                  <a:extLst>
                    <a:ext uri="{9D8B030D-6E8A-4147-A177-3AD203B41FA5}">
                      <a16:colId xmlns:a16="http://schemas.microsoft.com/office/drawing/2014/main" val="1303064458"/>
                    </a:ext>
                  </a:extLst>
                </a:gridCol>
                <a:gridCol w="1613900">
                  <a:extLst>
                    <a:ext uri="{9D8B030D-6E8A-4147-A177-3AD203B41FA5}">
                      <a16:colId xmlns:a16="http://schemas.microsoft.com/office/drawing/2014/main" val="92764521"/>
                    </a:ext>
                  </a:extLst>
                </a:gridCol>
                <a:gridCol w="1700285">
                  <a:extLst>
                    <a:ext uri="{9D8B030D-6E8A-4147-A177-3AD203B41FA5}">
                      <a16:colId xmlns:a16="http://schemas.microsoft.com/office/drawing/2014/main" val="2670343750"/>
                    </a:ext>
                  </a:extLst>
                </a:gridCol>
              </a:tblGrid>
              <a:tr h="59436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BR" sz="33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ISP</a:t>
                      </a:r>
                      <a:endParaRPr lang="pt-BR" sz="33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F0502020204030204" pitchFamily="34" charset="0"/>
                      </a:endParaRPr>
                    </a:p>
                  </a:txBody>
                  <a:tcPr marL="19526" marR="19526" marT="1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3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A</a:t>
                      </a:r>
                      <a:endParaRPr lang="pt-BR" sz="33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F0502020204030204" pitchFamily="34" charset="0"/>
                      </a:endParaRPr>
                    </a:p>
                  </a:txBody>
                  <a:tcPr marL="19526" marR="19526" marT="1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3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pt-BR" sz="33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F0502020204030204" pitchFamily="34" charset="0"/>
                      </a:endParaRPr>
                    </a:p>
                  </a:txBody>
                  <a:tcPr marL="19526" marR="19526" marT="1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300" b="0" u="none" strike="noStrike" dirty="0">
                          <a:solidFill>
                            <a:srgbClr val="002060"/>
                          </a:solidFill>
                          <a:effectLst/>
                        </a:rPr>
                        <a:t>3%</a:t>
                      </a:r>
                      <a:endParaRPr lang="pt-BR" sz="33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F0502020204030204" pitchFamily="34" charset="0"/>
                      </a:endParaRPr>
                    </a:p>
                  </a:txBody>
                  <a:tcPr marL="19526" marR="19526" marT="1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533722"/>
                  </a:ext>
                </a:extLst>
              </a:tr>
              <a:tr h="59436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3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B</a:t>
                      </a:r>
                      <a:endParaRPr lang="pt-BR" sz="33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F0502020204030204" pitchFamily="34" charset="0"/>
                      </a:endParaRPr>
                    </a:p>
                  </a:txBody>
                  <a:tcPr marL="19526" marR="19526" marT="1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3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20</a:t>
                      </a:r>
                      <a:endParaRPr lang="pt-BR" sz="33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F0502020204030204" pitchFamily="34" charset="0"/>
                      </a:endParaRPr>
                    </a:p>
                  </a:txBody>
                  <a:tcPr marL="19526" marR="19526" marT="1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3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25%</a:t>
                      </a:r>
                      <a:endParaRPr lang="pt-BR" sz="33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F0502020204030204" pitchFamily="34" charset="0"/>
                      </a:endParaRPr>
                    </a:p>
                  </a:txBody>
                  <a:tcPr marL="19526" marR="19526" marT="1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93909"/>
                  </a:ext>
                </a:extLst>
              </a:tr>
              <a:tr h="59436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3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C</a:t>
                      </a:r>
                      <a:endParaRPr lang="pt-BR" sz="33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F0502020204030204" pitchFamily="34" charset="0"/>
                      </a:endParaRPr>
                    </a:p>
                  </a:txBody>
                  <a:tcPr marL="19526" marR="19526" marT="1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3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25</a:t>
                      </a:r>
                      <a:endParaRPr lang="pt-BR" sz="33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F0502020204030204" pitchFamily="34" charset="0"/>
                      </a:endParaRPr>
                    </a:p>
                  </a:txBody>
                  <a:tcPr marL="19526" marR="19526" marT="1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3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31%</a:t>
                      </a:r>
                      <a:endParaRPr lang="pt-BR" sz="33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F0502020204030204" pitchFamily="34" charset="0"/>
                      </a:endParaRPr>
                    </a:p>
                  </a:txBody>
                  <a:tcPr marL="19526" marR="19526" marT="1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6061891"/>
                  </a:ext>
                </a:extLst>
              </a:tr>
              <a:tr h="59436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3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D</a:t>
                      </a:r>
                      <a:endParaRPr lang="pt-BR" sz="33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F0502020204030204" pitchFamily="34" charset="0"/>
                      </a:endParaRPr>
                    </a:p>
                  </a:txBody>
                  <a:tcPr marL="19526" marR="19526" marT="1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3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33</a:t>
                      </a:r>
                      <a:endParaRPr lang="pt-BR" sz="33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F0502020204030204" pitchFamily="34" charset="0"/>
                      </a:endParaRPr>
                    </a:p>
                  </a:txBody>
                  <a:tcPr marL="19526" marR="19526" marT="1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33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41%</a:t>
                      </a:r>
                      <a:endParaRPr lang="pt-BR" sz="3300" b="0" i="0" u="none" strike="noStrike" dirty="0">
                        <a:solidFill>
                          <a:srgbClr val="002060"/>
                        </a:solidFill>
                        <a:effectLst/>
                        <a:latin typeface="Aptos Narrow" panose="020F0502020204030204" pitchFamily="34" charset="0"/>
                      </a:endParaRPr>
                    </a:p>
                  </a:txBody>
                  <a:tcPr marL="19526" marR="19526" marT="1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60017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5673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8F9CBE3F-79A8-4F8F-88D9-DAD03D0D2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3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1869" y="2383077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5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24364" y="2265467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7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24834" y="253720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9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4053" y="2832967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1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72266" y="2803988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3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3405" y="324249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831729"/>
            <a:ext cx="12188952" cy="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>
            <a:extLst>
              <a:ext uri="{FF2B5EF4-FFF2-40B4-BE49-F238E27FC236}">
                <a16:creationId xmlns:a16="http://schemas.microsoft.com/office/drawing/2014/main" id="{A387BAB6-A565-92E6-2058-2BB022CA8862}"/>
              </a:ext>
            </a:extLst>
          </p:cNvPr>
          <p:cNvSpPr txBox="1">
            <a:spLocks/>
          </p:cNvSpPr>
          <p:nvPr/>
        </p:nvSpPr>
        <p:spPr>
          <a:xfrm>
            <a:off x="3128046" y="1723857"/>
            <a:ext cx="5580183" cy="202282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fontAlgn="auto">
              <a:spcAft>
                <a:spcPts val="600"/>
              </a:spcAft>
              <a:buClrTx/>
              <a:buSzTx/>
              <a:tabLst/>
              <a:defRPr/>
            </a:pPr>
            <a:r>
              <a:rPr lang="en-US" sz="11500" b="1" dirty="0">
                <a:solidFill>
                  <a:srgbClr val="FFFFFF"/>
                </a:solidFill>
                <a:latin typeface="+mn-lt"/>
                <a:cs typeface="Times New Roman" panose="02020603050405020304" pitchFamily="18" charset="0"/>
              </a:rPr>
              <a:t>1º </a:t>
            </a:r>
            <a:r>
              <a:rPr lang="en-US" sz="11500" b="1" dirty="0" err="1">
                <a:solidFill>
                  <a:srgbClr val="FFFFFF"/>
                </a:solidFill>
                <a:latin typeface="+mn-lt"/>
                <a:cs typeface="Times New Roman" panose="02020603050405020304" pitchFamily="18" charset="0"/>
              </a:rPr>
              <a:t>Desafio</a:t>
            </a:r>
            <a:r>
              <a:rPr lang="en-US" sz="11500" b="1" dirty="0">
                <a:solidFill>
                  <a:srgbClr val="FFFFFF"/>
                </a:solidFill>
                <a:latin typeface="+mn-lt"/>
                <a:cs typeface="Times New Roman" panose="02020603050405020304" pitchFamily="18" charset="0"/>
              </a:rPr>
              <a:t> a ser </a:t>
            </a:r>
            <a:r>
              <a:rPr lang="en-US" sz="11500" b="1" dirty="0" err="1">
                <a:solidFill>
                  <a:srgbClr val="FFFFFF"/>
                </a:solidFill>
                <a:latin typeface="+mn-lt"/>
                <a:cs typeface="Times New Roman" panose="02020603050405020304" pitchFamily="18" charset="0"/>
              </a:rPr>
              <a:t>Vencido</a:t>
            </a:r>
            <a:endParaRPr kumimoji="0" lang="en-US" sz="11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cs typeface="Times New Roman" panose="02020603050405020304" pitchFamily="18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4AD0BAF5-F39E-F2E9-7AC4-1B2D9B0B7A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322" y="1717448"/>
            <a:ext cx="7400925" cy="260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723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0">
            <a:extLst>
              <a:ext uri="{FF2B5EF4-FFF2-40B4-BE49-F238E27FC236}">
                <a16:creationId xmlns:a16="http://schemas.microsoft.com/office/drawing/2014/main" id="{74ACBD06-6985-FD55-B568-2D12BE94CD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6737460"/>
            <a:ext cx="12192000" cy="123364"/>
            <a:chOff x="1" y="6737460"/>
            <a:chExt cx="12192000" cy="123364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BEDBCB9-ADBE-3404-1252-175085C62F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6034320" y="703141"/>
              <a:ext cx="123362" cy="12192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12">
              <a:extLst>
                <a:ext uri="{FF2B5EF4-FFF2-40B4-BE49-F238E27FC236}">
                  <a16:creationId xmlns:a16="http://schemas.microsoft.com/office/drawing/2014/main" id="{D0C028D7-9C46-128D-CDF7-B32F79FA75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40559" y="4909383"/>
              <a:ext cx="123362" cy="3779520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9" name="Agrupar 8">
            <a:extLst>
              <a:ext uri="{FF2B5EF4-FFF2-40B4-BE49-F238E27FC236}">
                <a16:creationId xmlns:a16="http://schemas.microsoft.com/office/drawing/2014/main" id="{C757084F-0F99-34F4-70B8-491B589C31E2}"/>
              </a:ext>
            </a:extLst>
          </p:cNvPr>
          <p:cNvGrpSpPr/>
          <p:nvPr/>
        </p:nvGrpSpPr>
        <p:grpSpPr>
          <a:xfrm>
            <a:off x="3751843" y="799248"/>
            <a:ext cx="6298343" cy="950769"/>
            <a:chOff x="3455924" y="1308204"/>
            <a:chExt cx="6298343" cy="950769"/>
          </a:xfrm>
        </p:grpSpPr>
        <p:sp>
          <p:nvSpPr>
            <p:cNvPr id="10" name="Hexágono 9">
              <a:extLst>
                <a:ext uri="{FF2B5EF4-FFF2-40B4-BE49-F238E27FC236}">
                  <a16:creationId xmlns:a16="http://schemas.microsoft.com/office/drawing/2014/main" id="{A47F649D-40D8-6EA6-CE9A-7EE53EF67CA2}"/>
                </a:ext>
              </a:extLst>
            </p:cNvPr>
            <p:cNvSpPr/>
            <p:nvPr/>
          </p:nvSpPr>
          <p:spPr>
            <a:xfrm>
              <a:off x="3489571" y="1314361"/>
              <a:ext cx="6264696" cy="944612"/>
            </a:xfrm>
            <a:prstGeom prst="hexagon">
              <a:avLst>
                <a:gd name="adj" fmla="val 30945"/>
                <a:gd name="vf" fmla="val 115470"/>
              </a:avLst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B485A5C3-4EB6-3762-3200-FC4E996D48D7}"/>
                </a:ext>
              </a:extLst>
            </p:cNvPr>
            <p:cNvSpPr/>
            <p:nvPr/>
          </p:nvSpPr>
          <p:spPr>
            <a:xfrm>
              <a:off x="3455924" y="1308204"/>
              <a:ext cx="576064" cy="949549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99E0184F-6BB0-8D56-93BA-FE1E0BBBE442}"/>
              </a:ext>
            </a:extLst>
          </p:cNvPr>
          <p:cNvGrpSpPr/>
          <p:nvPr/>
        </p:nvGrpSpPr>
        <p:grpSpPr>
          <a:xfrm>
            <a:off x="3787799" y="4489555"/>
            <a:ext cx="6298343" cy="950769"/>
            <a:chOff x="3455924" y="1308204"/>
            <a:chExt cx="6298343" cy="950769"/>
          </a:xfrm>
          <a:solidFill>
            <a:srgbClr val="FF5357"/>
          </a:solidFill>
        </p:grpSpPr>
        <p:sp>
          <p:nvSpPr>
            <p:cNvPr id="14" name="Hexágono 13">
              <a:extLst>
                <a:ext uri="{FF2B5EF4-FFF2-40B4-BE49-F238E27FC236}">
                  <a16:creationId xmlns:a16="http://schemas.microsoft.com/office/drawing/2014/main" id="{95380105-CE45-081E-13E1-E0C9CC1072E2}"/>
                </a:ext>
              </a:extLst>
            </p:cNvPr>
            <p:cNvSpPr/>
            <p:nvPr/>
          </p:nvSpPr>
          <p:spPr>
            <a:xfrm>
              <a:off x="3489571" y="1314361"/>
              <a:ext cx="6264696" cy="944612"/>
            </a:xfrm>
            <a:prstGeom prst="hexagon">
              <a:avLst>
                <a:gd name="adj" fmla="val 30945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" name="Retângulo 16">
              <a:extLst>
                <a:ext uri="{FF2B5EF4-FFF2-40B4-BE49-F238E27FC236}">
                  <a16:creationId xmlns:a16="http://schemas.microsoft.com/office/drawing/2014/main" id="{3B949DB9-2E96-8C18-4AE2-82B585F45938}"/>
                </a:ext>
              </a:extLst>
            </p:cNvPr>
            <p:cNvSpPr/>
            <p:nvPr/>
          </p:nvSpPr>
          <p:spPr>
            <a:xfrm>
              <a:off x="3455924" y="1308204"/>
              <a:ext cx="576064" cy="94954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18" name="Agrupar 17">
            <a:extLst>
              <a:ext uri="{FF2B5EF4-FFF2-40B4-BE49-F238E27FC236}">
                <a16:creationId xmlns:a16="http://schemas.microsoft.com/office/drawing/2014/main" id="{8F260D9A-E3ED-8273-2D43-4D45C76F20D4}"/>
              </a:ext>
            </a:extLst>
          </p:cNvPr>
          <p:cNvGrpSpPr/>
          <p:nvPr/>
        </p:nvGrpSpPr>
        <p:grpSpPr>
          <a:xfrm>
            <a:off x="3751843" y="2051815"/>
            <a:ext cx="6298343" cy="950769"/>
            <a:chOff x="3455924" y="1308204"/>
            <a:chExt cx="6298343" cy="950769"/>
          </a:xfrm>
          <a:solidFill>
            <a:srgbClr val="5F2987"/>
          </a:solidFill>
        </p:grpSpPr>
        <p:sp>
          <p:nvSpPr>
            <p:cNvPr id="19" name="Hexágono 18">
              <a:extLst>
                <a:ext uri="{FF2B5EF4-FFF2-40B4-BE49-F238E27FC236}">
                  <a16:creationId xmlns:a16="http://schemas.microsoft.com/office/drawing/2014/main" id="{C4638D83-0643-925E-407A-5441C54DD96E}"/>
                </a:ext>
              </a:extLst>
            </p:cNvPr>
            <p:cNvSpPr/>
            <p:nvPr/>
          </p:nvSpPr>
          <p:spPr>
            <a:xfrm>
              <a:off x="3489571" y="1314361"/>
              <a:ext cx="6264696" cy="944612"/>
            </a:xfrm>
            <a:prstGeom prst="hexagon">
              <a:avLst>
                <a:gd name="adj" fmla="val 30945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" name="Retângulo 19">
              <a:extLst>
                <a:ext uri="{FF2B5EF4-FFF2-40B4-BE49-F238E27FC236}">
                  <a16:creationId xmlns:a16="http://schemas.microsoft.com/office/drawing/2014/main" id="{70BD94F0-C3D5-1298-D424-B46F36B50CD0}"/>
                </a:ext>
              </a:extLst>
            </p:cNvPr>
            <p:cNvSpPr/>
            <p:nvPr/>
          </p:nvSpPr>
          <p:spPr>
            <a:xfrm>
              <a:off x="3455924" y="1308204"/>
              <a:ext cx="576064" cy="94954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21" name="Agrupar 20">
            <a:extLst>
              <a:ext uri="{FF2B5EF4-FFF2-40B4-BE49-F238E27FC236}">
                <a16:creationId xmlns:a16="http://schemas.microsoft.com/office/drawing/2014/main" id="{077175EB-6F45-5509-C465-272EAFC72731}"/>
              </a:ext>
            </a:extLst>
          </p:cNvPr>
          <p:cNvGrpSpPr/>
          <p:nvPr/>
        </p:nvGrpSpPr>
        <p:grpSpPr>
          <a:xfrm>
            <a:off x="3787799" y="3253686"/>
            <a:ext cx="6298343" cy="950769"/>
            <a:chOff x="3455924" y="1308204"/>
            <a:chExt cx="6298343" cy="950769"/>
          </a:xfrm>
          <a:solidFill>
            <a:srgbClr val="295A61"/>
          </a:solidFill>
        </p:grpSpPr>
        <p:sp>
          <p:nvSpPr>
            <p:cNvPr id="22" name="Hexágono 21">
              <a:extLst>
                <a:ext uri="{FF2B5EF4-FFF2-40B4-BE49-F238E27FC236}">
                  <a16:creationId xmlns:a16="http://schemas.microsoft.com/office/drawing/2014/main" id="{0EBAEA45-A903-1403-6B9E-5E6ACAEB80C4}"/>
                </a:ext>
              </a:extLst>
            </p:cNvPr>
            <p:cNvSpPr/>
            <p:nvPr/>
          </p:nvSpPr>
          <p:spPr>
            <a:xfrm>
              <a:off x="3489571" y="1314361"/>
              <a:ext cx="6264696" cy="944612"/>
            </a:xfrm>
            <a:prstGeom prst="hexagon">
              <a:avLst>
                <a:gd name="adj" fmla="val 30945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3" name="Retângulo 22">
              <a:extLst>
                <a:ext uri="{FF2B5EF4-FFF2-40B4-BE49-F238E27FC236}">
                  <a16:creationId xmlns:a16="http://schemas.microsoft.com/office/drawing/2014/main" id="{774A0B9B-95CF-B905-C2F9-72C305E538E0}"/>
                </a:ext>
              </a:extLst>
            </p:cNvPr>
            <p:cNvSpPr/>
            <p:nvPr/>
          </p:nvSpPr>
          <p:spPr>
            <a:xfrm>
              <a:off x="3455924" y="1308204"/>
              <a:ext cx="576064" cy="94954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353105FD-A3FB-2970-011A-D466ADB6D669}"/>
              </a:ext>
            </a:extLst>
          </p:cNvPr>
          <p:cNvSpPr txBox="1"/>
          <p:nvPr/>
        </p:nvSpPr>
        <p:spPr>
          <a:xfrm>
            <a:off x="5851095" y="897938"/>
            <a:ext cx="2447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chemeClr val="bg1"/>
                </a:solidFill>
              </a:rPr>
              <a:t>Legislativo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E12418EA-AF07-ABC4-2831-489A49B43CDB}"/>
              </a:ext>
            </a:extLst>
          </p:cNvPr>
          <p:cNvSpPr txBox="1"/>
          <p:nvPr/>
        </p:nvSpPr>
        <p:spPr>
          <a:xfrm>
            <a:off x="6199680" y="2150987"/>
            <a:ext cx="20644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chemeClr val="bg1"/>
                </a:solidFill>
              </a:rPr>
              <a:t>Prefeito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FF9D75F3-64BD-EC05-001C-B54EA8FA3E75}"/>
              </a:ext>
            </a:extLst>
          </p:cNvPr>
          <p:cNvSpPr txBox="1"/>
          <p:nvPr/>
        </p:nvSpPr>
        <p:spPr>
          <a:xfrm>
            <a:off x="6199680" y="3374517"/>
            <a:ext cx="19350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chemeClr val="bg1"/>
                </a:solidFill>
              </a:rPr>
              <a:t>Eleições</a:t>
            </a:r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64E2AFB9-41DB-D987-3614-BDB84732A253}"/>
              </a:ext>
            </a:extLst>
          </p:cNvPr>
          <p:cNvSpPr txBox="1"/>
          <p:nvPr/>
        </p:nvSpPr>
        <p:spPr>
          <a:xfrm>
            <a:off x="5489307" y="4610386"/>
            <a:ext cx="33101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solidFill>
                  <a:schemeClr val="bg1"/>
                </a:solidFill>
              </a:rPr>
              <a:t>Ações Judiciais</a:t>
            </a:r>
          </a:p>
        </p:txBody>
      </p:sp>
      <p:sp>
        <p:nvSpPr>
          <p:cNvPr id="28" name="Hexágono 27">
            <a:extLst>
              <a:ext uri="{FF2B5EF4-FFF2-40B4-BE49-F238E27FC236}">
                <a16:creationId xmlns:a16="http://schemas.microsoft.com/office/drawing/2014/main" id="{578546B2-C46B-E708-9522-C86369E3AB44}"/>
              </a:ext>
            </a:extLst>
          </p:cNvPr>
          <p:cNvSpPr/>
          <p:nvPr/>
        </p:nvSpPr>
        <p:spPr>
          <a:xfrm>
            <a:off x="1880070" y="805404"/>
            <a:ext cx="2951893" cy="4633698"/>
          </a:xfrm>
          <a:prstGeom prst="hexagon">
            <a:avLst/>
          </a:prstGeom>
          <a:solidFill>
            <a:srgbClr val="C7C7C7"/>
          </a:solidFill>
          <a:ln w="317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CFAD7D5F-3674-CCF7-D589-C31AAE5BC300}"/>
              </a:ext>
            </a:extLst>
          </p:cNvPr>
          <p:cNvSpPr txBox="1"/>
          <p:nvPr/>
        </p:nvSpPr>
        <p:spPr>
          <a:xfrm>
            <a:off x="2191150" y="2264740"/>
            <a:ext cx="230425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600" b="1" dirty="0"/>
              <a:t>Desafios</a:t>
            </a:r>
          </a:p>
          <a:p>
            <a:pPr algn="ctr"/>
            <a:r>
              <a:rPr lang="pt-BR" sz="4600" b="1" dirty="0"/>
              <a:t>Externos</a:t>
            </a:r>
          </a:p>
        </p:txBody>
      </p:sp>
    </p:spTree>
    <p:extLst>
      <p:ext uri="{BB962C8B-B14F-4D97-AF65-F5344CB8AC3E}">
        <p14:creationId xmlns:p14="http://schemas.microsoft.com/office/powerpoint/2010/main" val="2409806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0">
            <a:extLst>
              <a:ext uri="{FF2B5EF4-FFF2-40B4-BE49-F238E27FC236}">
                <a16:creationId xmlns:a16="http://schemas.microsoft.com/office/drawing/2014/main" id="{74ACBD06-6985-FD55-B568-2D12BE94CD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6737460"/>
            <a:ext cx="12192000" cy="123364"/>
            <a:chOff x="1" y="6737460"/>
            <a:chExt cx="12192000" cy="123364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BEDBCB9-ADBE-3404-1252-175085C62F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6034320" y="703141"/>
              <a:ext cx="123362" cy="12192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12">
              <a:extLst>
                <a:ext uri="{FF2B5EF4-FFF2-40B4-BE49-F238E27FC236}">
                  <a16:creationId xmlns:a16="http://schemas.microsoft.com/office/drawing/2014/main" id="{D0C028D7-9C46-128D-CDF7-B32F79FA75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40559" y="4909383"/>
              <a:ext cx="123362" cy="3779520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9" name="Agrupar 8">
            <a:extLst>
              <a:ext uri="{FF2B5EF4-FFF2-40B4-BE49-F238E27FC236}">
                <a16:creationId xmlns:a16="http://schemas.microsoft.com/office/drawing/2014/main" id="{C757084F-0F99-34F4-70B8-491B589C31E2}"/>
              </a:ext>
            </a:extLst>
          </p:cNvPr>
          <p:cNvGrpSpPr/>
          <p:nvPr/>
        </p:nvGrpSpPr>
        <p:grpSpPr>
          <a:xfrm>
            <a:off x="3751843" y="805404"/>
            <a:ext cx="6298343" cy="950769"/>
            <a:chOff x="3455924" y="1308204"/>
            <a:chExt cx="6298343" cy="950769"/>
          </a:xfrm>
          <a:solidFill>
            <a:schemeClr val="accent2">
              <a:lumMod val="50000"/>
            </a:schemeClr>
          </a:solidFill>
        </p:grpSpPr>
        <p:sp>
          <p:nvSpPr>
            <p:cNvPr id="10" name="Hexágono 9">
              <a:extLst>
                <a:ext uri="{FF2B5EF4-FFF2-40B4-BE49-F238E27FC236}">
                  <a16:creationId xmlns:a16="http://schemas.microsoft.com/office/drawing/2014/main" id="{A47F649D-40D8-6EA6-CE9A-7EE53EF67CA2}"/>
                </a:ext>
              </a:extLst>
            </p:cNvPr>
            <p:cNvSpPr/>
            <p:nvPr/>
          </p:nvSpPr>
          <p:spPr>
            <a:xfrm>
              <a:off x="3489571" y="1314361"/>
              <a:ext cx="6264696" cy="944612"/>
            </a:xfrm>
            <a:prstGeom prst="hexagon">
              <a:avLst>
                <a:gd name="adj" fmla="val 30945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id="{B485A5C3-4EB6-3762-3200-FC4E996D48D7}"/>
                </a:ext>
              </a:extLst>
            </p:cNvPr>
            <p:cNvSpPr/>
            <p:nvPr/>
          </p:nvSpPr>
          <p:spPr>
            <a:xfrm>
              <a:off x="3455924" y="1308204"/>
              <a:ext cx="576064" cy="94954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99E0184F-6BB0-8D56-93BA-FE1E0BBBE442}"/>
              </a:ext>
            </a:extLst>
          </p:cNvPr>
          <p:cNvGrpSpPr/>
          <p:nvPr/>
        </p:nvGrpSpPr>
        <p:grpSpPr>
          <a:xfrm>
            <a:off x="3787799" y="4489555"/>
            <a:ext cx="6298343" cy="950769"/>
            <a:chOff x="3455924" y="1308204"/>
            <a:chExt cx="6298343" cy="950769"/>
          </a:xfrm>
          <a:solidFill>
            <a:schemeClr val="accent4">
              <a:lumMod val="50000"/>
            </a:schemeClr>
          </a:solidFill>
        </p:grpSpPr>
        <p:sp>
          <p:nvSpPr>
            <p:cNvPr id="14" name="Hexágono 13">
              <a:extLst>
                <a:ext uri="{FF2B5EF4-FFF2-40B4-BE49-F238E27FC236}">
                  <a16:creationId xmlns:a16="http://schemas.microsoft.com/office/drawing/2014/main" id="{95380105-CE45-081E-13E1-E0C9CC1072E2}"/>
                </a:ext>
              </a:extLst>
            </p:cNvPr>
            <p:cNvSpPr/>
            <p:nvPr/>
          </p:nvSpPr>
          <p:spPr>
            <a:xfrm>
              <a:off x="3489571" y="1314361"/>
              <a:ext cx="6264696" cy="944612"/>
            </a:xfrm>
            <a:prstGeom prst="hexagon">
              <a:avLst>
                <a:gd name="adj" fmla="val 30945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tângulo 16">
              <a:extLst>
                <a:ext uri="{FF2B5EF4-FFF2-40B4-BE49-F238E27FC236}">
                  <a16:creationId xmlns:a16="http://schemas.microsoft.com/office/drawing/2014/main" id="{3B949DB9-2E96-8C18-4AE2-82B585F45938}"/>
                </a:ext>
              </a:extLst>
            </p:cNvPr>
            <p:cNvSpPr/>
            <p:nvPr/>
          </p:nvSpPr>
          <p:spPr>
            <a:xfrm>
              <a:off x="3455924" y="1308204"/>
              <a:ext cx="576064" cy="94954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8" name="Agrupar 17">
            <a:extLst>
              <a:ext uri="{FF2B5EF4-FFF2-40B4-BE49-F238E27FC236}">
                <a16:creationId xmlns:a16="http://schemas.microsoft.com/office/drawing/2014/main" id="{8F260D9A-E3ED-8273-2D43-4D45C76F20D4}"/>
              </a:ext>
            </a:extLst>
          </p:cNvPr>
          <p:cNvGrpSpPr/>
          <p:nvPr/>
        </p:nvGrpSpPr>
        <p:grpSpPr>
          <a:xfrm>
            <a:off x="3751843" y="2051815"/>
            <a:ext cx="6298343" cy="950769"/>
            <a:chOff x="3455924" y="1308204"/>
            <a:chExt cx="6298343" cy="950769"/>
          </a:xfrm>
          <a:solidFill>
            <a:srgbClr val="5F2987"/>
          </a:solidFill>
        </p:grpSpPr>
        <p:sp>
          <p:nvSpPr>
            <p:cNvPr id="19" name="Hexágono 18">
              <a:extLst>
                <a:ext uri="{FF2B5EF4-FFF2-40B4-BE49-F238E27FC236}">
                  <a16:creationId xmlns:a16="http://schemas.microsoft.com/office/drawing/2014/main" id="{C4638D83-0643-925E-407A-5441C54DD96E}"/>
                </a:ext>
              </a:extLst>
            </p:cNvPr>
            <p:cNvSpPr/>
            <p:nvPr/>
          </p:nvSpPr>
          <p:spPr>
            <a:xfrm>
              <a:off x="3489571" y="1314361"/>
              <a:ext cx="6264696" cy="944612"/>
            </a:xfrm>
            <a:prstGeom prst="hexagon">
              <a:avLst>
                <a:gd name="adj" fmla="val 30945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tângulo 19">
              <a:extLst>
                <a:ext uri="{FF2B5EF4-FFF2-40B4-BE49-F238E27FC236}">
                  <a16:creationId xmlns:a16="http://schemas.microsoft.com/office/drawing/2014/main" id="{70BD94F0-C3D5-1298-D424-B46F36B50CD0}"/>
                </a:ext>
              </a:extLst>
            </p:cNvPr>
            <p:cNvSpPr/>
            <p:nvPr/>
          </p:nvSpPr>
          <p:spPr>
            <a:xfrm>
              <a:off x="3455924" y="1308204"/>
              <a:ext cx="576064" cy="94954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1" name="Agrupar 20">
            <a:extLst>
              <a:ext uri="{FF2B5EF4-FFF2-40B4-BE49-F238E27FC236}">
                <a16:creationId xmlns:a16="http://schemas.microsoft.com/office/drawing/2014/main" id="{077175EB-6F45-5509-C465-272EAFC72731}"/>
              </a:ext>
            </a:extLst>
          </p:cNvPr>
          <p:cNvGrpSpPr/>
          <p:nvPr/>
        </p:nvGrpSpPr>
        <p:grpSpPr>
          <a:xfrm>
            <a:off x="3787799" y="3253686"/>
            <a:ext cx="6298343" cy="950769"/>
            <a:chOff x="3455924" y="1308204"/>
            <a:chExt cx="6298343" cy="950769"/>
          </a:xfrm>
          <a:solidFill>
            <a:srgbClr val="295A61"/>
          </a:solidFill>
        </p:grpSpPr>
        <p:sp>
          <p:nvSpPr>
            <p:cNvPr id="22" name="Hexágono 21">
              <a:extLst>
                <a:ext uri="{FF2B5EF4-FFF2-40B4-BE49-F238E27FC236}">
                  <a16:creationId xmlns:a16="http://schemas.microsoft.com/office/drawing/2014/main" id="{0EBAEA45-A903-1403-6B9E-5E6ACAEB80C4}"/>
                </a:ext>
              </a:extLst>
            </p:cNvPr>
            <p:cNvSpPr/>
            <p:nvPr/>
          </p:nvSpPr>
          <p:spPr>
            <a:xfrm>
              <a:off x="3489571" y="1314361"/>
              <a:ext cx="6264696" cy="944612"/>
            </a:xfrm>
            <a:prstGeom prst="hexagon">
              <a:avLst>
                <a:gd name="adj" fmla="val 30945"/>
                <a:gd name="vf" fmla="val 11547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tângulo 22">
              <a:extLst>
                <a:ext uri="{FF2B5EF4-FFF2-40B4-BE49-F238E27FC236}">
                  <a16:creationId xmlns:a16="http://schemas.microsoft.com/office/drawing/2014/main" id="{774A0B9B-95CF-B905-C2F9-72C305E538E0}"/>
                </a:ext>
              </a:extLst>
            </p:cNvPr>
            <p:cNvSpPr/>
            <p:nvPr/>
          </p:nvSpPr>
          <p:spPr>
            <a:xfrm>
              <a:off x="3455924" y="1308204"/>
              <a:ext cx="576064" cy="94954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353105FD-A3FB-2970-011A-D466ADB6D669}"/>
              </a:ext>
            </a:extLst>
          </p:cNvPr>
          <p:cNvSpPr txBox="1"/>
          <p:nvPr/>
        </p:nvSpPr>
        <p:spPr>
          <a:xfrm>
            <a:off x="5831278" y="906072"/>
            <a:ext cx="23379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Sindicatos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E12418EA-AF07-ABC4-2831-489A49B43CDB}"/>
              </a:ext>
            </a:extLst>
          </p:cNvPr>
          <p:cNvSpPr txBox="1"/>
          <p:nvPr/>
        </p:nvSpPr>
        <p:spPr>
          <a:xfrm>
            <a:off x="5143043" y="2148366"/>
            <a:ext cx="42095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Tribunal de Contas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FF9D75F3-64BD-EC05-001C-B54EA8FA3E75}"/>
              </a:ext>
            </a:extLst>
          </p:cNvPr>
          <p:cNvSpPr txBox="1"/>
          <p:nvPr/>
        </p:nvSpPr>
        <p:spPr>
          <a:xfrm>
            <a:off x="4613912" y="3349913"/>
            <a:ext cx="53869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9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Secretaria de Previdência</a:t>
            </a:r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64E2AFB9-41DB-D987-3614-BDB84732A253}"/>
              </a:ext>
            </a:extLst>
          </p:cNvPr>
          <p:cNvSpPr txBox="1"/>
          <p:nvPr/>
        </p:nvSpPr>
        <p:spPr>
          <a:xfrm>
            <a:off x="5524299" y="4555540"/>
            <a:ext cx="29518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Conselheiros</a:t>
            </a:r>
          </a:p>
        </p:txBody>
      </p:sp>
      <p:sp>
        <p:nvSpPr>
          <p:cNvPr id="28" name="Hexágono 27">
            <a:extLst>
              <a:ext uri="{FF2B5EF4-FFF2-40B4-BE49-F238E27FC236}">
                <a16:creationId xmlns:a16="http://schemas.microsoft.com/office/drawing/2014/main" id="{578546B2-C46B-E708-9522-C86369E3AB44}"/>
              </a:ext>
            </a:extLst>
          </p:cNvPr>
          <p:cNvSpPr/>
          <p:nvPr/>
        </p:nvSpPr>
        <p:spPr>
          <a:xfrm>
            <a:off x="1880070" y="805404"/>
            <a:ext cx="2951893" cy="4633698"/>
          </a:xfrm>
          <a:prstGeom prst="hexagon">
            <a:avLst/>
          </a:prstGeom>
          <a:solidFill>
            <a:srgbClr val="C7C7C7"/>
          </a:solidFill>
          <a:ln w="317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CFAD7D5F-3674-CCF7-D589-C31AAE5BC300}"/>
              </a:ext>
            </a:extLst>
          </p:cNvPr>
          <p:cNvSpPr txBox="1"/>
          <p:nvPr/>
        </p:nvSpPr>
        <p:spPr>
          <a:xfrm>
            <a:off x="2191150" y="2264740"/>
            <a:ext cx="230425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Desafios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Externos</a:t>
            </a:r>
          </a:p>
        </p:txBody>
      </p:sp>
    </p:spTree>
    <p:extLst>
      <p:ext uri="{BB962C8B-B14F-4D97-AF65-F5344CB8AC3E}">
        <p14:creationId xmlns:p14="http://schemas.microsoft.com/office/powerpoint/2010/main" val="1970281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68506</TotalTime>
  <Words>237</Words>
  <Application>Microsoft Office PowerPoint</Application>
  <PresentationFormat>Widescreen</PresentationFormat>
  <Paragraphs>98</Paragraphs>
  <Slides>16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16</vt:i4>
      </vt:variant>
    </vt:vector>
  </HeadingPairs>
  <TitlesOfParts>
    <vt:vector size="18" baseType="lpstr">
      <vt:lpstr>Tema do Office</vt:lpstr>
      <vt:lpstr>1_Tema do Office</vt:lpstr>
      <vt:lpstr>Os Desafios do Gestor Previdenciário</vt:lpstr>
      <vt:lpstr>Apresentação do PowerPoint</vt:lpstr>
      <vt:lpstr>Qual o principal desafio do Gestor Previdenciário?</vt:lpstr>
      <vt:lpstr>Apresentação do PowerPoint</vt:lpstr>
      <vt:lpstr>Os Desafios não são iguais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“A GESTÃO PREVIDENCIÁRIA AFETA SIGNIFICATIVAMENTE A SOCIEDADE”</vt:lpstr>
      <vt:lpstr>Reges Moisés E-mail: reges.santos@fazenda.mg.gov.br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Importância da Boa Gestão Previdenciária</dc:title>
  <dc:creator>Reges Moises dos Santos</dc:creator>
  <cp:lastModifiedBy>Reges Moises dos Santos</cp:lastModifiedBy>
  <cp:revision>10</cp:revision>
  <dcterms:created xsi:type="dcterms:W3CDTF">2023-10-17T18:48:38Z</dcterms:created>
  <dcterms:modified xsi:type="dcterms:W3CDTF">2024-08-23T15:13:36Z</dcterms:modified>
</cp:coreProperties>
</file>