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740" r:id="rId5"/>
  </p:sldMasterIdLst>
  <p:notesMasterIdLst>
    <p:notesMasterId r:id="rId21"/>
  </p:notesMasterIdLst>
  <p:handoutMasterIdLst>
    <p:handoutMasterId r:id="rId22"/>
  </p:handoutMasterIdLst>
  <p:sldIdLst>
    <p:sldId id="5726" r:id="rId6"/>
    <p:sldId id="272" r:id="rId7"/>
    <p:sldId id="282" r:id="rId8"/>
    <p:sldId id="279" r:id="rId9"/>
    <p:sldId id="5728" r:id="rId10"/>
    <p:sldId id="5708" r:id="rId11"/>
    <p:sldId id="5741" r:id="rId12"/>
    <p:sldId id="5729" r:id="rId13"/>
    <p:sldId id="5712" r:id="rId14"/>
    <p:sldId id="5705" r:id="rId15"/>
    <p:sldId id="5740" r:id="rId16"/>
    <p:sldId id="5718" r:id="rId17"/>
    <p:sldId id="5727" r:id="rId18"/>
    <p:sldId id="5742" r:id="rId19"/>
    <p:sldId id="284" r:id="rId20"/>
  </p:sldIdLst>
  <p:sldSz cx="12192000" cy="6858000"/>
  <p:notesSz cx="7099300" cy="10234613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A892A0C-F600-9349-A7EC-3C6537AA0BBF}">
          <p14:sldIdLst>
            <p14:sldId id="5726"/>
            <p14:sldId id="272"/>
            <p14:sldId id="282"/>
            <p14:sldId id="279"/>
            <p14:sldId id="5728"/>
            <p14:sldId id="5708"/>
            <p14:sldId id="5741"/>
            <p14:sldId id="5729"/>
            <p14:sldId id="5712"/>
            <p14:sldId id="5705"/>
            <p14:sldId id="5740"/>
            <p14:sldId id="5718"/>
            <p14:sldId id="5727"/>
            <p14:sldId id="574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5AE"/>
    <a:srgbClr val="FF9933"/>
    <a:srgbClr val="5DFFA2"/>
    <a:srgbClr val="002C4B"/>
    <a:srgbClr val="465EFF"/>
    <a:srgbClr val="FFFFCC"/>
    <a:srgbClr val="CCECFF"/>
    <a:srgbClr val="9999FF"/>
    <a:srgbClr val="5772FB"/>
    <a:srgbClr val="B3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F435C-93DC-7D56-641D-20E59FFC8ED6}" v="1" dt="2024-08-07T12:51:48.485"/>
    <p1510:client id="{ACEB9810-CDF8-A13A-5712-6BBD29BCE2BC}" v="51" dt="2024-08-07T13:24:18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JO3A2213\BBDTVMPublico$\Publica\COMUNICA&#199;&#195;O%20E%20MARKETING\PRODUTOS\ANBIMA%20NOVOS\2024\Portugues\Anbima%20abril_202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RJO3A2213\BBDTVMPublico$\Publica\COMUNICA&#199;&#195;O%20E%20MARKETING\PRODUTOS\ANBIMA%20NOVOS\2024\Portugues\Anbima%20abril_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JO3A2213\BBDTVMPublico$\Publica\COMUNICA&#199;&#195;O%20E%20MARKETING\PRODUTOS\ANBIMA%20NOVOS\2024\Portugues\Anbima%20abril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190640385782687"/>
          <c:y val="9.3552890338054959E-2"/>
          <c:w val="0.6217629261651042"/>
          <c:h val="0.8897080119006876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12700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9BDA-4716-B9AC-8DDF6E77CDF8}"/>
              </c:ext>
            </c:extLst>
          </c:dPt>
          <c:dPt>
            <c:idx val="2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9BDA-4716-B9AC-8DDF6E77CDF8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9BDA-4716-B9AC-8DDF6E77CDF8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9BDA-4716-B9AC-8DDF6E77CDF8}"/>
              </c:ext>
            </c:extLst>
          </c:dPt>
          <c:dPt>
            <c:idx val="5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9BDA-4716-B9AC-8DDF6E77CDF8}"/>
              </c:ext>
            </c:extLst>
          </c:dPt>
          <c:dPt>
            <c:idx val="6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9BDA-4716-B9AC-8DDF6E77CDF8}"/>
              </c:ext>
            </c:extLst>
          </c:dPt>
          <c:dPt>
            <c:idx val="7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D-9BDA-4716-B9AC-8DDF6E77CDF8}"/>
              </c:ext>
            </c:extLst>
          </c:dPt>
          <c:dPt>
            <c:idx val="8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F-9BDA-4716-B9AC-8DDF6E77CDF8}"/>
              </c:ext>
            </c:extLst>
          </c:dPt>
          <c:dPt>
            <c:idx val="9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1-9BDA-4716-B9AC-8DDF6E77CDF8}"/>
              </c:ext>
            </c:extLst>
          </c:dPt>
          <c:dPt>
            <c:idx val="10"/>
            <c:invertIfNegative val="0"/>
            <c:bubble3D val="0"/>
            <c:spPr>
              <a:noFill/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3-9BDA-4716-B9AC-8DDF6E77CDF8}"/>
              </c:ext>
            </c:extLst>
          </c:dPt>
          <c:dLbls>
            <c:spPr>
              <a:ln w="25400">
                <a:noFill/>
              </a:ln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rgbClr val="FFFF00"/>
                    </a:solidFill>
                    <a:latin typeface="BancoDoBrasil Textos Light" panose="00000400000000000000" pitchFamily="2" charset="0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'Ranking de Gestão'!$B$6:$B$16</c:f>
              <c:strCache>
                <c:ptCount val="11"/>
                <c:pt idx="0">
                  <c:v>BB ASSET</c:v>
                </c:pt>
                <c:pt idx="1">
                  <c:v>ITAU</c:v>
                </c:pt>
                <c:pt idx="2">
                  <c:v>BRADESCO</c:v>
                </c:pt>
                <c:pt idx="3">
                  <c:v>CAIXA</c:v>
                </c:pt>
                <c:pt idx="4">
                  <c:v>BTG PACTUAL</c:v>
                </c:pt>
                <c:pt idx="5">
                  <c:v>SANTANDER</c:v>
                </c:pt>
                <c:pt idx="6">
                  <c:v>BRL</c:v>
                </c:pt>
                <c:pt idx="7">
                  <c:v>REAG</c:v>
                </c:pt>
                <c:pt idx="8">
                  <c:v>XP</c:v>
                </c:pt>
                <c:pt idx="9">
                  <c:v>KINEA</c:v>
                </c:pt>
                <c:pt idx="10">
                  <c:v>Outros</c:v>
                </c:pt>
              </c:strCache>
            </c:strRef>
          </c:cat>
          <c:val>
            <c:numRef>
              <c:f>'Ranking de Gestão'!$L$6:$L$16</c:f>
              <c:numCache>
                <c:formatCode>0.00%</c:formatCode>
                <c:ptCount val="11"/>
                <c:pt idx="0">
                  <c:v>0.19023088441187014</c:v>
                </c:pt>
                <c:pt idx="1">
                  <c:v>0.10960785531592607</c:v>
                </c:pt>
                <c:pt idx="2">
                  <c:v>8.1611012818215714E-2</c:v>
                </c:pt>
                <c:pt idx="3">
                  <c:v>6.4344893605725414E-2</c:v>
                </c:pt>
                <c:pt idx="4">
                  <c:v>4.673609807281872E-2</c:v>
                </c:pt>
                <c:pt idx="5">
                  <c:v>3.8753978230457224E-2</c:v>
                </c:pt>
                <c:pt idx="6">
                  <c:v>3.8157828795501586E-2</c:v>
                </c:pt>
                <c:pt idx="7">
                  <c:v>2.1241983522914665E-2</c:v>
                </c:pt>
                <c:pt idx="8">
                  <c:v>1.8211830875836117E-2</c:v>
                </c:pt>
                <c:pt idx="9">
                  <c:v>1.7977558207863332E-2</c:v>
                </c:pt>
                <c:pt idx="10">
                  <c:v>0.37312607614287102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BDA-4716-B9AC-8DDF6E77CDF8}"/>
            </c:ext>
          </c:extLst>
        </c:ser>
        <c:ser>
          <c:idx val="1"/>
          <c:order val="1"/>
          <c:spPr>
            <a:gradFill>
              <a:gsLst>
                <a:gs pos="0">
                  <a:srgbClr val="5772FB"/>
                </a:gs>
                <a:gs pos="100000">
                  <a:srgbClr val="5772FB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54DCFC"/>
              </a:solidFill>
            </c:spPr>
            <c:extLst>
              <c:ext xmlns:c16="http://schemas.microsoft.com/office/drawing/2014/chart" uri="{C3380CC4-5D6E-409C-BE32-E72D297353CC}">
                <c16:uniqueId val="{00000016-9BDA-4716-B9AC-8DDF6E77CDF8}"/>
              </c:ext>
            </c:extLst>
          </c:dPt>
          <c:dPt>
            <c:idx val="1"/>
            <c:invertIfNegative val="0"/>
            <c:bubble3D val="0"/>
            <c:spPr>
              <a:solidFill>
                <a:srgbClr val="5772FB"/>
              </a:solidFill>
            </c:spPr>
            <c:extLst>
              <c:ext xmlns:c16="http://schemas.microsoft.com/office/drawing/2014/chart" uri="{C3380CC4-5D6E-409C-BE32-E72D297353CC}">
                <c16:uniqueId val="{00000018-9BDA-4716-B9AC-8DDF6E77C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anchor="t" anchorCtr="0"/>
              <a:lstStyle/>
              <a:p>
                <a:pPr algn="ctr">
                  <a:defRPr lang="en-US" sz="900" b="0" i="0" u="none" strike="noStrike" kern="1200" baseline="0">
                    <a:solidFill>
                      <a:srgbClr val="465EFF"/>
                    </a:solidFill>
                    <a:latin typeface="BancoDoBrasil Textos Light" panose="00000400000000000000" pitchFamily="2" charset="0"/>
                    <a:ea typeface="Arial"/>
                    <a:cs typeface="Arial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'Ranking de Gestão'!$B$6:$B$16</c:f>
              <c:strCache>
                <c:ptCount val="11"/>
                <c:pt idx="0">
                  <c:v>BB ASSET</c:v>
                </c:pt>
                <c:pt idx="1">
                  <c:v>ITAU</c:v>
                </c:pt>
                <c:pt idx="2">
                  <c:v>BRADESCO</c:v>
                </c:pt>
                <c:pt idx="3">
                  <c:v>CAIXA</c:v>
                </c:pt>
                <c:pt idx="4">
                  <c:v>BTG PACTUAL</c:v>
                </c:pt>
                <c:pt idx="5">
                  <c:v>SANTANDER</c:v>
                </c:pt>
                <c:pt idx="6">
                  <c:v>BRL</c:v>
                </c:pt>
                <c:pt idx="7">
                  <c:v>REAG</c:v>
                </c:pt>
                <c:pt idx="8">
                  <c:v>XP</c:v>
                </c:pt>
                <c:pt idx="9">
                  <c:v>KINEA</c:v>
                </c:pt>
                <c:pt idx="10">
                  <c:v>Outros</c:v>
                </c:pt>
              </c:strCache>
            </c:strRef>
          </c:cat>
          <c:val>
            <c:numRef>
              <c:f>'Ranking de Gestão'!$K$6:$K$16</c:f>
              <c:numCache>
                <c:formatCode>#,##0.00</c:formatCode>
                <c:ptCount val="11"/>
                <c:pt idx="0">
                  <c:v>1620397.3330475565</c:v>
                </c:pt>
                <c:pt idx="1">
                  <c:v>933645.8534800699</c:v>
                </c:pt>
                <c:pt idx="2">
                  <c:v>695167.18027567002</c:v>
                </c:pt>
                <c:pt idx="3">
                  <c:v>548093.40931308991</c:v>
                </c:pt>
                <c:pt idx="4">
                  <c:v>398100.70225126378</c:v>
                </c:pt>
                <c:pt idx="5">
                  <c:v>330108.55815427995</c:v>
                </c:pt>
                <c:pt idx="6">
                  <c:v>325030.52386197005</c:v>
                </c:pt>
                <c:pt idx="7">
                  <c:v>180940.40594716003</c:v>
                </c:pt>
                <c:pt idx="8">
                  <c:v>155129.39590410999</c:v>
                </c:pt>
                <c:pt idx="9">
                  <c:v>153133.84819080002</c:v>
                </c:pt>
                <c:pt idx="10">
                  <c:v>3178308.8247824004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BDA-4716-B9AC-8DDF6E77C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2734224"/>
        <c:axId val="612735008"/>
      </c:barChart>
      <c:catAx>
        <c:axId val="612734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 algn="ctr">
              <a:defRPr lang="en-US" sz="1000" b="0" i="0" u="none" strike="noStrike" kern="1200" baseline="0">
                <a:solidFill>
                  <a:srgbClr val="465EFF"/>
                </a:solidFill>
                <a:latin typeface="BancoDoBrasil Textos Light" panose="00000400000000000000" pitchFamily="2" charset="0"/>
                <a:ea typeface="Arial"/>
                <a:cs typeface="Arial"/>
              </a:defRPr>
            </a:pPr>
            <a:endParaRPr lang="pt-BR"/>
          </a:p>
        </c:txPr>
        <c:crossAx val="61273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2735008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61273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533162906064153E-2"/>
          <c:y val="8.7377870934972467E-3"/>
          <c:w val="0.92774678621091822"/>
          <c:h val="0.925295704431623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Segmento!$B$1</c:f>
              <c:strCache>
                <c:ptCount val="1"/>
                <c:pt idx="0">
                  <c:v>BB ASSET</c:v>
                </c:pt>
              </c:strCache>
            </c:strRef>
          </c:tx>
          <c:spPr>
            <a:solidFill>
              <a:srgbClr val="54DCFC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6679846615457704E-2"/>
                  <c:y val="-1.31066806402458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27-4115-B175-437EE3971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002C4B"/>
                    </a:solidFill>
                    <a:latin typeface="BancoDoBrasil Textos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Segmento!$A$3:$A$9</c:f>
              <c:strCache>
                <c:ptCount val="7"/>
                <c:pt idx="0">
                  <c:v>Investidores Institucionais</c:v>
                </c:pt>
                <c:pt idx="1">
                  <c:v>Varejo</c:v>
                </c:pt>
                <c:pt idx="2">
                  <c:v>Poder Público</c:v>
                </c:pt>
                <c:pt idx="3">
                  <c:v>Atacado</c:v>
                </c:pt>
                <c:pt idx="4">
                  <c:v>RPPS</c:v>
                </c:pt>
                <c:pt idx="5">
                  <c:v>Private</c:v>
                </c:pt>
                <c:pt idx="6">
                  <c:v>Outros</c:v>
                </c:pt>
              </c:strCache>
            </c:strRef>
          </c:cat>
          <c:val>
            <c:numRef>
              <c:f>Segmento!$C$3:$C$9</c:f>
              <c:numCache>
                <c:formatCode>0.00%</c:formatCode>
                <c:ptCount val="7"/>
                <c:pt idx="0">
                  <c:v>0.34939769881555566</c:v>
                </c:pt>
                <c:pt idx="1">
                  <c:v>0.12895860382580118</c:v>
                </c:pt>
                <c:pt idx="2">
                  <c:v>0.32429955220725104</c:v>
                </c:pt>
                <c:pt idx="3">
                  <c:v>0.10940397836218291</c:v>
                </c:pt>
                <c:pt idx="4">
                  <c:v>5.4678255945717416E-2</c:v>
                </c:pt>
                <c:pt idx="5">
                  <c:v>3.2119785744920332E-2</c:v>
                </c:pt>
                <c:pt idx="6">
                  <c:v>1.1421250985715853E-3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7-4115-B175-437EE3971EEA}"/>
            </c:ext>
          </c:extLst>
        </c:ser>
        <c:ser>
          <c:idx val="3"/>
          <c:order val="1"/>
          <c:tx>
            <c:strRef>
              <c:f>Segmento!$D$1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5772F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002C4B"/>
                    </a:solidFill>
                    <a:latin typeface="BancoDoBrasil Textos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Segmento!$A$3:$A$9</c:f>
              <c:strCache>
                <c:ptCount val="7"/>
                <c:pt idx="0">
                  <c:v>Investidores Institucionais</c:v>
                </c:pt>
                <c:pt idx="1">
                  <c:v>Varejo</c:v>
                </c:pt>
                <c:pt idx="2">
                  <c:v>Poder Público</c:v>
                </c:pt>
                <c:pt idx="3">
                  <c:v>Atacado</c:v>
                </c:pt>
                <c:pt idx="4">
                  <c:v>RPPS</c:v>
                </c:pt>
                <c:pt idx="5">
                  <c:v>Private</c:v>
                </c:pt>
                <c:pt idx="6">
                  <c:v>Outros</c:v>
                </c:pt>
              </c:strCache>
            </c:strRef>
          </c:cat>
          <c:val>
            <c:numRef>
              <c:f>Segmento!$E$3:$E$9</c:f>
              <c:numCache>
                <c:formatCode>0.00%</c:formatCode>
                <c:ptCount val="7"/>
                <c:pt idx="0">
                  <c:v>0.24647002482520838</c:v>
                </c:pt>
                <c:pt idx="1">
                  <c:v>0.10418868637276778</c:v>
                </c:pt>
                <c:pt idx="2">
                  <c:v>8.3571324619962278E-2</c:v>
                </c:pt>
                <c:pt idx="3">
                  <c:v>0.1302771392517604</c:v>
                </c:pt>
                <c:pt idx="4">
                  <c:v>2.4842507931116829E-2</c:v>
                </c:pt>
                <c:pt idx="5">
                  <c:v>0.12331141465477867</c:v>
                </c:pt>
                <c:pt idx="6">
                  <c:v>0.28733890234440573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7-4115-B175-437EE3971E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2732264"/>
        <c:axId val="612724816"/>
      </c:barChart>
      <c:catAx>
        <c:axId val="61273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rgbClr val="002C4B"/>
                </a:solidFill>
                <a:latin typeface="BancoDoBrasil Textos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612724816"/>
        <c:crosses val="autoZero"/>
        <c:auto val="1"/>
        <c:lblAlgn val="ctr"/>
        <c:lblOffset val="100"/>
        <c:noMultiLvlLbl val="0"/>
      </c:catAx>
      <c:valAx>
        <c:axId val="6127248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273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353180074280593"/>
          <c:y val="5.0276676524197747E-2"/>
          <c:w val="0.29480355811554682"/>
          <c:h val="0.19168572037464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2C4B"/>
              </a:solidFill>
              <a:latin typeface="BancoDoBrasil Textos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869523211439"/>
          <c:y val="0.16531159605676327"/>
          <c:w val="0.79266015061000816"/>
          <c:h val="0.43846025829648461"/>
        </c:manualLayout>
      </c:layout>
      <c:lineChart>
        <c:grouping val="standard"/>
        <c:varyColors val="0"/>
        <c:ser>
          <c:idx val="0"/>
          <c:order val="0"/>
          <c:tx>
            <c:strRef>
              <c:f>'Market Share'!$A$2</c:f>
              <c:strCache>
                <c:ptCount val="1"/>
                <c:pt idx="0">
                  <c:v>BB Asset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Share'!$B$2:$L$2</c:f>
              <c:numCache>
                <c:formatCode>0.00%</c:formatCode>
                <c:ptCount val="11"/>
                <c:pt idx="0">
                  <c:v>0.21625424334388132</c:v>
                </c:pt>
                <c:pt idx="1">
                  <c:v>0.20044970653457406</c:v>
                </c:pt>
                <c:pt idx="2">
                  <c:v>0.20620229078247376</c:v>
                </c:pt>
                <c:pt idx="3">
                  <c:v>0.20177037486280452</c:v>
                </c:pt>
                <c:pt idx="4">
                  <c:v>0.20238349328474528</c:v>
                </c:pt>
                <c:pt idx="5">
                  <c:v>0.20555458565388054</c:v>
                </c:pt>
                <c:pt idx="6">
                  <c:v>0.21499076757425167</c:v>
                </c:pt>
                <c:pt idx="7">
                  <c:v>0.19514391810430806</c:v>
                </c:pt>
                <c:pt idx="8">
                  <c:v>0.19233386791257473</c:v>
                </c:pt>
                <c:pt idx="9">
                  <c:v>0.18569941016169933</c:v>
                </c:pt>
                <c:pt idx="10">
                  <c:v>0.19023088441187011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F-4224-8DA9-E82E2FF6238E}"/>
            </c:ext>
          </c:extLst>
        </c:ser>
        <c:ser>
          <c:idx val="1"/>
          <c:order val="1"/>
          <c:tx>
            <c:strRef>
              <c:f>'Market Share'!$A$3</c:f>
              <c:strCache>
                <c:ptCount val="1"/>
                <c:pt idx="0">
                  <c:v>Bradesco</c:v>
                </c:pt>
              </c:strCache>
            </c:strRef>
          </c:tx>
          <c:spPr>
            <a:ln w="28575" cap="rnd">
              <a:solidFill>
                <a:srgbClr val="5DFF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DFFA2"/>
              </a:solidFill>
              <a:ln w="9525">
                <a:solidFill>
                  <a:srgbClr val="5DFFA2"/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Share'!$B$3:$L$3</c:f>
              <c:numCache>
                <c:formatCode>0.00%</c:formatCode>
                <c:ptCount val="11"/>
                <c:pt idx="0">
                  <c:v>0.12077459396092743</c:v>
                </c:pt>
                <c:pt idx="1">
                  <c:v>0.10736547089398736</c:v>
                </c:pt>
                <c:pt idx="2">
                  <c:v>9.7786497156676533E-2</c:v>
                </c:pt>
                <c:pt idx="3">
                  <c:v>9.0988993342477439E-2</c:v>
                </c:pt>
                <c:pt idx="4">
                  <c:v>8.540385551485169E-2</c:v>
                </c:pt>
                <c:pt idx="5">
                  <c:v>8.1451662361659266E-2</c:v>
                </c:pt>
                <c:pt idx="6">
                  <c:v>7.876437515369672E-2</c:v>
                </c:pt>
                <c:pt idx="7">
                  <c:v>7.9401086131655363E-2</c:v>
                </c:pt>
                <c:pt idx="8">
                  <c:v>7.9636833802657833E-2</c:v>
                </c:pt>
                <c:pt idx="9">
                  <c:v>8.1720953018977971E-2</c:v>
                </c:pt>
                <c:pt idx="10">
                  <c:v>8.1611012818215686E-2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F-4224-8DA9-E82E2FF6238E}"/>
            </c:ext>
          </c:extLst>
        </c:ser>
        <c:ser>
          <c:idx val="2"/>
          <c:order val="2"/>
          <c:tx>
            <c:strRef>
              <c:f>'Market Share'!$A$4</c:f>
              <c:strCache>
                <c:ptCount val="1"/>
                <c:pt idx="0">
                  <c:v>BRL</c:v>
                </c:pt>
              </c:strCache>
            </c:strRef>
          </c:tx>
          <c:spPr>
            <a:ln w="28575" cap="rnd">
              <a:solidFill>
                <a:srgbClr val="EB35A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B35AE"/>
              </a:solidFill>
              <a:ln w="9525">
                <a:solidFill>
                  <a:srgbClr val="EB35AE"/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Share'!$B$4:$L$4</c:f>
              <c:numCache>
                <c:formatCode>0.00%</c:formatCode>
                <c:ptCount val="11"/>
                <c:pt idx="0">
                  <c:v>1.1684730847340594E-2</c:v>
                </c:pt>
                <c:pt idx="1">
                  <c:v>1.2668166981357389E-2</c:v>
                </c:pt>
                <c:pt idx="2">
                  <c:v>1.367779108256119E-2</c:v>
                </c:pt>
                <c:pt idx="3">
                  <c:v>1.8353992788884842E-2</c:v>
                </c:pt>
                <c:pt idx="4">
                  <c:v>2.2359798761384757E-2</c:v>
                </c:pt>
                <c:pt idx="5">
                  <c:v>3.2120999374837866E-2</c:v>
                </c:pt>
                <c:pt idx="6">
                  <c:v>2.7653621011101286E-2</c:v>
                </c:pt>
                <c:pt idx="7">
                  <c:v>2.7456035702015713E-2</c:v>
                </c:pt>
                <c:pt idx="8">
                  <c:v>3.1918325485248103E-2</c:v>
                </c:pt>
                <c:pt idx="9">
                  <c:v>3.1239588680477822E-2</c:v>
                </c:pt>
                <c:pt idx="10">
                  <c:v>3.8157828795501558E-2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EF-4224-8DA9-E82E2FF6238E}"/>
            </c:ext>
          </c:extLst>
        </c:ser>
        <c:ser>
          <c:idx val="3"/>
          <c:order val="3"/>
          <c:tx>
            <c:strRef>
              <c:f>'Market Share'!$A$5</c:f>
              <c:strCache>
                <c:ptCount val="1"/>
                <c:pt idx="0">
                  <c:v>BTG Pactual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Share'!$B$5:$L$5</c:f>
              <c:numCache>
                <c:formatCode>0.00%</c:formatCode>
                <c:ptCount val="11"/>
                <c:pt idx="0">
                  <c:v>2.0893023382827992E-2</c:v>
                </c:pt>
                <c:pt idx="1">
                  <c:v>2.0883258505969751E-2</c:v>
                </c:pt>
                <c:pt idx="2">
                  <c:v>2.2867914109258952E-2</c:v>
                </c:pt>
                <c:pt idx="3">
                  <c:v>2.4771330462041219E-2</c:v>
                </c:pt>
                <c:pt idx="4">
                  <c:v>3.3426336440464575E-2</c:v>
                </c:pt>
                <c:pt idx="5">
                  <c:v>3.1492065937521692E-2</c:v>
                </c:pt>
                <c:pt idx="6">
                  <c:v>3.2771534003259759E-2</c:v>
                </c:pt>
                <c:pt idx="7">
                  <c:v>3.9321376058220267E-2</c:v>
                </c:pt>
                <c:pt idx="8">
                  <c:v>4.0097516995643068E-2</c:v>
                </c:pt>
                <c:pt idx="9">
                  <c:v>4.5480964302194254E-2</c:v>
                </c:pt>
                <c:pt idx="10">
                  <c:v>4.6736098072818706E-2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EF-4224-8DA9-E82E2FF6238E}"/>
            </c:ext>
          </c:extLst>
        </c:ser>
        <c:ser>
          <c:idx val="4"/>
          <c:order val="4"/>
          <c:tx>
            <c:strRef>
              <c:f>'Market Share'!$A$6</c:f>
              <c:strCache>
                <c:ptCount val="1"/>
                <c:pt idx="0">
                  <c:v>Caixa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9525">
                <a:solidFill>
                  <a:srgbClr val="FF9933"/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Share'!$B$6:$L$6</c:f>
              <c:numCache>
                <c:formatCode>0.00%</c:formatCode>
                <c:ptCount val="11"/>
                <c:pt idx="0">
                  <c:v>7.3103409034976807E-2</c:v>
                </c:pt>
                <c:pt idx="1">
                  <c:v>7.1793071876678285E-2</c:v>
                </c:pt>
                <c:pt idx="2">
                  <c:v>7.0091862270882627E-2</c:v>
                </c:pt>
                <c:pt idx="3">
                  <c:v>7.0872294687417486E-2</c:v>
                </c:pt>
                <c:pt idx="4">
                  <c:v>6.6479739779150046E-2</c:v>
                </c:pt>
                <c:pt idx="5">
                  <c:v>7.0900996770271396E-2</c:v>
                </c:pt>
                <c:pt idx="6">
                  <c:v>7.5041258004579336E-2</c:v>
                </c:pt>
                <c:pt idx="7">
                  <c:v>7.0606977330027243E-2</c:v>
                </c:pt>
                <c:pt idx="8">
                  <c:v>6.8509305776658425E-2</c:v>
                </c:pt>
                <c:pt idx="9">
                  <c:v>6.6216250592288001E-2</c:v>
                </c:pt>
                <c:pt idx="10">
                  <c:v>6.4344893605725414E-2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EF-4224-8DA9-E82E2FF6238E}"/>
            </c:ext>
          </c:extLst>
        </c:ser>
        <c:ser>
          <c:idx val="5"/>
          <c:order val="5"/>
          <c:tx>
            <c:strRef>
              <c:f>'Market Share'!$A$7</c:f>
              <c:strCache>
                <c:ptCount val="1"/>
                <c:pt idx="0">
                  <c:v>Itau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Share'!$B$7:$L$7</c:f>
              <c:numCache>
                <c:formatCode>0.00%</c:formatCode>
                <c:ptCount val="11"/>
                <c:pt idx="0">
                  <c:v>0.14542101332914195</c:v>
                </c:pt>
                <c:pt idx="1">
                  <c:v>0.14758607407624155</c:v>
                </c:pt>
                <c:pt idx="2">
                  <c:v>0.13640271109337992</c:v>
                </c:pt>
                <c:pt idx="3">
                  <c:v>0.12935743710309508</c:v>
                </c:pt>
                <c:pt idx="4">
                  <c:v>0.12284655887009995</c:v>
                </c:pt>
                <c:pt idx="5">
                  <c:v>0.11841433940772603</c:v>
                </c:pt>
                <c:pt idx="6">
                  <c:v>0.11779225609965838</c:v>
                </c:pt>
                <c:pt idx="7">
                  <c:v>0.1166672335658988</c:v>
                </c:pt>
                <c:pt idx="8">
                  <c:v>0.10936041556810744</c:v>
                </c:pt>
                <c:pt idx="9">
                  <c:v>0.10892245774760233</c:v>
                </c:pt>
                <c:pt idx="10">
                  <c:v>0.10960785531592607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EF-4224-8DA9-E82E2FF6238E}"/>
            </c:ext>
          </c:extLst>
        </c:ser>
        <c:ser>
          <c:idx val="7"/>
          <c:order val="6"/>
          <c:tx>
            <c:strRef>
              <c:f>'Market Share'!$A$8</c:f>
              <c:strCache>
                <c:ptCount val="1"/>
                <c:pt idx="0">
                  <c:v>Reag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Share'!$B$8:$L$8</c:f>
              <c:numCache>
                <c:formatCode>General</c:formatCode>
                <c:ptCount val="11"/>
                <c:pt idx="4" formatCode="0.00%">
                  <c:v>7.7044373904370253E-3</c:v>
                </c:pt>
                <c:pt idx="5" formatCode="0.00%">
                  <c:v>8.4669983999245187E-3</c:v>
                </c:pt>
                <c:pt idx="6" formatCode="0.00%">
                  <c:v>8.8111785548970235E-3</c:v>
                </c:pt>
                <c:pt idx="7" formatCode="0.00%">
                  <c:v>1.0373769367217577E-2</c:v>
                </c:pt>
                <c:pt idx="8" formatCode="0.00%">
                  <c:v>2.2229057365676586E-2</c:v>
                </c:pt>
                <c:pt idx="9" formatCode="0.00%">
                  <c:v>1.8561084528083371E-2</c:v>
                </c:pt>
                <c:pt idx="10" formatCode="0.00%">
                  <c:v>2.1241983522914655E-2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EEF-4224-8DA9-E82E2FF6238E}"/>
            </c:ext>
          </c:extLst>
        </c:ser>
        <c:ser>
          <c:idx val="8"/>
          <c:order val="7"/>
          <c:tx>
            <c:strRef>
              <c:f>'Market Share'!$A$9</c:f>
              <c:strCache>
                <c:ptCount val="1"/>
                <c:pt idx="0">
                  <c:v>Santander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  <a:lumOff val="50000"/>
                </a:schemeClr>
              </a:solidFill>
              <a:ln w="9525">
                <a:solidFill>
                  <a:schemeClr val="bg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'Market Share'!$B$1:$L$1</c:f>
              <c:numCache>
                <c:formatCode>mmm\-yy</c:formatCode>
                <c:ptCount val="11"/>
                <c:pt idx="0">
                  <c:v>43617</c:v>
                </c:pt>
                <c:pt idx="1">
                  <c:v>43800</c:v>
                </c:pt>
                <c:pt idx="2">
                  <c:v>43983</c:v>
                </c:pt>
                <c:pt idx="3">
                  <c:v>44166</c:v>
                </c:pt>
                <c:pt idx="4">
                  <c:v>44348</c:v>
                </c:pt>
                <c:pt idx="5">
                  <c:v>44531</c:v>
                </c:pt>
                <c:pt idx="6">
                  <c:v>44713</c:v>
                </c:pt>
                <c:pt idx="7">
                  <c:v>44896</c:v>
                </c:pt>
                <c:pt idx="8">
                  <c:v>45078</c:v>
                </c:pt>
                <c:pt idx="9">
                  <c:v>45261</c:v>
                </c:pt>
                <c:pt idx="10">
                  <c:v>45383</c:v>
                </c:pt>
              </c:numCache>
            </c:numRef>
          </c:cat>
          <c:val>
            <c:numRef>
              <c:f>'Market Share'!$B$9:$L$9</c:f>
              <c:numCache>
                <c:formatCode>0.00%</c:formatCode>
                <c:ptCount val="11"/>
                <c:pt idx="0">
                  <c:v>5.441268355938586E-2</c:v>
                </c:pt>
                <c:pt idx="1">
                  <c:v>5.5825119447804016E-2</c:v>
                </c:pt>
                <c:pt idx="2">
                  <c:v>5.5027448977019645E-2</c:v>
                </c:pt>
                <c:pt idx="3">
                  <c:v>5.0811132618431329E-2</c:v>
                </c:pt>
                <c:pt idx="4">
                  <c:v>4.6864246965270945E-2</c:v>
                </c:pt>
                <c:pt idx="5">
                  <c:v>4.5317200938898225E-2</c:v>
                </c:pt>
                <c:pt idx="6">
                  <c:v>4.3845322358136658E-2</c:v>
                </c:pt>
                <c:pt idx="7">
                  <c:v>4.279485735848898E-2</c:v>
                </c:pt>
                <c:pt idx="8">
                  <c:v>4.1464949001149769E-2</c:v>
                </c:pt>
                <c:pt idx="9">
                  <c:v>4.046695807720279E-2</c:v>
                </c:pt>
                <c:pt idx="10">
                  <c:v>3.8753978230457217E-2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EEF-4224-8DA9-E82E2FF62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648536"/>
        <c:axId val="445643944"/>
        <c:extLst/>
      </c:lineChart>
      <c:catAx>
        <c:axId val="4456485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5643944"/>
        <c:crosses val="autoZero"/>
        <c:auto val="0"/>
        <c:lblAlgn val="ctr"/>
        <c:lblOffset val="100"/>
        <c:noMultiLvlLbl val="1"/>
      </c:catAx>
      <c:valAx>
        <c:axId val="44564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564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24875778087547"/>
          <c:y val="0.74633572977290885"/>
          <c:w val="0.84053899961069456"/>
          <c:h val="0.2333744151546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100" b="0" i="0" u="none" strike="noStrike" kern="1200" baseline="0">
          <a:solidFill>
            <a:schemeClr val="tx2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4258F4F-4135-20EF-15B2-DD00183AA5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62FA88-16E4-9EE6-7A5C-3E182A5CFB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E4D0F-0A04-4FE3-852D-F6842E800F66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3B514F-B4F2-10A7-86EE-40BBB1B2C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EA967E-095E-7E83-B1F2-383FD7A5B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D3210-FB29-42E9-834D-549BF7F10E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141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85CDC78-4BE3-0248-B2AD-0173FB6F8ACF}" type="datetimeFigureOut">
              <a:rPr lang="en-BR" smtClean="0"/>
              <a:t>08/27/2024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A897C97-D421-DB43-860B-8BFDB0AF092B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3090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97C97-D421-DB43-860B-8BFDB0AF092B}" type="slidenum">
              <a:rPr lang="en-BR" smtClean="0"/>
              <a:t>5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660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97C97-D421-DB43-860B-8BFDB0AF092B}" type="slidenum">
              <a:rPr lang="en-BR" smtClean="0"/>
              <a:t>6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8984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40426-59E5-450E-A0F5-ABC40FCCDF4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755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97C97-D421-DB43-860B-8BFDB0AF092B}" type="slidenum">
              <a:rPr kumimoji="0" lang="en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3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97C97-D421-DB43-860B-8BFDB0AF092B}" type="slidenum">
              <a:rPr lang="en-BR" smtClean="0"/>
              <a:t>11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602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38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97C97-D421-DB43-860B-8BFDB0AF092B}" type="slidenum">
              <a:rPr kumimoji="0" lang="en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C414-16D2-C549-9858-058185D9F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165" y="191335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7200"/>
            </a:lvl1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5C71E-5E90-E945-8E9C-F392DAE4D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165" y="4453768"/>
            <a:ext cx="9144000" cy="1248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sutítulo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assunto</a:t>
            </a:r>
            <a:r>
              <a:rPr lang="en-US"/>
              <a:t> </a:t>
            </a:r>
            <a:r>
              <a:rPr lang="en-US" err="1"/>
              <a:t>específico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r>
              <a:rPr lang="en-US"/>
              <a:t> . </a:t>
            </a:r>
            <a:r>
              <a:rPr lang="en-US" err="1"/>
              <a:t>Até</a:t>
            </a:r>
            <a:r>
              <a:rPr lang="en-US"/>
              <a:t> 2/3 </a:t>
            </a:r>
            <a:r>
              <a:rPr lang="en-US" err="1"/>
              <a:t>linhas</a:t>
            </a:r>
            <a:r>
              <a:rPr lang="en-US"/>
              <a:t> </a:t>
            </a:r>
            <a:r>
              <a:rPr lang="en-US" err="1"/>
              <a:t>curtas</a:t>
            </a:r>
            <a:r>
              <a:rPr lang="en-US"/>
              <a:t>.</a:t>
            </a:r>
            <a:endParaRPr lang="en-BR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5E0B768-0906-1541-83EA-A19FBDE6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165" y="59567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7796C-3B3D-4D51-BA48-65B9159EE271}" type="datetime1">
              <a:rPr lang="en-US" smtClean="0"/>
              <a:t>8/27/2024</a:t>
            </a:fld>
            <a:endParaRPr lang="en-BR">
              <a:solidFill>
                <a:schemeClr val="tx2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B9B13B1-8340-A8B3-268D-3B333740F696}"/>
              </a:ext>
            </a:extLst>
          </p:cNvPr>
          <p:cNvSpPr/>
          <p:nvPr userDrawn="1"/>
        </p:nvSpPr>
        <p:spPr>
          <a:xfrm>
            <a:off x="11369615" y="0"/>
            <a:ext cx="822385" cy="293298"/>
          </a:xfrm>
          <a:prstGeom prst="rect">
            <a:avLst/>
          </a:prstGeom>
          <a:solidFill>
            <a:srgbClr val="00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0D85DF2-8EEA-382A-FBD9-C5883D53C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2794" y="833668"/>
            <a:ext cx="1148072" cy="10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8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4" userDrawn="1">
          <p15:clr>
            <a:srgbClr val="FBAE40"/>
          </p15:clr>
        </p15:guide>
        <p15:guide id="2" pos="7014" userDrawn="1">
          <p15:clr>
            <a:srgbClr val="FBAE40"/>
          </p15:clr>
        </p15:guide>
        <p15:guide id="3" pos="6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49CA-9D2F-3845-8A2E-5FCAF752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0ADD-3EA6-1240-A60B-6BFAC74A6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D8314-EED1-D64C-8643-387B6AFF0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EA5C0-7BB9-6F4A-A3A0-CC0F9DD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2C28DB-6730-4193-A3D4-88455C048800}" type="datetime1">
              <a:rPr lang="en-US" smtClean="0"/>
              <a:t>8/27/2024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85820-C035-E54C-ADF3-9B1C9C7A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A301-8931-844E-B974-B447B0C0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954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A319-0651-1F42-BC1F-63023E4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ACA1A-66BC-5147-B836-C9E4E8AE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1096-39EB-D849-9381-0528F604E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01E83-1003-314C-A624-18188B0A6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16727-F131-9C4D-B3F5-6C490563B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7FF8F-1602-E24E-A424-B1342A3B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1B5E7-F507-4595-AA55-486A4A809032}" type="datetime1">
              <a:rPr lang="en-US" smtClean="0"/>
              <a:t>8/27/2024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A75F6-FA8B-174D-A0E4-C3E54C4C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DA590-F6F0-DB4F-92EE-0920F23C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478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3BA4-864B-A849-9639-030BE509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BA5CA-CF34-F240-A3AD-A1E4918D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7C161-5799-4037-A7F6-0B5D164700C8}" type="datetime1">
              <a:rPr lang="en-US" smtClean="0"/>
              <a:t>8/27/2024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7CC41-B199-DC4E-92E8-46B08746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04595-E518-2A4B-9730-BCC9A709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339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3E3F2-BC02-8449-B471-DF209DFD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A3073-C549-4861-9806-18AA3120BE7E}" type="datetime1">
              <a:rPr lang="en-US" smtClean="0"/>
              <a:t>8/27/2024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11654-AF86-1A44-BC9F-A917861D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8695-1AAE-B944-9350-8E538EB3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4969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C777-7F84-DB4E-9C15-9772A975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4360-15EB-EB45-A796-CA8E0AAB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F931F-98CE-DB46-A331-C01CD461C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6D86-6B09-C748-BEE1-B1DA811B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42FA02-B040-464E-A5DC-525AB7C5DBAB}" type="datetime1">
              <a:rPr lang="en-US" smtClean="0"/>
              <a:t>8/27/2024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02CBC-D660-8A49-BBC0-B98D3D5A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2C3A8-327B-FD40-BB73-C7ED12BF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12518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7B46-7988-1B4B-9127-107FF836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7E2E61-4E66-004F-9BE0-12EEB6D82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9B829-570D-AC4E-A9F5-A2753FB94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C6415-A674-D841-9A89-E09D3690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1346E-7AD0-4FEA-817C-D1A797845AD1}" type="datetime1">
              <a:rPr lang="en-US" smtClean="0"/>
              <a:t>8/27/2024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F6384-427D-424B-8DB3-2A575B45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99CAF-3D84-A94B-B0AA-6D7C0279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1940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CF43-8F75-FD4D-9D4D-FD7FEFF5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E478-DDA6-D044-8BB2-56E1A2AC8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C8618-ABB3-054B-A9B1-D6FF9D93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47301-7358-4BF8-9C97-9F8284728628}" type="datetime1">
              <a:rPr lang="en-US" smtClean="0"/>
              <a:t>8/27/2024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BCA78-9B05-364F-9AA4-BE4E180C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DF62-1130-0443-B4D9-DC8D7155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5225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AFBF0-3C10-E941-A034-89796309B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EC4A4-3373-6041-93E2-A1CA13D43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4A084-FDF7-944B-AA77-07C21EBD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D611E-9202-42BD-968E-E128EF29511F}" type="datetime1">
              <a:rPr lang="en-US" smtClean="0"/>
              <a:t>8/27/2024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C8CC-22F1-E94C-9977-4CD1C728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FF17A-AD4B-EB44-8259-1457A68C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4372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273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67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C414-16D2-C549-9858-058185D9F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165" y="191335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7200"/>
            </a:lvl1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5C71E-5E90-E945-8E9C-F392DAE4D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165" y="4453768"/>
            <a:ext cx="9144000" cy="1248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sutítulo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assunto</a:t>
            </a:r>
            <a:r>
              <a:rPr lang="en-US"/>
              <a:t> </a:t>
            </a:r>
            <a:r>
              <a:rPr lang="en-US" err="1"/>
              <a:t>específico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r>
              <a:rPr lang="en-US"/>
              <a:t> . </a:t>
            </a:r>
            <a:r>
              <a:rPr lang="en-US" err="1"/>
              <a:t>Até</a:t>
            </a:r>
            <a:r>
              <a:rPr lang="en-US"/>
              <a:t> 2/3 </a:t>
            </a:r>
            <a:r>
              <a:rPr lang="en-US" err="1"/>
              <a:t>linhas</a:t>
            </a:r>
            <a:r>
              <a:rPr lang="en-US"/>
              <a:t> </a:t>
            </a:r>
            <a:r>
              <a:rPr lang="en-US" err="1"/>
              <a:t>curtas</a:t>
            </a:r>
            <a:r>
              <a:rPr lang="en-US"/>
              <a:t>.</a:t>
            </a:r>
            <a:endParaRPr lang="en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5B52A-661C-5A4A-B7AE-18BFDA2BC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928" y="1021278"/>
            <a:ext cx="654767" cy="657496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5E0B768-0906-1541-83EA-A19FBDE6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165" y="59567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A03252-7D0C-44E2-9749-2BACC71AEDFC}" type="datetime1">
              <a:rPr lang="en-US" smtClean="0"/>
              <a:t>8/27/2024</a:t>
            </a:fld>
            <a:endParaRPr lang="en-BR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167B8-4ABD-D04A-84FD-48FC15C06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5426" y="2612249"/>
            <a:ext cx="6542106" cy="3683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B00F2F-5FF9-A44D-AB34-0BDE3A193B94}"/>
              </a:ext>
            </a:extLst>
          </p:cNvPr>
          <p:cNvSpPr txBox="1"/>
          <p:nvPr userDrawn="1"/>
        </p:nvSpPr>
        <p:spPr>
          <a:xfrm>
            <a:off x="-2218765" y="968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0600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4" userDrawn="1">
          <p15:clr>
            <a:srgbClr val="FBAE40"/>
          </p15:clr>
        </p15:guide>
        <p15:guide id="2" pos="7014" userDrawn="1">
          <p15:clr>
            <a:srgbClr val="FBAE40"/>
          </p15:clr>
        </p15:guide>
        <p15:guide id="3" pos="6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83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2197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34100" y="1825625"/>
            <a:ext cx="52197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229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7" y="1681163"/>
            <a:ext cx="51577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7" y="2505075"/>
            <a:ext cx="515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42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85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310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7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8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19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8105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16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C414-16D2-C549-9858-058185D9F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165" y="191335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5C71E-5E90-E945-8E9C-F392DAE4D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165" y="4453768"/>
            <a:ext cx="9144000" cy="1248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sutítulo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assunto</a:t>
            </a:r>
            <a:r>
              <a:rPr lang="en-US"/>
              <a:t> </a:t>
            </a:r>
            <a:r>
              <a:rPr lang="en-US" err="1"/>
              <a:t>específico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r>
              <a:rPr lang="en-US"/>
              <a:t> . </a:t>
            </a:r>
            <a:r>
              <a:rPr lang="en-US" err="1"/>
              <a:t>Até</a:t>
            </a:r>
            <a:r>
              <a:rPr lang="en-US"/>
              <a:t> 2/3 </a:t>
            </a:r>
            <a:r>
              <a:rPr lang="en-US" err="1"/>
              <a:t>linhas</a:t>
            </a:r>
            <a:r>
              <a:rPr lang="en-US"/>
              <a:t> </a:t>
            </a:r>
            <a:r>
              <a:rPr lang="en-US" err="1"/>
              <a:t>curtas</a:t>
            </a:r>
            <a:r>
              <a:rPr lang="en-US"/>
              <a:t>.</a:t>
            </a:r>
            <a:endParaRPr lang="en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5B52A-661C-5A4A-B7AE-18BFDA2BC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928" y="1021278"/>
            <a:ext cx="654767" cy="657496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5E0B768-0906-1541-83EA-A19FBDE6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165" y="59567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3B7A11-B160-4195-9FD5-EF09203B851B}" type="datetime1">
              <a:rPr lang="en-US" smtClean="0"/>
              <a:t>8/27/2024</a:t>
            </a:fld>
            <a:endParaRPr lang="en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3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4" userDrawn="1">
          <p15:clr>
            <a:srgbClr val="FBAE40"/>
          </p15:clr>
        </p15:guide>
        <p15:guide id="2" pos="7014" userDrawn="1">
          <p15:clr>
            <a:srgbClr val="FBAE40"/>
          </p15:clr>
        </p15:guide>
        <p15:guide id="3" pos="6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C414-16D2-C549-9858-058185D9F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165" y="191335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5C71E-5E90-E945-8E9C-F392DAE4D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165" y="4453768"/>
            <a:ext cx="9144000" cy="12485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sutítulo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assunto</a:t>
            </a:r>
            <a:r>
              <a:rPr lang="en-US"/>
              <a:t> </a:t>
            </a:r>
            <a:r>
              <a:rPr lang="en-US" err="1"/>
              <a:t>específico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r>
              <a:rPr lang="en-US"/>
              <a:t> . </a:t>
            </a:r>
            <a:r>
              <a:rPr lang="en-US" err="1"/>
              <a:t>Até</a:t>
            </a:r>
            <a:r>
              <a:rPr lang="en-US"/>
              <a:t> 2/3 </a:t>
            </a:r>
            <a:r>
              <a:rPr lang="en-US" err="1"/>
              <a:t>linhas</a:t>
            </a:r>
            <a:r>
              <a:rPr lang="en-US"/>
              <a:t> </a:t>
            </a:r>
            <a:r>
              <a:rPr lang="en-US" err="1"/>
              <a:t>curtas</a:t>
            </a:r>
            <a:r>
              <a:rPr lang="en-US"/>
              <a:t>.</a:t>
            </a:r>
            <a:endParaRPr lang="en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5B52A-661C-5A4A-B7AE-18BFDA2BC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928" y="1021278"/>
            <a:ext cx="654767" cy="657496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5E0B768-0906-1541-83EA-A19FBDE6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165" y="595671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563D7A-7D8A-4C63-B28A-F77D4C28DE6D}" type="datetime1">
              <a:rPr lang="en-US" smtClean="0"/>
              <a:t>8/27/2024</a:t>
            </a:fld>
            <a:endParaRPr lang="en-BR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14AA7-E368-D648-BB66-F7883F15C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6668" y="2068372"/>
            <a:ext cx="6760593" cy="44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4" userDrawn="1">
          <p15:clr>
            <a:srgbClr val="FBAE40"/>
          </p15:clr>
        </p15:guide>
        <p15:guide id="2" pos="7014" userDrawn="1">
          <p15:clr>
            <a:srgbClr val="FBAE40"/>
          </p15:clr>
        </p15:guide>
        <p15:guide id="3" pos="6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55C71E-5E90-E945-8E9C-F392DAE4D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165" y="4806571"/>
            <a:ext cx="9144000" cy="1248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sutítulo</a:t>
            </a:r>
            <a:r>
              <a:rPr lang="en-US"/>
              <a:t> do </a:t>
            </a:r>
            <a:r>
              <a:rPr lang="en-US" err="1"/>
              <a:t>capítulo</a:t>
            </a:r>
            <a:r>
              <a:rPr lang="en-US"/>
              <a:t>/</a:t>
            </a:r>
            <a:r>
              <a:rPr lang="en-US" err="1"/>
              <a:t>notas</a:t>
            </a:r>
            <a:r>
              <a:rPr lang="en-US"/>
              <a:t> </a:t>
            </a:r>
            <a:br>
              <a:rPr lang="en-US"/>
            </a:br>
            <a:r>
              <a:rPr lang="en-US"/>
              <a:t>e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relevantes</a:t>
            </a:r>
            <a:endParaRPr lang="en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661AA9-90E9-DB43-9845-D72ECC208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165" y="223520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BR" sz="6600"/>
              <a:t>Objetivos</a:t>
            </a:r>
            <a:br>
              <a:rPr lang="en-BR" sz="6600"/>
            </a:br>
            <a:r>
              <a:rPr lang="en-BR" sz="6600"/>
              <a:t>e metodologias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A4D92-9466-3A4C-9F03-45E649AD3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463969" y="895556"/>
            <a:ext cx="3374391" cy="275843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18744-6B13-2E49-925E-9B43213DA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8676431" y="3582043"/>
            <a:ext cx="4639499" cy="27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4" userDrawn="1">
          <p15:clr>
            <a:srgbClr val="FBAE40"/>
          </p15:clr>
        </p15:guide>
        <p15:guide id="2" pos="7014" userDrawn="1">
          <p15:clr>
            <a:srgbClr val="FBAE40"/>
          </p15:clr>
        </p15:guide>
        <p15:guide id="3" pos="6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55C71E-5E90-E945-8E9C-F392DAE4D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165" y="4806571"/>
            <a:ext cx="9144000" cy="1248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sutítulo</a:t>
            </a:r>
            <a:r>
              <a:rPr lang="en-US"/>
              <a:t> do </a:t>
            </a:r>
            <a:r>
              <a:rPr lang="en-US" err="1"/>
              <a:t>capítulo</a:t>
            </a:r>
            <a:r>
              <a:rPr lang="en-US"/>
              <a:t>/</a:t>
            </a:r>
            <a:r>
              <a:rPr lang="en-US" err="1"/>
              <a:t>notas</a:t>
            </a:r>
            <a:r>
              <a:rPr lang="en-US"/>
              <a:t> </a:t>
            </a:r>
            <a:br>
              <a:rPr lang="en-US"/>
            </a:br>
            <a:r>
              <a:rPr lang="en-US"/>
              <a:t>e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relevantes</a:t>
            </a:r>
            <a:endParaRPr lang="en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661AA9-90E9-DB43-9845-D72ECC208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165" y="223520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BR" sz="6600"/>
              <a:t>Objetivos</a:t>
            </a:r>
            <a:br>
              <a:rPr lang="en-BR" sz="6600"/>
            </a:br>
            <a:r>
              <a:rPr lang="en-BR" sz="6600"/>
              <a:t>e metodologias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A4D92-9466-3A4C-9F03-45E649AD3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463969" y="895556"/>
            <a:ext cx="3374391" cy="275843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18744-6B13-2E49-925E-9B43213DA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8676431" y="3582043"/>
            <a:ext cx="4639499" cy="27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4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4" userDrawn="1">
          <p15:clr>
            <a:srgbClr val="FBAE40"/>
          </p15:clr>
        </p15:guide>
        <p15:guide id="2" pos="7014" userDrawn="1">
          <p15:clr>
            <a:srgbClr val="FBAE40"/>
          </p15:clr>
        </p15:guide>
        <p15:guide id="3" pos="6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55C71E-5E90-E945-8E9C-F392DAE4D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7165" y="4806571"/>
            <a:ext cx="9144000" cy="1248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Aqui</a:t>
            </a:r>
            <a:r>
              <a:rPr lang="en-US"/>
              <a:t> o </a:t>
            </a:r>
            <a:r>
              <a:rPr lang="en-US" err="1"/>
              <a:t>sutítulo</a:t>
            </a:r>
            <a:r>
              <a:rPr lang="en-US"/>
              <a:t> do </a:t>
            </a:r>
            <a:r>
              <a:rPr lang="en-US" err="1"/>
              <a:t>capítulo</a:t>
            </a:r>
            <a:r>
              <a:rPr lang="en-US"/>
              <a:t>/</a:t>
            </a:r>
            <a:r>
              <a:rPr lang="en-US" err="1"/>
              <a:t>notas</a:t>
            </a:r>
            <a:r>
              <a:rPr lang="en-US"/>
              <a:t> </a:t>
            </a:r>
            <a:br>
              <a:rPr lang="en-US"/>
            </a:br>
            <a:r>
              <a:rPr lang="en-US"/>
              <a:t>e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relevantes</a:t>
            </a:r>
            <a:endParaRPr lang="en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661AA9-90E9-DB43-9845-D72ECC208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165" y="223520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BR" sz="6600"/>
              <a:t>Objetivos</a:t>
            </a:r>
            <a:br>
              <a:rPr lang="en-BR" sz="6600"/>
            </a:br>
            <a:r>
              <a:rPr lang="en-BR" sz="6600"/>
              <a:t>e metodologias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A4D92-9466-3A4C-9F03-45E649AD3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463969" y="895556"/>
            <a:ext cx="3374391" cy="275843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18744-6B13-2E49-925E-9B43213DA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8676431" y="3582043"/>
            <a:ext cx="4639499" cy="27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4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4" userDrawn="1">
          <p15:clr>
            <a:srgbClr val="FBAE40"/>
          </p15:clr>
        </p15:guide>
        <p15:guide id="2" pos="7014" userDrawn="1">
          <p15:clr>
            <a:srgbClr val="FBAE40"/>
          </p15:clr>
        </p15:guide>
        <p15:guide id="3" pos="6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5E1D-2216-AA4B-AE58-DCB2B97A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E22F-096D-1A4C-892D-C7BB49E6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BCC8-3985-994B-9A9C-B0E1DEFC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C723F5-AD36-44DD-A301-ADB91CB6FFCE}" type="datetime1">
              <a:rPr lang="en-US" smtClean="0"/>
              <a:t>8/27/2024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714B-DFDB-9F48-9094-A065D9A0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69E25-A8C4-C043-837D-730E31BA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883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BF34-C0FA-024B-A4B4-B6B26C09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619CC-C7DD-1942-9A1C-ADA51FD9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550C4-ABC4-9E4E-931F-D8967347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F8828-2059-4793-9EE1-FEFC84D55A4D}" type="datetime1">
              <a:rPr lang="en-US" smtClean="0"/>
              <a:t>8/27/2024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15A40-9C3A-A646-8271-9FE7C597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09E9-4106-6A49-A8B2-9EF47D63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13D5E-40C9-784B-980E-26DFE47C4F7F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6284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344086827,&quot;Placement&quot;:&quot;Header&quot;,&quot;Top&quot;:0.0,&quot;Left&quot;:904.1786,&quot;SlideWidth&quot;:960,&quot;SlideHeight&quot;:540}">
            <a:extLst>
              <a:ext uri="{FF2B5EF4-FFF2-40B4-BE49-F238E27FC236}">
                <a16:creationId xmlns:a16="http://schemas.microsoft.com/office/drawing/2014/main" id="{052E31BD-2612-E5E1-8100-B04733337604}"/>
              </a:ext>
            </a:extLst>
          </p:cNvPr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</a:p>
        </p:txBody>
      </p:sp>
    </p:spTree>
    <p:extLst>
      <p:ext uri="{BB962C8B-B14F-4D97-AF65-F5344CB8AC3E}">
        <p14:creationId xmlns:p14="http://schemas.microsoft.com/office/powerpoint/2010/main" val="2278837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4" r:id="rId3"/>
    <p:sldLayoutId id="2147483686" r:id="rId4"/>
    <p:sldLayoutId id="2147483688" r:id="rId5"/>
    <p:sldLayoutId id="2147483689" r:id="rId6"/>
    <p:sldLayoutId id="2147483690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tx1"/>
          </a:solidFill>
          <a:latin typeface="BancoDoBrasil Titulos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BancoDoBrasil Textos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ncoDoBrasil Textos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ncoDoBrasil Textos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ancoDoBrasil Textos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BancoDoBrasil Texto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54EA-7740-4931-899B-42BCCA53C233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BD9A-EBCD-4045-954F-CE9D111F797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344086827,&quot;Placement&quot;:&quot;Header&quot;,&quot;Top&quot;:0.0,&quot;Left&quot;:904.1786,&quot;SlideWidth&quot;:960,&quot;SlideHeight&quot;:540}"/>
          <p:cNvSpPr txBox="1"/>
          <p:nvPr userDrawn="1"/>
        </p:nvSpPr>
        <p:spPr>
          <a:xfrm>
            <a:off x="11483068" y="0"/>
            <a:ext cx="70893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</a:p>
        </p:txBody>
      </p:sp>
    </p:spTree>
    <p:extLst>
      <p:ext uri="{BB962C8B-B14F-4D97-AF65-F5344CB8AC3E}">
        <p14:creationId xmlns:p14="http://schemas.microsoft.com/office/powerpoint/2010/main" val="31398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Esquemático&#10;&#10;Descrição gerada automaticamente">
            <a:extLst>
              <a:ext uri="{FF2B5EF4-FFF2-40B4-BE49-F238E27FC236}">
                <a16:creationId xmlns:a16="http://schemas.microsoft.com/office/drawing/2014/main" id="{7ECF82E1-BDBA-22E2-C458-A7C01F450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9" r="36487" b="2257"/>
          <a:stretch/>
        </p:blipFill>
        <p:spPr>
          <a:xfrm>
            <a:off x="3405757" y="0"/>
            <a:ext cx="8786243" cy="6858000"/>
          </a:xfrm>
          <a:prstGeom prst="rect">
            <a:avLst/>
          </a:prstGeom>
        </p:spPr>
      </p:pic>
      <p:sp>
        <p:nvSpPr>
          <p:cNvPr id="41" name="object 41"/>
          <p:cNvSpPr txBox="1">
            <a:spLocks noGrp="1"/>
          </p:cNvSpPr>
          <p:nvPr>
            <p:ph type="ctrTitle"/>
          </p:nvPr>
        </p:nvSpPr>
        <p:spPr>
          <a:xfrm>
            <a:off x="1019175" y="2874859"/>
            <a:ext cx="4831661" cy="1608603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</a:pPr>
            <a:r>
              <a:rPr lang="pt-BR" sz="5200">
                <a:cs typeface="BancoDoBrasilTitulos-Light"/>
              </a:rPr>
              <a:t>Apresentação Institucional</a:t>
            </a:r>
            <a:endParaRPr sz="5200" i="1">
              <a:cs typeface="BancoDoBrasilTitulos-Light"/>
            </a:endParaRPr>
          </a:p>
        </p:txBody>
      </p:sp>
      <p:sp>
        <p:nvSpPr>
          <p:cNvPr id="42" name="object 42"/>
          <p:cNvSpPr/>
          <p:nvPr/>
        </p:nvSpPr>
        <p:spPr>
          <a:xfrm flipV="1">
            <a:off x="1019175" y="4048144"/>
            <a:ext cx="1735853" cy="762229"/>
          </a:xfrm>
          <a:custGeom>
            <a:avLst/>
            <a:gdLst/>
            <a:ahLst/>
            <a:cxnLst/>
            <a:rect l="l" t="t" r="r" b="b"/>
            <a:pathLst>
              <a:path w="6142990">
                <a:moveTo>
                  <a:pt x="0" y="0"/>
                </a:moveTo>
                <a:lnTo>
                  <a:pt x="6142975" y="0"/>
                </a:lnTo>
              </a:path>
            </a:pathLst>
          </a:custGeom>
          <a:ln w="36250">
            <a:solidFill>
              <a:srgbClr val="9186A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3892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2642" y="325945"/>
            <a:ext cx="10083917" cy="466794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R="38996" defTabSz="412750" hangingPunct="0"/>
            <a:r>
              <a:rPr lang="pt-BR" sz="3000" kern="0">
                <a:solidFill>
                  <a:srgbClr val="FAFB02"/>
                </a:solidFill>
                <a:latin typeface="BancoDoBrasil Titulos Light" panose="00000400000000000000" pitchFamily="2" charset="0"/>
              </a:rPr>
              <a:t>Nossa Diretoria Executiva</a:t>
            </a:r>
            <a:endParaRPr sz="3000" kern="0">
              <a:solidFill>
                <a:srgbClr val="FAFB02"/>
              </a:solidFill>
              <a:latin typeface="BancoDoBrasil Titulos Light" panose="00000400000000000000" pitchFamily="2" charset="0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37D206D8-94BA-6DC5-5D47-EC73FCF6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815" y="271499"/>
            <a:ext cx="754319" cy="659149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021AF750-4054-DBBA-66D5-CC2E7F8CB57F}"/>
              </a:ext>
            </a:extLst>
          </p:cNvPr>
          <p:cNvSpPr/>
          <p:nvPr/>
        </p:nvSpPr>
        <p:spPr>
          <a:xfrm>
            <a:off x="3300742" y="3088769"/>
            <a:ext cx="248963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>
                <a:solidFill>
                  <a:schemeClr val="tx2"/>
                </a:solidFill>
                <a:latin typeface="BancoDoBrasil Titulos Bold" panose="00000800000000000000" pitchFamily="2" charset="0"/>
              </a:rPr>
              <a:t>Marcelo Marques Pacheco</a:t>
            </a:r>
            <a:endParaRPr lang="pt-BR" sz="1400" b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100" b="0">
                <a:solidFill>
                  <a:srgbClr val="FAFB02"/>
                </a:solidFill>
                <a:latin typeface="BancoDoBrasil Textos" panose="00000500000000000000" pitchFamily="2" charset="0"/>
              </a:rPr>
              <a:t>Diretoria de Gestão de Ativos </a:t>
            </a:r>
          </a:p>
          <a:p>
            <a:endParaRPr lang="pt-BR" sz="11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>
              <a:solidFill>
                <a:schemeClr val="tx2"/>
              </a:solidFill>
              <a:latin typeface="BancoDoBrasil Titulos Bold" panose="00000800000000000000" pitchFamily="2" charset="0"/>
            </a:endParaRPr>
          </a:p>
          <a:p>
            <a:endParaRPr lang="pt-BR" sz="1400" b="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Mestrado em Economia (IBMEC)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MBA em Finanças (IBMEC)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Graduação em Economia (UERJ)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Foi Gerente Executivo da Gerência de Fundos Multimercado e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OffShore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da BB DTVM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É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Managing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Director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do BB Fund SPC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C8C7FE1-BDBC-DE43-9005-36D14C91E56A}"/>
              </a:ext>
            </a:extLst>
          </p:cNvPr>
          <p:cNvSpPr/>
          <p:nvPr/>
        </p:nvSpPr>
        <p:spPr>
          <a:xfrm>
            <a:off x="9187198" y="3133671"/>
            <a:ext cx="2884725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>
                <a:solidFill>
                  <a:schemeClr val="tx2"/>
                </a:solidFill>
                <a:latin typeface="BancoDoBrasil Titulos Bold" panose="00000800000000000000" pitchFamily="2" charset="0"/>
              </a:rPr>
              <a:t>Mario Perrone</a:t>
            </a:r>
          </a:p>
          <a:p>
            <a:pPr algn="ctr"/>
            <a:r>
              <a:rPr lang="pt-BR" sz="1100" b="0">
                <a:solidFill>
                  <a:srgbClr val="FAFB02"/>
                </a:solidFill>
                <a:latin typeface="BancoDoBrasil Textos" panose="00000500000000000000" pitchFamily="2" charset="0"/>
              </a:rPr>
              <a:t>Diretoria Comercial e de Produtos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b="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b="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2"/>
                </a:solidFill>
                <a:latin typeface="BancoDoBrasil Textos Regular" panose="00000500000000000000" pitchFamily="2" charset="0"/>
              </a:rPr>
              <a:t>MBA Executivo em Private Banking (FGV)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2"/>
                </a:solidFill>
                <a:latin typeface="BancoDoBrasil Textos Regular" panose="00000500000000000000" pitchFamily="2" charset="0"/>
              </a:rPr>
              <a:t>MBA Estratégia de Comunicação – (FGV)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2"/>
                </a:solidFill>
                <a:latin typeface="BancoDoBrasil Textos Regular" panose="00000500000000000000" pitchFamily="2" charset="0"/>
              </a:rPr>
              <a:t>Graduação em Banking(IPEC)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2"/>
                </a:solidFill>
                <a:latin typeface="BancoDoBrasil Textos Regular" panose="00000500000000000000" pitchFamily="2" charset="0"/>
              </a:rPr>
              <a:t>Contabilidade (PUC)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2"/>
                </a:solidFill>
                <a:latin typeface="BancoDoBrasil Textos Regular" panose="00000500000000000000" pitchFamily="2" charset="0"/>
              </a:rPr>
              <a:t>Atuou 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como Superintendente do Private Bank BB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Gerente Executivo na DIMEF (Mercado Financeiro e de Capitais)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Gerente Executivo UPB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É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Managing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Director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do BB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Fund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SPC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C7CB7CEC-70F2-2BCB-65A5-15F8F75FED63}"/>
              </a:ext>
            </a:extLst>
          </p:cNvPr>
          <p:cNvSpPr/>
          <p:nvPr/>
        </p:nvSpPr>
        <p:spPr>
          <a:xfrm>
            <a:off x="6357015" y="3133671"/>
            <a:ext cx="262386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>
                <a:solidFill>
                  <a:schemeClr val="tx2"/>
                </a:solidFill>
                <a:latin typeface="BancoDoBrasil Titulos Bold" panose="00000800000000000000" pitchFamily="2" charset="0"/>
              </a:rPr>
              <a:t>Giselle Coelho</a:t>
            </a:r>
            <a:endParaRPr lang="pt-BR" sz="1100" b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100" b="0">
                <a:solidFill>
                  <a:srgbClr val="FAFB02"/>
                </a:solidFill>
                <a:latin typeface="BancoDoBrasil Textos" panose="00000500000000000000" pitchFamily="2" charset="0"/>
              </a:rPr>
              <a:t>Diretoria </a:t>
            </a:r>
            <a:r>
              <a:rPr lang="pt-BR" sz="1100">
                <a:solidFill>
                  <a:srgbClr val="FAFB02"/>
                </a:solidFill>
                <a:latin typeface="BancoDoBrasil Textos" panose="00000500000000000000" pitchFamily="2" charset="0"/>
              </a:rPr>
              <a:t>Corporativa e Administração Fiduciária</a:t>
            </a:r>
            <a:endParaRPr lang="pt-BR" sz="1100" b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400" b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" panose="00000500000000000000" pitchFamily="2" charset="0"/>
              </a:rPr>
              <a:t>Mestrado em Administração (FGV</a:t>
            </a:r>
            <a:r>
              <a:rPr lang="pt-BR" sz="1100">
                <a:solidFill>
                  <a:schemeClr val="tx2"/>
                </a:solidFill>
                <a:latin typeface="BancoDoBrasil Textos" panose="00000500000000000000" pitchFamily="2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" panose="00000500000000000000" pitchFamily="2" charset="0"/>
              </a:rPr>
              <a:t>MBA em Administração (FGV)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" panose="00000500000000000000" pitchFamily="2" charset="0"/>
              </a:rPr>
              <a:t>Pós-graduação em Administração e Finanças Empresariais (ESAB)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" panose="00000500000000000000" pitchFamily="2" charset="0"/>
              </a:rPr>
              <a:t>Graduação em Sistemas de Informação (UPIS)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" panose="00000500000000000000" pitchFamily="2" charset="0"/>
              </a:rPr>
              <a:t>Atuou como Gerente Executiva de Gestão da Empresa e Tecnologia e Informação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2"/>
                </a:solidFill>
                <a:latin typeface="BancoDoBrasil Textos" panose="00000500000000000000" pitchFamily="2" charset="0"/>
              </a:rPr>
              <a:t>Gerente de Governança e Estratégia Corporativa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É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Managing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Director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do BB </a:t>
            </a:r>
            <a:r>
              <a:rPr lang="pt-BR" sz="1100" b="0" err="1">
                <a:solidFill>
                  <a:schemeClr val="tx2"/>
                </a:solidFill>
                <a:latin typeface="BancoDoBrasil Textos Regular" panose="00000500000000000000" pitchFamily="2" charset="0"/>
              </a:rPr>
              <a:t>Fund</a:t>
            </a:r>
            <a:r>
              <a:rPr lang="pt-BR" sz="1100" b="0">
                <a:solidFill>
                  <a:schemeClr val="tx2"/>
                </a:solidFill>
                <a:latin typeface="BancoDoBrasil Textos Regular" panose="00000500000000000000" pitchFamily="2" charset="0"/>
              </a:rPr>
              <a:t> SPC</a:t>
            </a:r>
            <a:r>
              <a:rPr lang="pt-BR" sz="1100" b="0">
                <a:solidFill>
                  <a:schemeClr val="tx2"/>
                </a:solidFill>
                <a:latin typeface="BancoDoBrasil Textos" panose="00000500000000000000" pitchFamily="2" charset="0"/>
              </a:rPr>
              <a:t> 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C679946-750B-CFD1-865F-D55383F7FB81}"/>
              </a:ext>
            </a:extLst>
          </p:cNvPr>
          <p:cNvSpPr txBox="1"/>
          <p:nvPr/>
        </p:nvSpPr>
        <p:spPr>
          <a:xfrm>
            <a:off x="120077" y="3133671"/>
            <a:ext cx="303597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err="1">
                <a:solidFill>
                  <a:schemeClr val="tx2"/>
                </a:solidFill>
                <a:latin typeface="BancoDoBrasil Titulos Bold" panose="00000800000000000000" pitchFamily="2" charset="0"/>
              </a:rPr>
              <a:t>Denísio</a:t>
            </a:r>
            <a:r>
              <a:rPr lang="pt-BR" sz="1000" b="1">
                <a:solidFill>
                  <a:schemeClr val="tx2"/>
                </a:solidFill>
                <a:latin typeface="BancoDoBrasil Titulos Bold" panose="00000800000000000000" pitchFamily="2" charset="0"/>
              </a:rPr>
              <a:t> Liberato</a:t>
            </a:r>
            <a:endParaRPr lang="pt-BR" sz="1100" b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100" b="0">
                <a:latin typeface="BancoDoBrasil Textos" panose="00000500000000000000" pitchFamily="2" charset="0"/>
              </a:rPr>
              <a:t>Diretor-Presidente</a:t>
            </a:r>
            <a:endParaRPr lang="pt-BR" sz="1100" b="0" kern="1200">
              <a:latin typeface="BancoDoBrasil Textos Regular" panose="00000500000000000000" pitchFamily="2" charset="0"/>
            </a:endParaRPr>
          </a:p>
          <a:p>
            <a:pPr defTabSz="1828800" hangingPunct="1"/>
            <a:endParaRPr lang="pt-BR" sz="110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defTabSz="1828800" hangingPunct="1"/>
            <a:endParaRPr lang="pt-BR" sz="110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defTabSz="1828800" hangingPunct="1"/>
            <a:endParaRPr lang="pt-BR" sz="110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marL="171450" indent="-171450" defTabSz="1828800" hangingPunct="1">
              <a:buFont typeface="Arial" panose="020B0604020202020204" pitchFamily="34" charset="0"/>
              <a:buChar char="•"/>
            </a:pPr>
            <a:r>
              <a:rPr lang="pt-BR" sz="1100" b="0" kern="1200">
                <a:solidFill>
                  <a:schemeClr val="tx2"/>
                </a:solidFill>
                <a:latin typeface="BancoDoBrasil Textos Regular" panose="00000500000000000000" pitchFamily="2" charset="0"/>
                <a:ea typeface="+mn-ea"/>
                <a:cs typeface="+mn-cs"/>
              </a:rPr>
              <a:t>Graduação em Economia (Universidade Federal de Viçosa)</a:t>
            </a:r>
          </a:p>
          <a:p>
            <a:pPr marL="171450" indent="-171450" defTabSz="1828800" hangingPunct="1">
              <a:buFont typeface="Arial" panose="020B0604020202020204" pitchFamily="34" charset="0"/>
              <a:buChar char="•"/>
            </a:pPr>
            <a:r>
              <a:rPr lang="pt-BR" sz="1100">
                <a:solidFill>
                  <a:schemeClr val="tx2"/>
                </a:solidFill>
                <a:latin typeface="BancoDoBrasil Textos Regular" panose="00000500000000000000" pitchFamily="2" charset="0"/>
              </a:rPr>
              <a:t>Mestrado em Economia (FGV)</a:t>
            </a:r>
          </a:p>
          <a:p>
            <a:pPr marL="171450" indent="-171450" defTabSz="1828800" hangingPunct="1">
              <a:buFont typeface="Arial" panose="020B0604020202020204" pitchFamily="34" charset="0"/>
              <a:buChar char="•"/>
            </a:pPr>
            <a:r>
              <a:rPr lang="pt-BR" sz="1100" b="0" kern="1200">
                <a:solidFill>
                  <a:schemeClr val="tx2"/>
                </a:solidFill>
                <a:latin typeface="BancoDoBrasil Textos Regular" panose="00000500000000000000" pitchFamily="2" charset="0"/>
                <a:ea typeface="+mn-ea"/>
                <a:cs typeface="+mn-cs"/>
              </a:rPr>
              <a:t>Doutorado em Economia (FGV)</a:t>
            </a:r>
          </a:p>
          <a:p>
            <a:pPr marL="171450" indent="-171450" defTabSz="1828800" hangingPunct="1">
              <a:buFont typeface="Arial" panose="020B0604020202020204" pitchFamily="34" charset="0"/>
              <a:buChar char="•"/>
            </a:pPr>
            <a:r>
              <a:rPr lang="pt-BR" sz="1100" b="0" kern="1200">
                <a:solidFill>
                  <a:schemeClr val="tx2"/>
                </a:solidFill>
                <a:latin typeface="BancoDoBrasil Textos Regular" panose="00000500000000000000" pitchFamily="2" charset="0"/>
                <a:ea typeface="+mn-ea"/>
                <a:cs typeface="+mn-cs"/>
              </a:rPr>
              <a:t>Foi Diretor de Investimentos e de Participações na Previ</a:t>
            </a:r>
          </a:p>
          <a:p>
            <a:pPr marL="171450" indent="-171450" defTabSz="1828800" hangingPunct="1">
              <a:buFont typeface="Arial" panose="020B0604020202020204" pitchFamily="34" charset="0"/>
              <a:buChar char="•"/>
            </a:pPr>
            <a:r>
              <a:rPr lang="pt-BR" sz="1100" b="0" kern="1200">
                <a:solidFill>
                  <a:schemeClr val="tx2"/>
                </a:solidFill>
                <a:latin typeface="BancoDoBrasil Textos Regular" panose="00000500000000000000" pitchFamily="2" charset="0"/>
                <a:ea typeface="+mn-ea"/>
                <a:cs typeface="+mn-cs"/>
              </a:rPr>
              <a:t>Atuou como Gerente Executivo na Diretoria de Mercado de Capitais e na Diretoria de Governança Corporativa</a:t>
            </a:r>
          </a:p>
          <a:p>
            <a:pPr marL="171450" indent="-171450" defTabSz="1828800" hangingPunct="1">
              <a:buFont typeface="Arial" panose="020B0604020202020204" pitchFamily="34" charset="0"/>
              <a:buChar char="•"/>
            </a:pPr>
            <a:r>
              <a:rPr lang="pt-BR" sz="1100" b="0" kern="1200">
                <a:solidFill>
                  <a:schemeClr val="tx2"/>
                </a:solidFill>
                <a:latin typeface="BancoDoBrasil Textos Regular" panose="00000500000000000000" pitchFamily="2" charset="0"/>
                <a:ea typeface="+mn-ea"/>
                <a:cs typeface="+mn-cs"/>
              </a:rPr>
              <a:t>Membro do Conselho de Administração da Neoenergia</a:t>
            </a:r>
          </a:p>
          <a:p>
            <a:pPr marL="171450" indent="-171450" defTabSz="1828800" hangingPunct="1">
              <a:buFont typeface="Arial" panose="020B0604020202020204" pitchFamily="34" charset="0"/>
              <a:buChar char="•"/>
            </a:pPr>
            <a:r>
              <a:rPr lang="pt-BR" sz="1100" b="0" kern="1200">
                <a:solidFill>
                  <a:schemeClr val="tx2"/>
                </a:solidFill>
                <a:latin typeface="BancoDoBrasil Textos Regular" panose="00000500000000000000" pitchFamily="2" charset="0"/>
                <a:ea typeface="+mn-ea"/>
                <a:cs typeface="+mn-cs"/>
              </a:rPr>
              <a:t>Membro do Conselho de Administração do Aeroporto Internacional de São Paulo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8797F1-6B59-48E2-BEF8-2790BED533E0}"/>
              </a:ext>
            </a:extLst>
          </p:cNvPr>
          <p:cNvSpPr/>
          <p:nvPr/>
        </p:nvSpPr>
        <p:spPr>
          <a:xfrm>
            <a:off x="73614" y="2124364"/>
            <a:ext cx="3082441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BDFB1E6-4AD3-4BB3-A06F-2A8442ABD28E}"/>
              </a:ext>
            </a:extLst>
          </p:cNvPr>
          <p:cNvSpPr/>
          <p:nvPr/>
        </p:nvSpPr>
        <p:spPr>
          <a:xfrm>
            <a:off x="3255364" y="2119746"/>
            <a:ext cx="2884725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DE9FA392-C533-CB3B-59F0-1EA8174985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79"/>
          <a:stretch/>
        </p:blipFill>
        <p:spPr>
          <a:xfrm>
            <a:off x="3596521" y="1250468"/>
            <a:ext cx="1898080" cy="17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B031D7A-849A-4B24-87B1-A0759DA6C63F}"/>
              </a:ext>
            </a:extLst>
          </p:cNvPr>
          <p:cNvSpPr/>
          <p:nvPr/>
        </p:nvSpPr>
        <p:spPr>
          <a:xfrm>
            <a:off x="6230511" y="2114739"/>
            <a:ext cx="2884725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 descr="Mulher com vestido azul&#10;&#10;Descrição gerada automaticamente">
            <a:extLst>
              <a:ext uri="{FF2B5EF4-FFF2-40B4-BE49-F238E27FC236}">
                <a16:creationId xmlns:a16="http://schemas.microsoft.com/office/drawing/2014/main" id="{422A9CA5-24D5-BB5B-D756-640E52E7A6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 t="35739" r="20333" b="-2022"/>
          <a:stretch/>
        </p:blipFill>
        <p:spPr>
          <a:xfrm>
            <a:off x="6639876" y="1250468"/>
            <a:ext cx="1860780" cy="174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F826323-91E9-48FC-9D02-4634F79B950C}"/>
              </a:ext>
            </a:extLst>
          </p:cNvPr>
          <p:cNvSpPr/>
          <p:nvPr/>
        </p:nvSpPr>
        <p:spPr>
          <a:xfrm>
            <a:off x="9187198" y="2120135"/>
            <a:ext cx="2884725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3A0BE258-AE58-F4B2-C232-27C6EC2FF9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590" b="7716"/>
          <a:stretch/>
        </p:blipFill>
        <p:spPr>
          <a:xfrm>
            <a:off x="9699317" y="1236614"/>
            <a:ext cx="1860485" cy="174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55490AB-DE31-6FC0-791C-050C35182A35}"/>
              </a:ext>
            </a:extLst>
          </p:cNvPr>
          <p:cNvSpPr>
            <a:spLocks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Homem de terno e gravata sorrindo&#10;&#10;Descrição gerada automaticamente">
            <a:extLst>
              <a:ext uri="{FF2B5EF4-FFF2-40B4-BE49-F238E27FC236}">
                <a16:creationId xmlns:a16="http://schemas.microsoft.com/office/drawing/2014/main" id="{EC998794-502D-B581-B945-F86616B80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33" y="1250468"/>
            <a:ext cx="1747792" cy="174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31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A6760A-9FBD-442B-9D01-7558541B3061}"/>
              </a:ext>
            </a:extLst>
          </p:cNvPr>
          <p:cNvSpPr>
            <a:spLocks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690006" y="336754"/>
            <a:ext cx="28119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3600" b="1">
                <a:solidFill>
                  <a:srgbClr val="38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 defTabSz="412750" hangingPunct="0">
              <a:defRPr/>
            </a:pPr>
            <a:r>
              <a:rPr lang="pt-BR" sz="3300" b="0" kern="0">
                <a:solidFill>
                  <a:srgbClr val="465EFF"/>
                </a:solidFill>
                <a:effectLst/>
                <a:latin typeface="BancoDoBrasil Titulos Light" panose="00000400000000000000" pitchFamily="2" charset="0"/>
                <a:sym typeface="Helvetica Neue"/>
              </a:rPr>
              <a:t>Organograma</a:t>
            </a:r>
          </a:p>
        </p:txBody>
      </p:sp>
      <p:pic>
        <p:nvPicPr>
          <p:cNvPr id="89" name="Picture 8">
            <a:extLst>
              <a:ext uri="{FF2B5EF4-FFF2-40B4-BE49-F238E27FC236}">
                <a16:creationId xmlns:a16="http://schemas.microsoft.com/office/drawing/2014/main" id="{B35C6956-312C-535E-BE42-4337963FB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336754"/>
            <a:ext cx="903828" cy="78938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D25DEFB4-F8B0-CFB0-8D3B-2250D7D78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1" r="7221" b="4218"/>
          <a:stretch/>
        </p:blipFill>
        <p:spPr>
          <a:xfrm>
            <a:off x="837312" y="1329450"/>
            <a:ext cx="10517373" cy="5425964"/>
          </a:xfrm>
          <a:prstGeom prst="rect">
            <a:avLst/>
          </a:prstGeom>
        </p:spPr>
      </p:pic>
      <p:sp>
        <p:nvSpPr>
          <p:cNvPr id="83" name="CaixaDeTexto 82"/>
          <p:cNvSpPr txBox="1"/>
          <p:nvPr/>
        </p:nvSpPr>
        <p:spPr>
          <a:xfrm>
            <a:off x="658733" y="6421218"/>
            <a:ext cx="1708161" cy="200055"/>
          </a:xfrm>
          <a:prstGeom prst="rect">
            <a:avLst/>
          </a:prstGeom>
          <a:noFill/>
        </p:spPr>
        <p:txBody>
          <a:bodyPr wrap="none" lIns="45720" tIns="22860" rIns="45720" bIns="22860" rtlCol="0" anchor="t">
            <a:spAutoFit/>
          </a:bodyPr>
          <a:lstStyle/>
          <a:p>
            <a:pPr algn="ctr" defTabSz="412750" hangingPunct="0">
              <a:defRPr/>
            </a:pPr>
            <a:r>
              <a:rPr lang="pt-BR" sz="1000" kern="0">
                <a:solidFill>
                  <a:srgbClr val="465EFF"/>
                </a:solidFill>
                <a:latin typeface="BancoDoBrasil Textos Light"/>
                <a:sym typeface="Helvetica Neue"/>
              </a:rPr>
              <a:t>Base: Dotação janeiro/ 2024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A7D08DD-41FC-D156-398A-8482E2D1E533}"/>
              </a:ext>
            </a:extLst>
          </p:cNvPr>
          <p:cNvSpPr/>
          <p:nvPr/>
        </p:nvSpPr>
        <p:spPr>
          <a:xfrm>
            <a:off x="7263868" y="1536993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340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E924CD8-BDAD-1D80-0927-E74C1A3BCBF5}"/>
              </a:ext>
            </a:extLst>
          </p:cNvPr>
          <p:cNvSpPr/>
          <p:nvPr/>
        </p:nvSpPr>
        <p:spPr>
          <a:xfrm>
            <a:off x="3846186" y="2143606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136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BEEAB62-03FB-2B7E-31C9-F14456DC340B}"/>
              </a:ext>
            </a:extLst>
          </p:cNvPr>
          <p:cNvSpPr/>
          <p:nvPr/>
        </p:nvSpPr>
        <p:spPr>
          <a:xfrm>
            <a:off x="7490554" y="2143605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123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AD026A-ECB4-B6D9-ECD5-37553772ACF8}"/>
              </a:ext>
            </a:extLst>
          </p:cNvPr>
          <p:cNvSpPr/>
          <p:nvPr/>
        </p:nvSpPr>
        <p:spPr>
          <a:xfrm>
            <a:off x="10151736" y="2143604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56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F6F43DB-2959-14E3-BC0C-329F22722E52}"/>
              </a:ext>
            </a:extLst>
          </p:cNvPr>
          <p:cNvSpPr/>
          <p:nvPr/>
        </p:nvSpPr>
        <p:spPr>
          <a:xfrm>
            <a:off x="4732018" y="2873561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35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D9EB680-6A87-5C87-F71C-D333B1292FD9}"/>
              </a:ext>
            </a:extLst>
          </p:cNvPr>
          <p:cNvSpPr/>
          <p:nvPr/>
        </p:nvSpPr>
        <p:spPr>
          <a:xfrm>
            <a:off x="3682347" y="2873562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30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8398952-1F8D-56A3-F381-6FCEE5323944}"/>
              </a:ext>
            </a:extLst>
          </p:cNvPr>
          <p:cNvSpPr/>
          <p:nvPr/>
        </p:nvSpPr>
        <p:spPr>
          <a:xfrm>
            <a:off x="2679786" y="2873562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31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3C53A78-7055-2F6A-3B01-F2913148BC70}"/>
              </a:ext>
            </a:extLst>
          </p:cNvPr>
          <p:cNvSpPr/>
          <p:nvPr/>
        </p:nvSpPr>
        <p:spPr>
          <a:xfrm>
            <a:off x="1520424" y="2873563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39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280C50C-3092-E581-8627-AC0B58CB38A6}"/>
              </a:ext>
            </a:extLst>
          </p:cNvPr>
          <p:cNvSpPr/>
          <p:nvPr/>
        </p:nvSpPr>
        <p:spPr>
          <a:xfrm>
            <a:off x="5734579" y="2927540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42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916C4DD-C14B-9A7D-310E-40E6F9F37F7E}"/>
              </a:ext>
            </a:extLst>
          </p:cNvPr>
          <p:cNvSpPr/>
          <p:nvPr/>
        </p:nvSpPr>
        <p:spPr>
          <a:xfrm>
            <a:off x="6803286" y="2884019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50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634954F-7772-45A3-ADEE-BB4A43F47066}"/>
              </a:ext>
            </a:extLst>
          </p:cNvPr>
          <p:cNvSpPr/>
          <p:nvPr/>
        </p:nvSpPr>
        <p:spPr>
          <a:xfrm>
            <a:off x="7877466" y="2873455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30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CA03F6B-E131-2D47-85AF-E8A316730316}"/>
              </a:ext>
            </a:extLst>
          </p:cNvPr>
          <p:cNvSpPr/>
          <p:nvPr/>
        </p:nvSpPr>
        <p:spPr>
          <a:xfrm>
            <a:off x="8946173" y="2873456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22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C4B87B7-DE7F-31F9-3054-77D9DFC0A9D1}"/>
              </a:ext>
            </a:extLst>
          </p:cNvPr>
          <p:cNvSpPr/>
          <p:nvPr/>
        </p:nvSpPr>
        <p:spPr>
          <a:xfrm>
            <a:off x="9913611" y="2873559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33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99BDCE7-2B8E-B054-137A-CBA3F3EA7535}"/>
              </a:ext>
            </a:extLst>
          </p:cNvPr>
          <p:cNvSpPr/>
          <p:nvPr/>
        </p:nvSpPr>
        <p:spPr>
          <a:xfrm>
            <a:off x="11022371" y="2873560"/>
            <a:ext cx="476250" cy="2727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rgbClr val="465EFF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5926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1"/>
          <p:cNvSpPr txBox="1"/>
          <p:nvPr/>
        </p:nvSpPr>
        <p:spPr>
          <a:xfrm>
            <a:off x="2147275" y="3916633"/>
            <a:ext cx="3510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hangingPunct="0">
              <a:defRPr/>
            </a:pPr>
            <a:r>
              <a:rPr lang="pt-BR" sz="1200" b="1" kern="0">
                <a:solidFill>
                  <a:srgbClr val="FFFF00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ISO 9001:2015</a:t>
            </a:r>
            <a:r>
              <a:rPr lang="pt-BR" sz="1200" b="1" kern="0">
                <a:solidFill>
                  <a:srgbClr val="FFFFFF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pt-BR" sz="1200" kern="0">
                <a:solidFill>
                  <a:srgbClr val="FFFFFF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- Processo de Análise de Risco e de Crédito Fundação Vanzolini, representa um dos mais renomados títulos internacionais em qualidade de serviços e processos. </a:t>
            </a:r>
          </a:p>
          <a:p>
            <a:pPr algn="just" defTabSz="457200" hangingPunct="0">
              <a:defRPr/>
            </a:pPr>
            <a:r>
              <a:rPr lang="pt-BR" sz="1200" kern="0">
                <a:solidFill>
                  <a:srgbClr val="FFFF00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Desde 2012 - Revalidado em agosto de 2021.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2147275" y="2485956"/>
            <a:ext cx="351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hangingPunct="0">
              <a:defRPr/>
            </a:pPr>
            <a:r>
              <a:rPr lang="pt-BR" sz="1200" b="1" kern="0">
                <a:solidFill>
                  <a:srgbClr val="FFFF00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FITCH</a:t>
            </a:r>
            <a:r>
              <a:rPr lang="pt-BR" sz="1200" kern="0">
                <a:solidFill>
                  <a:srgbClr val="FFFFFF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 - a nota reflete que a capacidade de gestão de ativos da BB Asset são consideradas extremamente robustas comparadas às melhores práticas adotadas pelos gestores de recursos internacionais. </a:t>
            </a:r>
          </a:p>
          <a:p>
            <a:pPr algn="just" defTabSz="457200" hangingPunct="0">
              <a:defRPr/>
            </a:pPr>
            <a:r>
              <a:rPr lang="pt-BR" sz="1200" kern="0">
                <a:solidFill>
                  <a:srgbClr val="FFFF00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Desde 2012 - Revalidada em setembro de 2023.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3" y="4028062"/>
            <a:ext cx="1054386" cy="746639"/>
          </a:xfrm>
          <a:prstGeom prst="rect">
            <a:avLst/>
          </a:prstGeom>
          <a:effectLst>
            <a:glow rad="127000">
              <a:schemeClr val="bg1">
                <a:alpha val="60000"/>
              </a:schemeClr>
            </a:glo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" y="2560792"/>
            <a:ext cx="1005555" cy="1004490"/>
          </a:xfrm>
          <a:prstGeom prst="rect">
            <a:avLst/>
          </a:prstGeom>
        </p:spPr>
      </p:pic>
      <p:pic>
        <p:nvPicPr>
          <p:cNvPr id="17" name="Picture 5" descr="Principles for Responsible Investment logo">
            <a:extLst>
              <a:ext uri="{FF2B5EF4-FFF2-40B4-BE49-F238E27FC236}">
                <a16:creationId xmlns:a16="http://schemas.microsoft.com/office/drawing/2014/main" id="{8C6C88B0-049C-4FBD-8F7D-64EC015B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428" y="1208445"/>
            <a:ext cx="1877667" cy="4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99C7ADA2-BDA7-46D9-8A26-57D8196AA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22" y="4014671"/>
            <a:ext cx="1232079" cy="616042"/>
          </a:xfrm>
          <a:prstGeom prst="rect">
            <a:avLst/>
          </a:prstGeom>
        </p:spPr>
      </p:pic>
      <p:sp>
        <p:nvSpPr>
          <p:cNvPr id="22" name="Text Box 12">
            <a:extLst>
              <a:ext uri="{FF2B5EF4-FFF2-40B4-BE49-F238E27FC236}">
                <a16:creationId xmlns:a16="http://schemas.microsoft.com/office/drawing/2014/main" id="{54466B03-40E4-4C1A-9831-71566D27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699" y="1021865"/>
            <a:ext cx="35105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Em 2010 a BB Asset tornou-se signatária do </a:t>
            </a:r>
            <a:r>
              <a:rPr lang="pt-BR" sz="1200" b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Principles for Responsible Investment - PRI</a:t>
            </a: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, comprometendo-se a adotar os princípios desta iniciativa de investidores internacionais apoiada pela </a:t>
            </a:r>
            <a:r>
              <a:rPr lang="pt-BR" sz="1200" b="1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ONU</a:t>
            </a: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cs typeface="Arial" charset="0"/>
                <a:sym typeface="Helvetica Neue"/>
              </a:rPr>
              <a:t>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B606BB9-1315-4076-B548-64C401B7D3BE}"/>
              </a:ext>
            </a:extLst>
          </p:cNvPr>
          <p:cNvSpPr txBox="1"/>
          <p:nvPr/>
        </p:nvSpPr>
        <p:spPr>
          <a:xfrm>
            <a:off x="8120822" y="2339897"/>
            <a:ext cx="3510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200" b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Código Amec de Princípios e Deveres dos Investidores Institucionais </a:t>
            </a: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– Adesão ao código que tem como objetivo promover a adoção de boas práticas de governança corporativa.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113E615-ABA5-4538-AEFF-9CEEC22B08AD}"/>
              </a:ext>
            </a:extLst>
          </p:cNvPr>
          <p:cNvSpPr txBox="1"/>
          <p:nvPr/>
        </p:nvSpPr>
        <p:spPr>
          <a:xfrm>
            <a:off x="8113207" y="3743045"/>
            <a:ext cx="3510574" cy="115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just" defTabSz="412750" hangingPunct="0">
              <a:defRPr/>
            </a:pP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Em dezembro de 2018, tornou-se signatária dos </a:t>
            </a:r>
            <a:r>
              <a:rPr lang="pt-BR" sz="1200" b="1" i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Women’s Empowerment Principals - WEPs</a:t>
            </a: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, uma iniciativa da </a:t>
            </a:r>
            <a:r>
              <a:rPr lang="pt-BR" sz="1200" b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ONU Mulheres</a:t>
            </a:r>
            <a:r>
              <a:rPr lang="pt-BR" sz="1200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 </a:t>
            </a: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em parceria com o Pacto Global, no incentivo de promover a equidade de gênero e ampliar a participação feminina em cargos de liderança.</a:t>
            </a:r>
            <a:endParaRPr lang="pt-BR" sz="1200" b="1" kern="0">
              <a:solidFill>
                <a:srgbClr val="FFFFFF"/>
              </a:solidFill>
              <a:latin typeface="BancoDoBrasil Titulos" panose="00000500000000000000" pitchFamily="2" charset="0"/>
              <a:sym typeface="Helvetica Neue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B5F1A0F4-4B4E-4140-9CEB-53A4070791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56" y="2135457"/>
            <a:ext cx="1207010" cy="1207010"/>
          </a:xfrm>
          <a:prstGeom prst="rect">
            <a:avLst/>
          </a:prstGeom>
        </p:spPr>
      </p:pic>
      <p:sp>
        <p:nvSpPr>
          <p:cNvPr id="6" name="TextBox 39">
            <a:extLst>
              <a:ext uri="{FF2B5EF4-FFF2-40B4-BE49-F238E27FC236}">
                <a16:creationId xmlns:a16="http://schemas.microsoft.com/office/drawing/2014/main" id="{4D70928A-A4B2-BACC-1E5E-8425B05418F3}"/>
              </a:ext>
            </a:extLst>
          </p:cNvPr>
          <p:cNvSpPr txBox="1"/>
          <p:nvPr/>
        </p:nvSpPr>
        <p:spPr>
          <a:xfrm>
            <a:off x="2147276" y="1356915"/>
            <a:ext cx="351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hangingPunct="0">
              <a:defRPr/>
            </a:pPr>
            <a:r>
              <a:rPr lang="pt-BR" sz="1200" b="1" kern="0">
                <a:solidFill>
                  <a:srgbClr val="FFFF00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MOODY’S</a:t>
            </a:r>
            <a:r>
              <a:rPr lang="pt-BR" sz="1200" kern="0">
                <a:solidFill>
                  <a:srgbClr val="FFFFFF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 - atesta que a gestora possui um ambiente de qualidade de gestão e controle excelentes. </a:t>
            </a:r>
          </a:p>
          <a:p>
            <a:pPr algn="just" defTabSz="457200" hangingPunct="0">
              <a:defRPr/>
            </a:pPr>
            <a:r>
              <a:rPr lang="pt-BR" sz="1200" kern="0">
                <a:solidFill>
                  <a:srgbClr val="FFFF00"/>
                </a:solidFill>
                <a:latin typeface="BancoDoBrasil Titulos" panose="00000500000000000000" pitchFamily="2" charset="0"/>
                <a:ea typeface="Lato Light" charset="0"/>
                <a:cs typeface="Arial" panose="020B0604020202020204" pitchFamily="34" charset="0"/>
                <a:sym typeface="Helvetica Neue"/>
              </a:rPr>
              <a:t>Desde 2006 - Revalidada em maio de 2023.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AC6ABC-413A-D262-C484-3B48FF1F5CB7}"/>
              </a:ext>
            </a:extLst>
          </p:cNvPr>
          <p:cNvSpPr txBox="1"/>
          <p:nvPr/>
        </p:nvSpPr>
        <p:spPr>
          <a:xfrm>
            <a:off x="271744" y="1356915"/>
            <a:ext cx="1628285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pt-BR" sz="1300" b="1">
                <a:solidFill>
                  <a:srgbClr val="FFFFFF"/>
                </a:solidFill>
                <a:latin typeface="Calibri" panose="020F0502020204030204"/>
                <a:sym typeface="Helvetica Neue"/>
              </a:rPr>
              <a:t>Moody's Local Brasil - Avaliação de Qualidade de Gestor MQ1</a:t>
            </a:r>
            <a:endParaRPr lang="pt-BR" sz="13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Helvetica Neue"/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2D763B78-E652-85C9-781C-3056CB7D3798}"/>
              </a:ext>
            </a:extLst>
          </p:cNvPr>
          <p:cNvSpPr/>
          <p:nvPr/>
        </p:nvSpPr>
        <p:spPr>
          <a:xfrm>
            <a:off x="-48" y="266253"/>
            <a:ext cx="6034476" cy="589957"/>
          </a:xfrm>
          <a:prstGeom prst="rect">
            <a:avLst/>
          </a:prstGeom>
          <a:solidFill>
            <a:srgbClr val="FAFB0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6AFD2A97-4388-B50D-D0CC-23939F4EA27F}"/>
              </a:ext>
            </a:extLst>
          </p:cNvPr>
          <p:cNvSpPr txBox="1"/>
          <p:nvPr/>
        </p:nvSpPr>
        <p:spPr>
          <a:xfrm>
            <a:off x="0" y="321668"/>
            <a:ext cx="6034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>
              <a:defRPr/>
            </a:pPr>
            <a:r>
              <a:rPr lang="en-US" sz="2500" kern="0">
                <a:solidFill>
                  <a:srgbClr val="465EFF"/>
                </a:solidFill>
                <a:latin typeface="BancoDoBrasil Titulos" panose="00000500000000000000" pitchFamily="2" charset="0"/>
                <a:ea typeface="Montserrat Semi" charset="0"/>
                <a:cs typeface="Arial" panose="020B0604020202020204" pitchFamily="34" charset="0"/>
                <a:sym typeface="Helvetica Neue"/>
              </a:rPr>
              <a:t>Ratings, Certificações e Adesões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9A6760A-9FBD-442B-9D01-7558541B3061}"/>
              </a:ext>
            </a:extLst>
          </p:cNvPr>
          <p:cNvSpPr>
            <a:spLocks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rgbClr val="002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E1925655-CE28-EC70-16DA-34F9A34AF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4067" y="5289822"/>
            <a:ext cx="1043415" cy="104341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CA4F90-8631-268E-50B7-5884FD7B73F6}"/>
              </a:ext>
            </a:extLst>
          </p:cNvPr>
          <p:cNvSpPr txBox="1"/>
          <p:nvPr/>
        </p:nvSpPr>
        <p:spPr>
          <a:xfrm>
            <a:off x="4825721" y="5389386"/>
            <a:ext cx="3510574" cy="7899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just" defTabSz="412750" hangingPunct="0">
              <a:defRPr/>
            </a:pP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Em 2022, recebeu o selo </a:t>
            </a:r>
            <a:r>
              <a:rPr lang="pt-BR" sz="1200" b="1" err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Women</a:t>
            </a:r>
            <a:r>
              <a:rPr lang="pt-BR" sz="1200" b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 </a:t>
            </a:r>
            <a:r>
              <a:rPr lang="pt-BR" sz="1200" b="1" err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on</a:t>
            </a:r>
            <a:r>
              <a:rPr lang="pt-BR" sz="1200" b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 Board (WOB</a:t>
            </a:r>
            <a:r>
              <a:rPr lang="pt-BR" sz="1200" b="1" i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)</a:t>
            </a:r>
            <a:r>
              <a:rPr lang="pt-BR" sz="1200" i="1">
                <a:solidFill>
                  <a:srgbClr val="FFFF00"/>
                </a:solidFill>
                <a:latin typeface="BancoDoBrasil Titulos" panose="00000500000000000000" pitchFamily="2" charset="0"/>
                <a:sym typeface="Helvetica Neue"/>
              </a:rPr>
              <a:t>,</a:t>
            </a:r>
            <a:r>
              <a:rPr lang="pt-BR" sz="1200">
                <a:solidFill>
                  <a:srgbClr val="FFFFFF"/>
                </a:solidFill>
                <a:latin typeface="BancoDoBrasil Titulos" panose="00000500000000000000" pitchFamily="2" charset="0"/>
                <a:sym typeface="Helvetica Neue"/>
              </a:rPr>
              <a:t> que reconhece as boas práticas em ambientes corporativos , oriundos da diversidade em posições de liderança.</a:t>
            </a:r>
            <a:endParaRPr lang="pt-BR" sz="1200" b="1" kern="0">
              <a:solidFill>
                <a:srgbClr val="FFFFFF"/>
              </a:solidFill>
              <a:latin typeface="BancoDoBrasil Titulos" panose="00000500000000000000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545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cones.ai" descr="icones.ai"/>
          <p:cNvPicPr>
            <a:picLocks noChangeAspect="1"/>
          </p:cNvPicPr>
          <p:nvPr/>
        </p:nvPicPr>
        <p:blipFill>
          <a:blip r:embed="rId3"/>
          <a:srcRect l="2911" t="41874" r="76531" b="41873"/>
          <a:stretch>
            <a:fillRect/>
          </a:stretch>
        </p:blipFill>
        <p:spPr>
          <a:xfrm>
            <a:off x="6703434" y="3543883"/>
            <a:ext cx="716350" cy="716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2" y="1004"/>
                  <a:pt x="2881" y="3015"/>
                </a:cubicBezTo>
                <a:cubicBezTo>
                  <a:pt x="-961" y="7036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6"/>
                  <a:pt x="16797" y="3015"/>
                </a:cubicBezTo>
                <a:cubicBezTo>
                  <a:pt x="14876" y="1004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0" name="icones.ai" descr="icones.ai"/>
          <p:cNvPicPr>
            <a:picLocks noChangeAspect="1"/>
          </p:cNvPicPr>
          <p:nvPr/>
        </p:nvPicPr>
        <p:blipFill>
          <a:blip r:embed="rId3"/>
          <a:srcRect l="27436" t="60330" r="51439" b="22969"/>
          <a:stretch>
            <a:fillRect/>
          </a:stretch>
        </p:blipFill>
        <p:spPr>
          <a:xfrm>
            <a:off x="358097" y="5770827"/>
            <a:ext cx="704830" cy="70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2" y="1004"/>
                  <a:pt x="2881" y="3015"/>
                </a:cubicBezTo>
                <a:cubicBezTo>
                  <a:pt x="-961" y="7036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6"/>
                  <a:pt x="16797" y="3015"/>
                </a:cubicBezTo>
                <a:cubicBezTo>
                  <a:pt x="14876" y="1004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icones.ai" descr="icones.ai"/>
          <p:cNvPicPr>
            <a:picLocks noChangeAspect="1"/>
          </p:cNvPicPr>
          <p:nvPr/>
        </p:nvPicPr>
        <p:blipFill>
          <a:blip r:embed="rId3"/>
          <a:srcRect l="27711" t="5375" r="51164" b="77923"/>
          <a:stretch>
            <a:fillRect/>
          </a:stretch>
        </p:blipFill>
        <p:spPr>
          <a:xfrm>
            <a:off x="6684647" y="2421245"/>
            <a:ext cx="716350" cy="716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2" y="1004"/>
                  <a:pt x="2881" y="3015"/>
                </a:cubicBezTo>
                <a:cubicBezTo>
                  <a:pt x="-961" y="7036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6"/>
                  <a:pt x="16797" y="3015"/>
                </a:cubicBezTo>
                <a:cubicBezTo>
                  <a:pt x="14876" y="1004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3" name="Lorem ipsum dolor sit amet, consectetur adipiscing elit, sed do eiusmod tempor incididunt ut labore."/>
          <p:cNvSpPr txBox="1"/>
          <p:nvPr/>
        </p:nvSpPr>
        <p:spPr>
          <a:xfrm>
            <a:off x="7790996" y="2430832"/>
            <a:ext cx="3431186" cy="65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40000"/>
              </a:lnSpc>
              <a:defRPr b="0">
                <a:solidFill>
                  <a:srgbClr val="FDFDFD"/>
                </a:solidFill>
                <a:latin typeface="BancoDoBrasil Textos Regular"/>
                <a:ea typeface="BancoDoBrasil Textos Regular"/>
                <a:cs typeface="BancoDoBrasil Textos Regular"/>
                <a:sym typeface="BancoDoBrasil Textos Regular"/>
              </a:defRPr>
            </a:lvl1pPr>
          </a:lstStyle>
          <a:p>
            <a:pPr defTabSz="412750" hangingPunct="0">
              <a:defRPr/>
            </a:pPr>
            <a:r>
              <a:rPr lang="pt-BR" sz="1400" kern="0"/>
              <a:t>SELIC – Serviço de Liquidação e </a:t>
            </a:r>
          </a:p>
          <a:p>
            <a:pPr defTabSz="412750" hangingPunct="0">
              <a:defRPr/>
            </a:pPr>
            <a:r>
              <a:rPr lang="pt-BR" sz="1400" kern="0"/>
              <a:t>Custódia de Títulos do Governo Federal</a:t>
            </a:r>
            <a:endParaRPr sz="1400" kern="0"/>
          </a:p>
        </p:txBody>
      </p:sp>
      <p:sp>
        <p:nvSpPr>
          <p:cNvPr id="274" name="Lorem ipsum dolor sit amet, consectetur adipiscing elit, sed do eiusmod tempor incididunt ut labore."/>
          <p:cNvSpPr txBox="1"/>
          <p:nvPr/>
        </p:nvSpPr>
        <p:spPr>
          <a:xfrm>
            <a:off x="1340472" y="5948686"/>
            <a:ext cx="3081899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40000"/>
              </a:lnSpc>
              <a:defRPr b="0">
                <a:solidFill>
                  <a:srgbClr val="FDFDFD"/>
                </a:solidFill>
                <a:latin typeface="BancoDoBrasil Textos Regular"/>
                <a:ea typeface="BancoDoBrasil Textos Regular"/>
                <a:cs typeface="BancoDoBrasil Textos Regular"/>
                <a:sym typeface="BancoDoBrasil Textos Regular"/>
              </a:defRPr>
            </a:lvl1pPr>
          </a:lstStyle>
          <a:p>
            <a:pPr defTabSz="412750" hangingPunct="0">
              <a:defRPr/>
            </a:pPr>
            <a:r>
              <a:rPr lang="pt-BR" sz="1400" kern="0"/>
              <a:t>BCB – Banco Central do Brasil</a:t>
            </a:r>
            <a:endParaRPr sz="1400" kern="0"/>
          </a:p>
        </p:txBody>
      </p:sp>
      <p:sp>
        <p:nvSpPr>
          <p:cNvPr id="275" name="Lorem ipsum dolor sit amet, consectetur adipiscing elit, sed do eiusmod tempor incididunt ut labore."/>
          <p:cNvSpPr txBox="1"/>
          <p:nvPr/>
        </p:nvSpPr>
        <p:spPr>
          <a:xfrm>
            <a:off x="1268121" y="2643204"/>
            <a:ext cx="3561574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40000"/>
              </a:lnSpc>
              <a:defRPr b="0">
                <a:solidFill>
                  <a:srgbClr val="FDFDFD"/>
                </a:solidFill>
                <a:latin typeface="BancoDoBrasil Textos Regular"/>
                <a:ea typeface="BancoDoBrasil Textos Regular"/>
                <a:cs typeface="BancoDoBrasil Textos Regular"/>
                <a:sym typeface="BancoDoBrasil Textos Regular"/>
              </a:defRPr>
            </a:lvl1pPr>
          </a:lstStyle>
          <a:p>
            <a:pPr defTabSz="412750" hangingPunct="0">
              <a:defRPr/>
            </a:pPr>
            <a:r>
              <a:rPr lang="pt-BR" sz="1400" kern="0"/>
              <a:t>CMN – Conselho Monetário Nacional</a:t>
            </a:r>
            <a:endParaRPr sz="1400" kern="0"/>
          </a:p>
        </p:txBody>
      </p:sp>
      <p:pic>
        <p:nvPicPr>
          <p:cNvPr id="15" name="icones.ai" descr="icones.ai"/>
          <p:cNvPicPr>
            <a:picLocks noChangeAspect="1"/>
          </p:cNvPicPr>
          <p:nvPr/>
        </p:nvPicPr>
        <p:blipFill>
          <a:blip r:embed="rId3"/>
          <a:srcRect l="27736" t="41874" r="51709" b="41874"/>
          <a:stretch>
            <a:fillRect/>
          </a:stretch>
        </p:blipFill>
        <p:spPr>
          <a:xfrm>
            <a:off x="328177" y="2407921"/>
            <a:ext cx="729606" cy="729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pic>
        <p:nvPicPr>
          <p:cNvPr id="16" name="icones.ai" descr="icones.ai"/>
          <p:cNvPicPr>
            <a:picLocks noChangeAspect="1"/>
          </p:cNvPicPr>
          <p:nvPr/>
        </p:nvPicPr>
        <p:blipFill>
          <a:blip r:embed="rId3"/>
          <a:srcRect l="53193" t="60000" r="26252" b="23748"/>
          <a:stretch>
            <a:fillRect/>
          </a:stretch>
        </p:blipFill>
        <p:spPr>
          <a:xfrm>
            <a:off x="366277" y="4642570"/>
            <a:ext cx="691596" cy="69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sp>
        <p:nvSpPr>
          <p:cNvPr id="17" name="Lorem ipsum dolor sit amet, consectetur adipiscing elit, sed do eiusmod tempor incididunt ut labore."/>
          <p:cNvSpPr txBox="1"/>
          <p:nvPr/>
        </p:nvSpPr>
        <p:spPr>
          <a:xfrm>
            <a:off x="1340472" y="3716791"/>
            <a:ext cx="3705354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40000"/>
              </a:lnSpc>
              <a:defRPr b="0">
                <a:solidFill>
                  <a:srgbClr val="FDFDFD"/>
                </a:solidFill>
                <a:latin typeface="BancoDoBrasil Textos Regular"/>
                <a:ea typeface="BancoDoBrasil Textos Regular"/>
                <a:cs typeface="BancoDoBrasil Textos Regular"/>
                <a:sym typeface="BancoDoBrasil Textos Regular"/>
              </a:defRPr>
            </a:lvl1pPr>
          </a:lstStyle>
          <a:p>
            <a:pPr defTabSz="412750" hangingPunct="0">
              <a:defRPr/>
            </a:pPr>
            <a:r>
              <a:rPr lang="pt-BR" sz="1400" kern="0"/>
              <a:t>CVM – Comissão de Valores Mobiliários</a:t>
            </a:r>
            <a:endParaRPr sz="1400" kern="0"/>
          </a:p>
        </p:txBody>
      </p:sp>
      <p:pic>
        <p:nvPicPr>
          <p:cNvPr id="18" name="icones.ai" descr="icones.ai"/>
          <p:cNvPicPr>
            <a:picLocks noChangeAspect="1"/>
          </p:cNvPicPr>
          <p:nvPr/>
        </p:nvPicPr>
        <p:blipFill>
          <a:blip r:embed="rId3"/>
          <a:srcRect l="3071" t="5371" r="76375" b="78377"/>
          <a:stretch>
            <a:fillRect/>
          </a:stretch>
        </p:blipFill>
        <p:spPr>
          <a:xfrm>
            <a:off x="339147" y="3521510"/>
            <a:ext cx="721935" cy="72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sp>
        <p:nvSpPr>
          <p:cNvPr id="19" name="Lorem ipsum dolor sit amet, consectetur adipiscing elit, sed do eiusmod tempor incididunt ut labore."/>
          <p:cNvSpPr txBox="1"/>
          <p:nvPr/>
        </p:nvSpPr>
        <p:spPr>
          <a:xfrm>
            <a:off x="1340472" y="4834459"/>
            <a:ext cx="1524637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40000"/>
              </a:lnSpc>
              <a:defRPr b="0">
                <a:solidFill>
                  <a:srgbClr val="FDFDFD"/>
                </a:solidFill>
                <a:latin typeface="BancoDoBrasil Textos Regular"/>
                <a:ea typeface="BancoDoBrasil Textos Regular"/>
                <a:cs typeface="BancoDoBrasil Textos Regular"/>
                <a:sym typeface="BancoDoBrasil Textos Regular"/>
              </a:defRPr>
            </a:lvl1pPr>
          </a:lstStyle>
          <a:p>
            <a:pPr defTabSz="412750" hangingPunct="0">
              <a:defRPr/>
            </a:pPr>
            <a:r>
              <a:rPr lang="pt-BR" sz="1400" kern="0"/>
              <a:t>Receita Federal</a:t>
            </a:r>
            <a:endParaRPr sz="1400" kern="0"/>
          </a:p>
        </p:txBody>
      </p:sp>
      <p:sp>
        <p:nvSpPr>
          <p:cNvPr id="20" name="Lorem ipsum dolor sit amet, consectetur adipiscing elit, sed do eiusmod tempor incididunt ut labore."/>
          <p:cNvSpPr txBox="1"/>
          <p:nvPr/>
        </p:nvSpPr>
        <p:spPr>
          <a:xfrm>
            <a:off x="7913201" y="3668261"/>
            <a:ext cx="2708715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40000"/>
              </a:lnSpc>
              <a:defRPr b="0">
                <a:solidFill>
                  <a:srgbClr val="FDFDFD"/>
                </a:solidFill>
                <a:latin typeface="BancoDoBrasil Textos Regular"/>
                <a:ea typeface="BancoDoBrasil Textos Regular"/>
                <a:cs typeface="BancoDoBrasil Textos Regular"/>
                <a:sym typeface="BancoDoBrasil Textos Regular"/>
              </a:defRPr>
            </a:lvl1pPr>
          </a:lstStyle>
          <a:p>
            <a:pPr defTabSz="412750" hangingPunct="0">
              <a:defRPr/>
            </a:pPr>
            <a:r>
              <a:rPr lang="pt-BR" sz="1400" kern="0"/>
              <a:t>B3 – Brasil Bolsa Balcão</a:t>
            </a:r>
            <a:endParaRPr sz="1400" kern="0"/>
          </a:p>
        </p:txBody>
      </p:sp>
      <p:sp>
        <p:nvSpPr>
          <p:cNvPr id="21" name="Lorem ipsum dolor sit amet, consectetur adipiscing elit, sed do eiusmod tempor incididunt ut labore."/>
          <p:cNvSpPr txBox="1"/>
          <p:nvPr/>
        </p:nvSpPr>
        <p:spPr>
          <a:xfrm>
            <a:off x="7818942" y="4772460"/>
            <a:ext cx="3852128" cy="65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40000"/>
              </a:lnSpc>
              <a:defRPr b="0">
                <a:solidFill>
                  <a:srgbClr val="FDFDFD"/>
                </a:solidFill>
                <a:latin typeface="BancoDoBrasil Textos Regular"/>
                <a:ea typeface="BancoDoBrasil Textos Regular"/>
                <a:cs typeface="BancoDoBrasil Textos Regular"/>
                <a:sym typeface="BancoDoBrasil Textos Regular"/>
              </a:defRPr>
            </a:lvl1pPr>
          </a:lstStyle>
          <a:p>
            <a:pPr defTabSz="412750" hangingPunct="0">
              <a:defRPr/>
            </a:pPr>
            <a:r>
              <a:rPr lang="pt-BR" sz="1400" kern="0"/>
              <a:t>ANBIMA – Associação Brasileira das Entidades do Mercado Financeiro e Capitais</a:t>
            </a:r>
            <a:endParaRPr sz="1400" kern="0"/>
          </a:p>
        </p:txBody>
      </p:sp>
      <p:pic>
        <p:nvPicPr>
          <p:cNvPr id="23" name="icones.ai" descr="icones.ai"/>
          <p:cNvPicPr>
            <a:picLocks noChangeAspect="1"/>
          </p:cNvPicPr>
          <p:nvPr/>
        </p:nvPicPr>
        <p:blipFill>
          <a:blip r:embed="rId3"/>
          <a:srcRect l="76277" t="60500" r="3168" b="23248"/>
          <a:stretch>
            <a:fillRect/>
          </a:stretch>
        </p:blipFill>
        <p:spPr>
          <a:xfrm>
            <a:off x="6731380" y="4671639"/>
            <a:ext cx="678542" cy="678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881421" y="563916"/>
            <a:ext cx="628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BancoDoBrasil Textos Light" panose="00000400000000000000" pitchFamily="2" charset="0"/>
              </a:rPr>
              <a:t>SISTEMA FINANCEIRO E DE MERCADO DE CAPITAIS DO BRASIL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641302" y="1686252"/>
            <a:ext cx="1638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BancoDoBrasil Textos Light" panose="00000400000000000000" pitchFamily="2" charset="0"/>
              </a:rPr>
              <a:t>PARTICIPANTES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748821" y="1763666"/>
            <a:ext cx="1638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BancoDoBrasil Textos Light" panose="00000400000000000000" pitchFamily="2" charset="0"/>
              </a:rPr>
              <a:t>REGULADORES</a:t>
            </a:r>
          </a:p>
        </p:txBody>
      </p:sp>
    </p:spTree>
    <p:extLst>
      <p:ext uri="{BB962C8B-B14F-4D97-AF65-F5344CB8AC3E}">
        <p14:creationId xmlns:p14="http://schemas.microsoft.com/office/powerpoint/2010/main" val="14696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2642" y="325945"/>
            <a:ext cx="10083917" cy="466794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R="38996" defTabSz="412750" hangingPunct="0"/>
            <a:r>
              <a:rPr lang="pt-BR" sz="3000" kern="0" dirty="0">
                <a:solidFill>
                  <a:srgbClr val="FAFB02"/>
                </a:solidFill>
                <a:latin typeface="BancoDoBrasil Titulos Light" panose="00000400000000000000" pitchFamily="2" charset="0"/>
              </a:rPr>
              <a:t>Escritório Municípios RJ</a:t>
            </a:r>
            <a:endParaRPr sz="3000" kern="0" dirty="0">
              <a:solidFill>
                <a:srgbClr val="FAFB02"/>
              </a:solidFill>
              <a:latin typeface="BancoDoBrasil Titulos Light" panose="00000400000000000000" pitchFamily="2" charset="0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37D206D8-94BA-6DC5-5D47-EC73FCF6F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82"/>
          <a:stretch/>
        </p:blipFill>
        <p:spPr>
          <a:xfrm>
            <a:off x="9781227" y="649695"/>
            <a:ext cx="1510663" cy="934843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021AF750-4054-DBBA-66D5-CC2E7F8CB57F}"/>
              </a:ext>
            </a:extLst>
          </p:cNvPr>
          <p:cNvSpPr/>
          <p:nvPr/>
        </p:nvSpPr>
        <p:spPr>
          <a:xfrm>
            <a:off x="367371" y="4006253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Carlos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Angra dos Reis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C679946-750B-CFD1-865F-D55383F7FB81}"/>
              </a:ext>
            </a:extLst>
          </p:cNvPr>
          <p:cNvSpPr txBox="1"/>
          <p:nvPr/>
        </p:nvSpPr>
        <p:spPr>
          <a:xfrm>
            <a:off x="4578010" y="1696427"/>
            <a:ext cx="303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Whélen Leite</a:t>
            </a:r>
            <a:endParaRPr lang="pt-BR" sz="14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400" kern="1200" dirty="0">
                <a:latin typeface="BancoDoBrasil Textos" panose="00000500000000000000" pitchFamily="2" charset="0"/>
              </a:rPr>
              <a:t>Gere</a:t>
            </a:r>
            <a:r>
              <a:rPr lang="pt-BR" sz="1400" dirty="0">
                <a:latin typeface="BancoDoBrasil Textos" panose="00000500000000000000" pitchFamily="2" charset="0"/>
              </a:rPr>
              <a:t>nte Geral Governo</a:t>
            </a:r>
            <a:endParaRPr lang="pt-BR" sz="1400" b="0" kern="1200" dirty="0">
              <a:latin typeface="BancoDoBrasil Textos Regular" panose="00000500000000000000" pitchFamily="2" charset="0"/>
            </a:endParaRPr>
          </a:p>
          <a:p>
            <a:pPr defTabSz="1828800" hangingPunct="1"/>
            <a:endParaRPr lang="pt-BR" sz="1100" dirty="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defTabSz="1828800" hangingPunct="1"/>
            <a:endParaRPr lang="pt-BR" sz="1100" dirty="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defTabSz="1828800" hangingPunct="1"/>
            <a:endParaRPr lang="pt-BR" sz="1100" dirty="0">
              <a:solidFill>
                <a:schemeClr val="tx2"/>
              </a:solidFill>
              <a:latin typeface="BancoDoBrasil Textos Regular" panose="00000500000000000000" pitchFamily="2" charset="0"/>
            </a:endParaRPr>
          </a:p>
          <a:p>
            <a:pPr defTabSz="1828800" hangingPunct="1"/>
            <a:endParaRPr lang="pt-BR" sz="1100" b="0" kern="1200" dirty="0">
              <a:solidFill>
                <a:schemeClr val="tx2"/>
              </a:solidFill>
              <a:latin typeface="BancoDoBrasil Textos 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8797F1-6B59-48E2-BEF8-2790BED533E0}"/>
              </a:ext>
            </a:extLst>
          </p:cNvPr>
          <p:cNvSpPr/>
          <p:nvPr/>
        </p:nvSpPr>
        <p:spPr>
          <a:xfrm>
            <a:off x="120077" y="2323407"/>
            <a:ext cx="3082441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BDFB1E6-4AD3-4BB3-A06F-2A8442ABD28E}"/>
              </a:ext>
            </a:extLst>
          </p:cNvPr>
          <p:cNvSpPr/>
          <p:nvPr/>
        </p:nvSpPr>
        <p:spPr>
          <a:xfrm>
            <a:off x="3270953" y="2324533"/>
            <a:ext cx="2884725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B031D7A-849A-4B24-87B1-A0759DA6C63F}"/>
              </a:ext>
            </a:extLst>
          </p:cNvPr>
          <p:cNvSpPr/>
          <p:nvPr/>
        </p:nvSpPr>
        <p:spPr>
          <a:xfrm>
            <a:off x="6252939" y="2323407"/>
            <a:ext cx="2884725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F826323-91E9-48FC-9D02-4634F79B950C}"/>
              </a:ext>
            </a:extLst>
          </p:cNvPr>
          <p:cNvSpPr/>
          <p:nvPr/>
        </p:nvSpPr>
        <p:spPr>
          <a:xfrm>
            <a:off x="9234925" y="2323407"/>
            <a:ext cx="2884725" cy="4208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5490AB-DE31-6FC0-791C-050C35182A35}"/>
              </a:ext>
            </a:extLst>
          </p:cNvPr>
          <p:cNvSpPr>
            <a:spLocks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0A3043-1369-C6B3-F36C-0C920BC5F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987" y="63102"/>
            <a:ext cx="1724025" cy="1676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B8591B0-A229-E2F6-1A15-5D9D7F577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481" y="5282026"/>
            <a:ext cx="1152381" cy="10365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3DA974-71F3-7435-0B33-9318C296E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2813" y="4630258"/>
            <a:ext cx="1228946" cy="11629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7465857-0B11-4715-C42B-B29B8C740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9999" y="2816277"/>
            <a:ext cx="1305573" cy="109260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B5D8035-0B9A-629B-2C1A-E6C8D631D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808" y="3839953"/>
            <a:ext cx="1340723" cy="11833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DD42DC0-E80D-B2DD-31E4-24F9DEDF42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2199" y="2331826"/>
            <a:ext cx="1340723" cy="12047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CFBEA31-9CD6-3CD7-7BE0-123D6A093A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219" y="4667291"/>
            <a:ext cx="1372909" cy="12294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44F1644-80D6-3D45-343B-305C14BBD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220" y="2744695"/>
            <a:ext cx="1372909" cy="123633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19FE74C-0970-FAF2-8510-5E6EDBE2F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379" y="4667291"/>
            <a:ext cx="1343046" cy="12037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18D7102-BC78-7E4E-C745-8AD6765C01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931" y="2718909"/>
            <a:ext cx="1343046" cy="12873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479EDBD1-B2D7-99FE-878E-B0C810816B01}"/>
              </a:ext>
            </a:extLst>
          </p:cNvPr>
          <p:cNvSpPr/>
          <p:nvPr/>
        </p:nvSpPr>
        <p:spPr>
          <a:xfrm>
            <a:off x="416478" y="5848725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Luiz Henrique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Cabo Frio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636BFD2-1B45-C61A-4FD7-22E2E37922A0}"/>
              </a:ext>
            </a:extLst>
          </p:cNvPr>
          <p:cNvSpPr/>
          <p:nvPr/>
        </p:nvSpPr>
        <p:spPr>
          <a:xfrm>
            <a:off x="3472569" y="3991674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Cristiano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Campos dos Goytacazes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A5471BE-35C4-C692-20C2-A0DCEE0A0C6A}"/>
              </a:ext>
            </a:extLst>
          </p:cNvPr>
          <p:cNvSpPr/>
          <p:nvPr/>
        </p:nvSpPr>
        <p:spPr>
          <a:xfrm>
            <a:off x="3460854" y="5871017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Gilmar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Duque de Caxias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F2A10F2-644A-153F-556F-4A01629BCD98}"/>
              </a:ext>
            </a:extLst>
          </p:cNvPr>
          <p:cNvSpPr/>
          <p:nvPr/>
        </p:nvSpPr>
        <p:spPr>
          <a:xfrm>
            <a:off x="9432467" y="3943243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Elisson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Nova Friburgo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486BEC9-D143-921D-2B1A-B54DE9BE6392}"/>
              </a:ext>
            </a:extLst>
          </p:cNvPr>
          <p:cNvSpPr/>
          <p:nvPr/>
        </p:nvSpPr>
        <p:spPr>
          <a:xfrm>
            <a:off x="9471996" y="5793186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Orpheu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Petrópolis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588D23B-9457-A6BE-AA85-AB9CCA5BE425}"/>
              </a:ext>
            </a:extLst>
          </p:cNvPr>
          <p:cNvSpPr/>
          <p:nvPr/>
        </p:nvSpPr>
        <p:spPr>
          <a:xfrm>
            <a:off x="6547742" y="3446594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Eduardo Nobre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Macaé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D22073D-5F28-FC01-57D6-4E6FE7A33759}"/>
              </a:ext>
            </a:extLst>
          </p:cNvPr>
          <p:cNvSpPr/>
          <p:nvPr/>
        </p:nvSpPr>
        <p:spPr>
          <a:xfrm>
            <a:off x="6648026" y="4843015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err="1">
                <a:solidFill>
                  <a:schemeClr val="tx2"/>
                </a:solidFill>
                <a:latin typeface="BancoDoBrasil Titulos Bold" panose="00000800000000000000" pitchFamily="2" charset="0"/>
              </a:rPr>
              <a:t>Mouzer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Niterói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B08912F0-1159-A78B-D5E4-A94594EC37C8}"/>
              </a:ext>
            </a:extLst>
          </p:cNvPr>
          <p:cNvSpPr/>
          <p:nvPr/>
        </p:nvSpPr>
        <p:spPr>
          <a:xfrm>
            <a:off x="6710416" y="6109322"/>
            <a:ext cx="2489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tx2"/>
                </a:solidFill>
                <a:latin typeface="BancoDoBrasil Titulos Bold" panose="00000800000000000000" pitchFamily="2" charset="0"/>
              </a:rPr>
              <a:t>Marcelinho</a:t>
            </a:r>
            <a:endParaRPr lang="pt-BR" sz="1200" b="0" dirty="0">
              <a:solidFill>
                <a:schemeClr val="tx2"/>
              </a:solidFill>
              <a:latin typeface="BancoDoBrasil Textos" panose="00000500000000000000" pitchFamily="2" charset="0"/>
            </a:endParaRPr>
          </a:p>
          <a:p>
            <a:pPr algn="ctr"/>
            <a:r>
              <a:rPr lang="pt-BR" sz="1200" dirty="0">
                <a:solidFill>
                  <a:srgbClr val="FAFB02"/>
                </a:solidFill>
                <a:latin typeface="BancoDoBrasil Textos" panose="00000500000000000000" pitchFamily="2" charset="0"/>
              </a:rPr>
              <a:t>Volta Redonda</a:t>
            </a:r>
            <a:endParaRPr lang="pt-BR" sz="1200" b="0" dirty="0">
              <a:solidFill>
                <a:srgbClr val="FAFB02"/>
              </a:solidFill>
              <a:latin typeface="BancoDoBrasil Textos" panose="00000500000000000000" pitchFamily="2" charset="0"/>
            </a:endParaRPr>
          </a:p>
          <a:p>
            <a:endParaRPr lang="pt-BR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coDoBrasil Titulos Bold" panose="00000800000000000000" pitchFamily="2" charset="0"/>
            </a:endParaRPr>
          </a:p>
          <a:p>
            <a:endParaRPr lang="pt-BR" sz="900" dirty="0">
              <a:solidFill>
                <a:schemeClr val="tx2"/>
              </a:solidFill>
              <a:latin typeface="BancoDoBrasil Titulos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9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11101" y="3471578"/>
            <a:ext cx="183291" cy="183291"/>
          </a:xfrm>
          <a:custGeom>
            <a:avLst/>
            <a:gdLst/>
            <a:ahLst/>
            <a:cxnLst/>
            <a:rect l="l" t="t" r="r" b="b"/>
            <a:pathLst>
              <a:path w="302259" h="302260">
                <a:moveTo>
                  <a:pt x="151052" y="0"/>
                </a:moveTo>
                <a:lnTo>
                  <a:pt x="103309" y="7701"/>
                </a:lnTo>
                <a:lnTo>
                  <a:pt x="61844" y="29145"/>
                </a:lnTo>
                <a:lnTo>
                  <a:pt x="29145" y="61844"/>
                </a:lnTo>
                <a:lnTo>
                  <a:pt x="7701" y="103309"/>
                </a:lnTo>
                <a:lnTo>
                  <a:pt x="0" y="151052"/>
                </a:lnTo>
                <a:lnTo>
                  <a:pt x="7701" y="198801"/>
                </a:lnTo>
                <a:lnTo>
                  <a:pt x="29145" y="240269"/>
                </a:lnTo>
                <a:lnTo>
                  <a:pt x="61844" y="272970"/>
                </a:lnTo>
                <a:lnTo>
                  <a:pt x="103309" y="294415"/>
                </a:lnTo>
                <a:lnTo>
                  <a:pt x="151052" y="302116"/>
                </a:lnTo>
                <a:lnTo>
                  <a:pt x="198800" y="294415"/>
                </a:lnTo>
                <a:lnTo>
                  <a:pt x="240266" y="272970"/>
                </a:lnTo>
                <a:lnTo>
                  <a:pt x="272963" y="240269"/>
                </a:lnTo>
                <a:lnTo>
                  <a:pt x="294405" y="198801"/>
                </a:lnTo>
                <a:lnTo>
                  <a:pt x="302105" y="151052"/>
                </a:lnTo>
                <a:lnTo>
                  <a:pt x="294405" y="103309"/>
                </a:lnTo>
                <a:lnTo>
                  <a:pt x="272963" y="61844"/>
                </a:lnTo>
                <a:lnTo>
                  <a:pt x="240266" y="29145"/>
                </a:lnTo>
                <a:lnTo>
                  <a:pt x="198800" y="7701"/>
                </a:lnTo>
                <a:lnTo>
                  <a:pt x="151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202794" y="5283226"/>
            <a:ext cx="3938160" cy="0"/>
          </a:xfrm>
          <a:custGeom>
            <a:avLst/>
            <a:gdLst/>
            <a:ahLst/>
            <a:cxnLst/>
            <a:rect l="l" t="t" r="r" b="b"/>
            <a:pathLst>
              <a:path w="7143750">
                <a:moveTo>
                  <a:pt x="0" y="0"/>
                </a:moveTo>
                <a:lnTo>
                  <a:pt x="7143740" y="0"/>
                </a:lnTo>
              </a:path>
            </a:pathLst>
          </a:custGeom>
          <a:ln w="31412">
            <a:solidFill>
              <a:srgbClr val="062C4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1202794" y="5636876"/>
            <a:ext cx="970748" cy="25241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577" spc="6">
                <a:solidFill>
                  <a:srgbClr val="FFFFFF"/>
                </a:solidFill>
                <a:latin typeface="BancoDoBrasil Textos"/>
                <a:cs typeface="BancoDoBrasil Textos"/>
              </a:rPr>
              <a:t>Obrigado!</a:t>
            </a:r>
            <a:endParaRPr sz="1577">
              <a:latin typeface="BancoDoBrasil Textos"/>
              <a:cs typeface="BancoDoBrasil Texto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81718" y="1481859"/>
            <a:ext cx="355030" cy="355030"/>
          </a:xfrm>
          <a:custGeom>
            <a:avLst/>
            <a:gdLst/>
            <a:ahLst/>
            <a:cxnLst/>
            <a:rect l="l" t="t" r="r" b="b"/>
            <a:pathLst>
              <a:path w="585469" h="585469">
                <a:moveTo>
                  <a:pt x="585395" y="0"/>
                </a:moveTo>
                <a:lnTo>
                  <a:pt x="0" y="0"/>
                </a:lnTo>
                <a:lnTo>
                  <a:pt x="0" y="585395"/>
                </a:lnTo>
                <a:lnTo>
                  <a:pt x="585395" y="585395"/>
                </a:lnTo>
                <a:lnTo>
                  <a:pt x="585395" y="0"/>
                </a:lnTo>
                <a:close/>
              </a:path>
            </a:pathLst>
          </a:custGeom>
          <a:ln w="31412">
            <a:solidFill>
              <a:srgbClr val="FAFB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1543020" y="1906107"/>
            <a:ext cx="170584" cy="170584"/>
          </a:xfrm>
          <a:custGeom>
            <a:avLst/>
            <a:gdLst/>
            <a:ahLst/>
            <a:cxnLst/>
            <a:rect l="l" t="t" r="r" b="b"/>
            <a:pathLst>
              <a:path w="281305" h="281304">
                <a:moveTo>
                  <a:pt x="140341" y="0"/>
                </a:moveTo>
                <a:lnTo>
                  <a:pt x="0" y="140341"/>
                </a:lnTo>
                <a:lnTo>
                  <a:pt x="140341" y="280693"/>
                </a:lnTo>
                <a:lnTo>
                  <a:pt x="280682" y="140341"/>
                </a:lnTo>
                <a:lnTo>
                  <a:pt x="140341" y="0"/>
                </a:lnTo>
                <a:close/>
              </a:path>
            </a:pathLst>
          </a:custGeom>
          <a:solidFill>
            <a:srgbClr val="FAFB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9526113" y="1954144"/>
            <a:ext cx="170199" cy="170584"/>
          </a:xfrm>
          <a:custGeom>
            <a:avLst/>
            <a:gdLst/>
            <a:ahLst/>
            <a:cxnLst/>
            <a:rect l="l" t="t" r="r" b="b"/>
            <a:pathLst>
              <a:path w="280669" h="281304">
                <a:moveTo>
                  <a:pt x="140330" y="0"/>
                </a:moveTo>
                <a:lnTo>
                  <a:pt x="0" y="140341"/>
                </a:lnTo>
                <a:lnTo>
                  <a:pt x="140330" y="280693"/>
                </a:lnTo>
                <a:lnTo>
                  <a:pt x="280672" y="140341"/>
                </a:lnTo>
                <a:lnTo>
                  <a:pt x="140330" y="0"/>
                </a:lnTo>
                <a:close/>
              </a:path>
            </a:pathLst>
          </a:custGeom>
          <a:solidFill>
            <a:srgbClr val="002C4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7748822" y="3120428"/>
            <a:ext cx="301506" cy="301506"/>
          </a:xfrm>
          <a:custGeom>
            <a:avLst/>
            <a:gdLst/>
            <a:ahLst/>
            <a:cxnLst/>
            <a:rect l="l" t="t" r="r" b="b"/>
            <a:pathLst>
              <a:path w="497205" h="497204">
                <a:moveTo>
                  <a:pt x="248432" y="0"/>
                </a:moveTo>
                <a:lnTo>
                  <a:pt x="0" y="248421"/>
                </a:lnTo>
                <a:lnTo>
                  <a:pt x="248432" y="496843"/>
                </a:lnTo>
                <a:lnTo>
                  <a:pt x="496853" y="248421"/>
                </a:lnTo>
                <a:lnTo>
                  <a:pt x="248432" y="0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5" name="object 15"/>
          <p:cNvGrpSpPr/>
          <p:nvPr/>
        </p:nvGrpSpPr>
        <p:grpSpPr>
          <a:xfrm>
            <a:off x="7409955" y="2318692"/>
            <a:ext cx="4791358" cy="3613446"/>
            <a:chOff x="12218858" y="3823695"/>
            <a:chExt cx="7901305" cy="5958840"/>
          </a:xfrm>
        </p:grpSpPr>
        <p:sp>
          <p:nvSpPr>
            <p:cNvPr id="16" name="object 16"/>
            <p:cNvSpPr/>
            <p:nvPr/>
          </p:nvSpPr>
          <p:spPr>
            <a:xfrm>
              <a:off x="16764201" y="3839401"/>
              <a:ext cx="3340100" cy="4078604"/>
            </a:xfrm>
            <a:custGeom>
              <a:avLst/>
              <a:gdLst/>
              <a:ahLst/>
              <a:cxnLst/>
              <a:rect l="l" t="t" r="r" b="b"/>
              <a:pathLst>
                <a:path w="3340100" h="4078604">
                  <a:moveTo>
                    <a:pt x="3339898" y="0"/>
                  </a:moveTo>
                  <a:lnTo>
                    <a:pt x="0" y="0"/>
                  </a:lnTo>
                  <a:lnTo>
                    <a:pt x="0" y="4077980"/>
                  </a:lnTo>
                  <a:lnTo>
                    <a:pt x="3339898" y="4077980"/>
                  </a:lnTo>
                </a:path>
              </a:pathLst>
            </a:custGeom>
            <a:ln w="31412">
              <a:solidFill>
                <a:srgbClr val="002C4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07019" y="4335560"/>
              <a:ext cx="2097405" cy="1410335"/>
            </a:xfrm>
            <a:custGeom>
              <a:avLst/>
              <a:gdLst/>
              <a:ahLst/>
              <a:cxnLst/>
              <a:rect l="l" t="t" r="r" b="b"/>
              <a:pathLst>
                <a:path w="2097405" h="1410335">
                  <a:moveTo>
                    <a:pt x="0" y="1409715"/>
                  </a:moveTo>
                  <a:lnTo>
                    <a:pt x="2097081" y="0"/>
                  </a:lnTo>
                </a:path>
              </a:pathLst>
            </a:custGeom>
            <a:ln w="31412">
              <a:solidFill>
                <a:srgbClr val="002C4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08558" y="4098932"/>
              <a:ext cx="1641475" cy="1112520"/>
            </a:xfrm>
            <a:custGeom>
              <a:avLst/>
              <a:gdLst/>
              <a:ahLst/>
              <a:cxnLst/>
              <a:rect l="l" t="t" r="r" b="b"/>
              <a:pathLst>
                <a:path w="1641475" h="1112520">
                  <a:moveTo>
                    <a:pt x="1641237" y="0"/>
                  </a:moveTo>
                  <a:lnTo>
                    <a:pt x="0" y="1112301"/>
                  </a:lnTo>
                </a:path>
              </a:pathLst>
            </a:custGeom>
            <a:ln w="31412">
              <a:solidFill>
                <a:srgbClr val="002C4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26320" y="428498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250" y="0"/>
                  </a:moveTo>
                  <a:lnTo>
                    <a:pt x="0" y="191250"/>
                  </a:lnTo>
                  <a:lnTo>
                    <a:pt x="191250" y="382490"/>
                  </a:lnTo>
                  <a:lnTo>
                    <a:pt x="382511" y="191250"/>
                  </a:lnTo>
                  <a:lnTo>
                    <a:pt x="191250" y="0"/>
                  </a:lnTo>
                  <a:close/>
                </a:path>
              </a:pathLst>
            </a:custGeom>
            <a:solidFill>
              <a:srgbClr val="002C4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18709094" y="7025555"/>
              <a:ext cx="466090" cy="466090"/>
            </a:xfrm>
            <a:custGeom>
              <a:avLst/>
              <a:gdLst/>
              <a:ahLst/>
              <a:cxnLst/>
              <a:rect l="l" t="t" r="r" b="b"/>
              <a:pathLst>
                <a:path w="466090" h="466090">
                  <a:moveTo>
                    <a:pt x="465828" y="0"/>
                  </a:moveTo>
                  <a:lnTo>
                    <a:pt x="0" y="0"/>
                  </a:lnTo>
                  <a:lnTo>
                    <a:pt x="0" y="465828"/>
                  </a:lnTo>
                  <a:lnTo>
                    <a:pt x="465828" y="465828"/>
                  </a:lnTo>
                  <a:lnTo>
                    <a:pt x="465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34564" y="7532575"/>
              <a:ext cx="2430780" cy="1606550"/>
            </a:xfrm>
            <a:custGeom>
              <a:avLst/>
              <a:gdLst/>
              <a:ahLst/>
              <a:cxnLst/>
              <a:rect l="l" t="t" r="r" b="b"/>
              <a:pathLst>
                <a:path w="2430780" h="1606550">
                  <a:moveTo>
                    <a:pt x="0" y="1606401"/>
                  </a:moveTo>
                  <a:lnTo>
                    <a:pt x="2430449" y="0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49533" y="6271499"/>
              <a:ext cx="281305" cy="281305"/>
            </a:xfrm>
            <a:custGeom>
              <a:avLst/>
              <a:gdLst/>
              <a:ahLst/>
              <a:cxnLst/>
              <a:rect l="l" t="t" r="r" b="b"/>
              <a:pathLst>
                <a:path w="281305" h="281304">
                  <a:moveTo>
                    <a:pt x="140341" y="0"/>
                  </a:moveTo>
                  <a:lnTo>
                    <a:pt x="0" y="140341"/>
                  </a:lnTo>
                  <a:lnTo>
                    <a:pt x="140341" y="280693"/>
                  </a:lnTo>
                  <a:lnTo>
                    <a:pt x="280682" y="140341"/>
                  </a:lnTo>
                  <a:lnTo>
                    <a:pt x="140341" y="0"/>
                  </a:lnTo>
                  <a:close/>
                </a:path>
              </a:pathLst>
            </a:custGeom>
            <a:solidFill>
              <a:srgbClr val="FAFB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17714215" y="8544355"/>
              <a:ext cx="280670" cy="281305"/>
            </a:xfrm>
            <a:custGeom>
              <a:avLst/>
              <a:gdLst/>
              <a:ahLst/>
              <a:cxnLst/>
              <a:rect l="l" t="t" r="r" b="b"/>
              <a:pathLst>
                <a:path w="280669" h="281304">
                  <a:moveTo>
                    <a:pt x="140341" y="0"/>
                  </a:moveTo>
                  <a:lnTo>
                    <a:pt x="0" y="140341"/>
                  </a:lnTo>
                  <a:lnTo>
                    <a:pt x="140341" y="280693"/>
                  </a:lnTo>
                  <a:lnTo>
                    <a:pt x="280672" y="140341"/>
                  </a:lnTo>
                  <a:lnTo>
                    <a:pt x="140341" y="0"/>
                  </a:lnTo>
                  <a:close/>
                </a:path>
              </a:pathLst>
            </a:custGeom>
            <a:solidFill>
              <a:srgbClr val="002C4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69993" y="5745270"/>
              <a:ext cx="4037028" cy="4037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61689" y="2948379"/>
            <a:ext cx="4421311" cy="2204523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 marR="3081">
              <a:lnSpc>
                <a:spcPct val="100499"/>
              </a:lnSpc>
              <a:spcBef>
                <a:spcPts val="55"/>
              </a:spcBef>
            </a:pPr>
            <a:r>
              <a:rPr lang="pt-BR" sz="4760" spc="12">
                <a:cs typeface="BancoDoBrasilTitulos-Light"/>
              </a:rPr>
              <a:t>Busque mais para os seus investimentos</a:t>
            </a:r>
            <a:r>
              <a:rPr sz="4760" spc="3">
                <a:cs typeface="BancoDoBrasilTitulos-Light"/>
              </a:rPr>
              <a:t>.</a:t>
            </a:r>
            <a:endParaRPr sz="4760">
              <a:cs typeface="BancoDoBrasilTitulos-Light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77D67AD6-1E27-FE4F-83E7-C79C137281AA}"/>
              </a:ext>
            </a:extLst>
          </p:cNvPr>
          <p:cNvSpPr/>
          <p:nvPr/>
        </p:nvSpPr>
        <p:spPr>
          <a:xfrm>
            <a:off x="3292863" y="4497100"/>
            <a:ext cx="1185618" cy="141319"/>
          </a:xfrm>
          <a:custGeom>
            <a:avLst/>
            <a:gdLst/>
            <a:ahLst/>
            <a:cxnLst/>
            <a:rect l="l" t="t" r="r" b="b"/>
            <a:pathLst>
              <a:path w="7143750">
                <a:moveTo>
                  <a:pt x="0" y="0"/>
                </a:moveTo>
                <a:lnTo>
                  <a:pt x="7143740" y="0"/>
                </a:lnTo>
              </a:path>
            </a:pathLst>
          </a:custGeom>
          <a:ln w="31412">
            <a:solidFill>
              <a:srgbClr val="062C4C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32">
            <a:extLst>
              <a:ext uri="{FF2B5EF4-FFF2-40B4-BE49-F238E27FC236}">
                <a16:creationId xmlns:a16="http://schemas.microsoft.com/office/drawing/2014/main" id="{FF32A45E-DFA7-8E40-8C51-8386C78985F7}"/>
              </a:ext>
            </a:extLst>
          </p:cNvPr>
          <p:cNvSpPr txBox="1"/>
          <p:nvPr/>
        </p:nvSpPr>
        <p:spPr>
          <a:xfrm>
            <a:off x="407836" y="6356385"/>
            <a:ext cx="277965" cy="17024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US" sz="1061" spc="-3">
                <a:solidFill>
                  <a:srgbClr val="002C4F"/>
                </a:solidFill>
                <a:latin typeface="BancoDoBrasil Textos" pitchFamily="2" charset="77"/>
                <a:cs typeface="BancoDoBrasil RC Textos"/>
              </a:rPr>
              <a:t>00</a:t>
            </a:r>
            <a:endParaRPr sz="1061">
              <a:latin typeface="BancoDoBrasil Textos" pitchFamily="2" charset="77"/>
              <a:cs typeface="BancoDoBrasil RC Textos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DBA6E02-E200-695C-849C-180ACADCF9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4996" y="833668"/>
            <a:ext cx="1148072" cy="100322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3829EC9-E5FC-7B31-39C0-EDB48A229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89616" y="0"/>
            <a:ext cx="1002384" cy="386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92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6976" y="2942018"/>
            <a:ext cx="3421757" cy="224684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0200"/>
              </a:lnSpc>
              <a:spcBef>
                <a:spcPts val="58"/>
              </a:spcBef>
            </a:pPr>
            <a:r>
              <a:rPr lang="pt-BR" sz="4851" spc="3">
                <a:solidFill>
                  <a:srgbClr val="002C4F"/>
                </a:solidFill>
                <a:latin typeface="BancoDoBrasil Titulos Light" pitchFamily="2" charset="77"/>
                <a:cs typeface="BancoDoBrasilRCTitulos-Light"/>
              </a:rPr>
              <a:t>Indústria de Fundos no mundo</a:t>
            </a:r>
            <a:endParaRPr sz="4851">
              <a:latin typeface="BancoDoBrasil Titulos Light" pitchFamily="2" charset="77"/>
              <a:cs typeface="BancoDoBrasilRCTitulos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155" y="5330162"/>
            <a:ext cx="1719698" cy="0"/>
          </a:xfrm>
          <a:custGeom>
            <a:avLst/>
            <a:gdLst/>
            <a:ahLst/>
            <a:cxnLst/>
            <a:rect l="l" t="t" r="r" b="b"/>
            <a:pathLst>
              <a:path w="2835910">
                <a:moveTo>
                  <a:pt x="0" y="0"/>
                </a:moveTo>
                <a:lnTo>
                  <a:pt x="2835704" y="0"/>
                </a:lnTo>
              </a:path>
            </a:pathLst>
          </a:custGeom>
          <a:ln w="31412">
            <a:solidFill>
              <a:srgbClr val="9283A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 txBox="1"/>
          <p:nvPr/>
        </p:nvSpPr>
        <p:spPr>
          <a:xfrm>
            <a:off x="7735030" y="434503"/>
            <a:ext cx="1460445" cy="359932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r">
              <a:spcBef>
                <a:spcPts val="67"/>
              </a:spcBef>
            </a:pPr>
            <a:r>
              <a:rPr lang="pt-BR" sz="1100" spc="3">
                <a:solidFill>
                  <a:srgbClr val="002C4F"/>
                </a:solidFill>
                <a:latin typeface="BancoDoBrasil Titulos Medium" pitchFamily="2" charset="77"/>
                <a:cs typeface="BancoDoBrasil RC Textos"/>
              </a:rPr>
              <a:t>% </a:t>
            </a:r>
            <a:r>
              <a:rPr lang="pt-BR" sz="1100" spc="3" err="1">
                <a:solidFill>
                  <a:srgbClr val="002C4F"/>
                </a:solidFill>
                <a:latin typeface="BancoDoBrasil Titulos Medium" pitchFamily="2" charset="77"/>
                <a:cs typeface="BancoDoBrasil RC Textos"/>
              </a:rPr>
              <a:t>AuM</a:t>
            </a:r>
            <a:r>
              <a:rPr lang="pt-BR" sz="1100" spc="3">
                <a:solidFill>
                  <a:srgbClr val="002C4F"/>
                </a:solidFill>
                <a:latin typeface="BancoDoBrasil Titulos Medium" pitchFamily="2" charset="77"/>
                <a:cs typeface="BancoDoBrasil RC Textos"/>
              </a:rPr>
              <a:t>/Total Mundo</a:t>
            </a:r>
          </a:p>
          <a:p>
            <a:pPr marL="7701">
              <a:spcBef>
                <a:spcPts val="67"/>
              </a:spcBef>
            </a:pPr>
            <a:endParaRPr sz="1100">
              <a:latin typeface="BancoDoBrasil Titulos Medium" pitchFamily="2" charset="77"/>
              <a:cs typeface="BancoDoBrasil RC Texto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73921" y="440718"/>
            <a:ext cx="1460445" cy="529209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r">
              <a:spcBef>
                <a:spcPts val="67"/>
              </a:spcBef>
            </a:pPr>
            <a:r>
              <a:rPr lang="pt-BR" sz="1100" spc="3">
                <a:solidFill>
                  <a:srgbClr val="002C4F"/>
                </a:solidFill>
                <a:latin typeface="BancoDoBrasil Titulos Medium" pitchFamily="2" charset="77"/>
                <a:cs typeface="BancoDoBrasil RC Textos"/>
              </a:rPr>
              <a:t>Patrimônio Líquido – </a:t>
            </a:r>
            <a:r>
              <a:rPr lang="pt-BR" sz="1100" spc="3" err="1">
                <a:solidFill>
                  <a:srgbClr val="002C4F"/>
                </a:solidFill>
                <a:latin typeface="BancoDoBrasil Titulos Medium" pitchFamily="2" charset="77"/>
                <a:cs typeface="BancoDoBrasil RC Textos"/>
              </a:rPr>
              <a:t>AuM</a:t>
            </a:r>
            <a:r>
              <a:rPr lang="pt-BR" sz="1100" spc="3">
                <a:solidFill>
                  <a:srgbClr val="002C4F"/>
                </a:solidFill>
                <a:latin typeface="BancoDoBrasil Titulos Medium" pitchFamily="2" charset="77"/>
                <a:cs typeface="BancoDoBrasil RC Textos"/>
              </a:rPr>
              <a:t> </a:t>
            </a:r>
          </a:p>
          <a:p>
            <a:pPr marL="7701">
              <a:spcBef>
                <a:spcPts val="67"/>
              </a:spcBef>
            </a:pPr>
            <a:endParaRPr sz="1100">
              <a:latin typeface="BancoDoBrasil Titulos Medium" pitchFamily="2" charset="77"/>
              <a:cs typeface="BancoDoBrasil RC Texto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540D3C-D22C-F012-B897-328DBC5558EF}"/>
              </a:ext>
            </a:extLst>
          </p:cNvPr>
          <p:cNvSpPr txBox="1"/>
          <p:nvPr/>
        </p:nvSpPr>
        <p:spPr>
          <a:xfrm>
            <a:off x="925156" y="5461076"/>
            <a:ext cx="1719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pt-BR" sz="1200">
                <a:solidFill>
                  <a:srgbClr val="002060"/>
                </a:solidFill>
                <a:latin typeface="BancoDoBrasil Textos Light" panose="00000400000000000000" pitchFamily="2" charset="0"/>
                <a:sym typeface="Helvetica Neue"/>
              </a:rPr>
              <a:t>(US$ trilhões)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6B47DA69-3414-2E4A-AF90-B89CDE258F81}"/>
              </a:ext>
            </a:extLst>
          </p:cNvPr>
          <p:cNvSpPr txBox="1"/>
          <p:nvPr/>
        </p:nvSpPr>
        <p:spPr>
          <a:xfrm>
            <a:off x="882042" y="6331720"/>
            <a:ext cx="348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pt-BR" sz="1000">
                <a:solidFill>
                  <a:srgbClr val="002060"/>
                </a:solidFill>
                <a:latin typeface="BancoDoBrasil Textos Light" panose="00000400000000000000" pitchFamily="2" charset="0"/>
                <a:sym typeface="Helvetica Neue"/>
              </a:rPr>
              <a:t>Fonte: www.iciglobal.org  - 4º trimestre/2023</a:t>
            </a:r>
          </a:p>
        </p:txBody>
      </p:sp>
      <p:pic>
        <p:nvPicPr>
          <p:cNvPr id="35" name="Imagem 3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F791AF7-5A4C-D7F7-924A-FE43C768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8" y="1405610"/>
            <a:ext cx="359100" cy="252000"/>
          </a:xfrm>
          <a:prstGeom prst="rect">
            <a:avLst/>
          </a:prstGeom>
        </p:spPr>
      </p:pic>
      <p:graphicFrame>
        <p:nvGraphicFramePr>
          <p:cNvPr id="39" name="Tabela 39">
            <a:extLst>
              <a:ext uri="{FF2B5EF4-FFF2-40B4-BE49-F238E27FC236}">
                <a16:creationId xmlns:a16="http://schemas.microsoft.com/office/drawing/2014/main" id="{3534E8AC-85CA-2D86-DF59-886410EE7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01340"/>
              </p:ext>
            </p:extLst>
          </p:nvPr>
        </p:nvGraphicFramePr>
        <p:xfrm>
          <a:off x="5127178" y="816007"/>
          <a:ext cx="6307188" cy="59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396">
                  <a:extLst>
                    <a:ext uri="{9D8B030D-6E8A-4147-A177-3AD203B41FA5}">
                      <a16:colId xmlns:a16="http://schemas.microsoft.com/office/drawing/2014/main" val="3465890829"/>
                    </a:ext>
                  </a:extLst>
                </a:gridCol>
                <a:gridCol w="2102396">
                  <a:extLst>
                    <a:ext uri="{9D8B030D-6E8A-4147-A177-3AD203B41FA5}">
                      <a16:colId xmlns:a16="http://schemas.microsoft.com/office/drawing/2014/main" val="1615335761"/>
                    </a:ext>
                  </a:extLst>
                </a:gridCol>
                <a:gridCol w="2102396">
                  <a:extLst>
                    <a:ext uri="{9D8B030D-6E8A-4147-A177-3AD203B41FA5}">
                      <a16:colId xmlns:a16="http://schemas.microsoft.com/office/drawing/2014/main" val="3062105554"/>
                    </a:ext>
                  </a:extLst>
                </a:gridCol>
              </a:tblGrid>
              <a:tr h="499500">
                <a:tc>
                  <a:txBody>
                    <a:bodyPr/>
                    <a:lstStyle/>
                    <a:p>
                      <a:pPr lvl="1" algn="l"/>
                      <a:r>
                        <a:rPr lang="pt-BR" sz="1700">
                          <a:solidFill>
                            <a:schemeClr val="bg1"/>
                          </a:solidFill>
                        </a:rPr>
                        <a:t>Mundo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bg1"/>
                          </a:solidFill>
                        </a:rPr>
                        <a:t>100,0%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bg1"/>
                          </a:solidFill>
                        </a:rPr>
                        <a:t>US$ 68,8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878882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 algn="l"/>
                      <a:r>
                        <a:rPr lang="pt-BR" sz="1700" b="1">
                          <a:solidFill>
                            <a:schemeClr val="bg1"/>
                          </a:solidFill>
                        </a:rPr>
                        <a:t>Brasil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1">
                          <a:solidFill>
                            <a:schemeClr val="bg1"/>
                          </a:solidFill>
                        </a:rPr>
                        <a:t>2,5%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1">
                          <a:solidFill>
                            <a:schemeClr val="bg1"/>
                          </a:solidFill>
                        </a:rPr>
                        <a:t>US$ 1,7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467745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EUA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48,8%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US$ 33,6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40479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Luxemburgo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8,5%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US$ 5,8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044844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Irlanda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6,6%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US$ 4,5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575974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China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4,9%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US$ 3,3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949315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Alemanha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4,0%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US$ 2,7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026155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Austrália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3,8%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US$ 2,6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9617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França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3,6%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US$ 2,5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78009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Japão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3,2%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US$ 2,2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440467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Reino Unido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2,9%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US$ 2,0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178376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lvl="1"/>
                      <a:r>
                        <a:rPr lang="pt-BR" sz="1700"/>
                        <a:t>Canadá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2,6%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/>
                        <a:t>US$ 1,7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38034"/>
                  </a:ext>
                </a:extLst>
              </a:tr>
            </a:tbl>
          </a:graphicData>
        </a:graphic>
      </p:graphicFrame>
      <p:pic>
        <p:nvPicPr>
          <p:cNvPr id="40" name="Imagem 39" descr="Padrão do plano de fundo&#10;&#10;Descrição gerada automaticamente">
            <a:extLst>
              <a:ext uri="{FF2B5EF4-FFF2-40B4-BE49-F238E27FC236}">
                <a16:creationId xmlns:a16="http://schemas.microsoft.com/office/drawing/2014/main" id="{F9C44B72-07BB-0106-A92E-BBF668F2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78" y="1941854"/>
            <a:ext cx="371700" cy="252000"/>
          </a:xfrm>
          <a:prstGeom prst="rect">
            <a:avLst/>
          </a:prstGeom>
        </p:spPr>
      </p:pic>
      <p:pic>
        <p:nvPicPr>
          <p:cNvPr id="41" name="Imagem 40" descr="Retângulo&#10;&#10;Descrição gerada automaticamente com confiança média">
            <a:extLst>
              <a:ext uri="{FF2B5EF4-FFF2-40B4-BE49-F238E27FC236}">
                <a16:creationId xmlns:a16="http://schemas.microsoft.com/office/drawing/2014/main" id="{97061149-0624-AC20-D840-733E19265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178" y="2449817"/>
            <a:ext cx="371700" cy="252000"/>
          </a:xfrm>
          <a:prstGeom prst="rect">
            <a:avLst/>
          </a:prstGeom>
        </p:spPr>
      </p:pic>
      <p:pic>
        <p:nvPicPr>
          <p:cNvPr id="42" name="Imagem 41" descr="Forma&#10;&#10;Descrição gerada automaticamente com confiança média">
            <a:extLst>
              <a:ext uri="{FF2B5EF4-FFF2-40B4-BE49-F238E27FC236}">
                <a16:creationId xmlns:a16="http://schemas.microsoft.com/office/drawing/2014/main" id="{BEF406F9-5BF6-37CC-8EA7-DB0C73439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178" y="2914243"/>
            <a:ext cx="371700" cy="252000"/>
          </a:xfrm>
          <a:prstGeom prst="rect">
            <a:avLst/>
          </a:prstGeom>
        </p:spPr>
      </p:pic>
      <p:pic>
        <p:nvPicPr>
          <p:cNvPr id="43" name="Imagem 4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952B3A8B-9A0A-39C0-4CAC-6569D3F4C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178" y="3424195"/>
            <a:ext cx="371700" cy="252000"/>
          </a:xfrm>
          <a:prstGeom prst="rect">
            <a:avLst/>
          </a:prstGeom>
        </p:spPr>
      </p:pic>
      <p:pic>
        <p:nvPicPr>
          <p:cNvPr id="44" name="Imagem 43" descr="Forma, Padrão do plano de fundo, Retângulo&#10;&#10;Descrição gerada automaticamente">
            <a:extLst>
              <a:ext uri="{FF2B5EF4-FFF2-40B4-BE49-F238E27FC236}">
                <a16:creationId xmlns:a16="http://schemas.microsoft.com/office/drawing/2014/main" id="{4288ECEA-FC22-C03C-9C10-F79349A42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7178" y="3911666"/>
            <a:ext cx="371700" cy="252000"/>
          </a:xfrm>
          <a:prstGeom prst="rect">
            <a:avLst/>
          </a:prstGeom>
        </p:spPr>
      </p:pic>
      <p:pic>
        <p:nvPicPr>
          <p:cNvPr id="45" name="Imagem 44" descr="Uma imagem contendo Logotipo&#10;&#10;Descrição gerada automaticamente">
            <a:extLst>
              <a:ext uri="{FF2B5EF4-FFF2-40B4-BE49-F238E27FC236}">
                <a16:creationId xmlns:a16="http://schemas.microsoft.com/office/drawing/2014/main" id="{7D25090D-4AA1-4758-BAD7-43B3310A8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178" y="4423335"/>
            <a:ext cx="378000" cy="252000"/>
          </a:xfrm>
          <a:prstGeom prst="rect">
            <a:avLst/>
          </a:prstGeom>
        </p:spPr>
      </p:pic>
      <p:pic>
        <p:nvPicPr>
          <p:cNvPr id="46" name="Imagem 45" descr="Forma&#10;&#10;Descrição gerada automaticamente com confiança média">
            <a:extLst>
              <a:ext uri="{FF2B5EF4-FFF2-40B4-BE49-F238E27FC236}">
                <a16:creationId xmlns:a16="http://schemas.microsoft.com/office/drawing/2014/main" id="{AD4B19FF-2AC5-E1B0-8360-A81C4AC14A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7178" y="4908437"/>
            <a:ext cx="378000" cy="252000"/>
          </a:xfrm>
          <a:prstGeom prst="rect">
            <a:avLst/>
          </a:prstGeom>
        </p:spPr>
      </p:pic>
      <p:pic>
        <p:nvPicPr>
          <p:cNvPr id="47" name="Imagem 46" descr="Uma imagem contendo Gráfico de bolhas&#10;&#10;Descrição gerada automaticamente">
            <a:extLst>
              <a:ext uri="{FF2B5EF4-FFF2-40B4-BE49-F238E27FC236}">
                <a16:creationId xmlns:a16="http://schemas.microsoft.com/office/drawing/2014/main" id="{01842AF7-68B0-4329-8ACE-1BEFCF2E71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3478" y="5410819"/>
            <a:ext cx="371700" cy="252000"/>
          </a:xfrm>
          <a:prstGeom prst="rect">
            <a:avLst/>
          </a:prstGeom>
        </p:spPr>
      </p:pic>
      <p:pic>
        <p:nvPicPr>
          <p:cNvPr id="48" name="Imagem 47" descr="Logotipo&#10;&#10;Descrição gerada automaticamente">
            <a:extLst>
              <a:ext uri="{FF2B5EF4-FFF2-40B4-BE49-F238E27FC236}">
                <a16:creationId xmlns:a16="http://schemas.microsoft.com/office/drawing/2014/main" id="{0EB00C1E-33E3-0845-B9C8-01A6C86B2C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060" r="11940"/>
          <a:stretch/>
        </p:blipFill>
        <p:spPr>
          <a:xfrm>
            <a:off x="5127178" y="5905676"/>
            <a:ext cx="378000" cy="252000"/>
          </a:xfrm>
          <a:prstGeom prst="rect">
            <a:avLst/>
          </a:prstGeom>
        </p:spPr>
      </p:pic>
      <p:pic>
        <p:nvPicPr>
          <p:cNvPr id="49" name="Imagem 48" descr="Desenho de bandeira&#10;&#10;Descrição gerada automaticamente">
            <a:extLst>
              <a:ext uri="{FF2B5EF4-FFF2-40B4-BE49-F238E27FC236}">
                <a16:creationId xmlns:a16="http://schemas.microsoft.com/office/drawing/2014/main" id="{B6B0FF17-13E6-98D8-E84C-F35EE011B8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3478" y="6415628"/>
            <a:ext cx="371700" cy="252000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1FC11337-483B-B4F4-79A5-7D1E7709EE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8">
            <a:extLst>
              <a:ext uri="{FF2B5EF4-FFF2-40B4-BE49-F238E27FC236}">
                <a16:creationId xmlns:a16="http://schemas.microsoft.com/office/drawing/2014/main" id="{890C9C82-B45C-0C13-962A-270081C8C88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38200" y="365125"/>
            <a:ext cx="903828" cy="789793"/>
          </a:xfrm>
          <a:prstGeom prst="rect">
            <a:avLst/>
          </a:prstGeom>
        </p:spPr>
      </p:pic>
      <p:pic>
        <p:nvPicPr>
          <p:cNvPr id="8" name="Gráfico 7" descr="Globo terrestre: Europa e África com preenchimento sólido">
            <a:extLst>
              <a:ext uri="{FF2B5EF4-FFF2-40B4-BE49-F238E27FC236}">
                <a16:creationId xmlns:a16="http://schemas.microsoft.com/office/drawing/2014/main" id="{257B6C84-917A-CADF-D2EF-441D4F8FC1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27178" y="889830"/>
            <a:ext cx="371700" cy="3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2">
            <a:extLst>
              <a:ext uri="{FF2B5EF4-FFF2-40B4-BE49-F238E27FC236}">
                <a16:creationId xmlns:a16="http://schemas.microsoft.com/office/drawing/2014/main" id="{470F5B0C-274F-434C-0E28-FFD4BCCBFC92}"/>
              </a:ext>
            </a:extLst>
          </p:cNvPr>
          <p:cNvSpPr txBox="1">
            <a:spLocks/>
          </p:cNvSpPr>
          <p:nvPr/>
        </p:nvSpPr>
        <p:spPr>
          <a:xfrm>
            <a:off x="685801" y="547934"/>
            <a:ext cx="3816760" cy="1053828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BancoDoBrasil Titulos Light" pitchFamily="2" charset="77"/>
                <a:ea typeface="+mj-ea"/>
                <a:cs typeface="+mj-cs"/>
              </a:defRPr>
            </a:lvl1pPr>
          </a:lstStyle>
          <a:p>
            <a:pPr marL="7701" marR="3081">
              <a:lnSpc>
                <a:spcPct val="100499"/>
              </a:lnSpc>
              <a:spcBef>
                <a:spcPts val="58"/>
              </a:spcBef>
            </a:pPr>
            <a:r>
              <a:rPr lang="pt-BR">
                <a:solidFill>
                  <a:schemeClr val="bg1"/>
                </a:solidFill>
              </a:rPr>
              <a:t>Principais agentes no Brasil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1214" y="3839683"/>
            <a:ext cx="2011192" cy="115651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10579"/>
              </a:lnSpc>
              <a:spcBef>
                <a:spcPts val="79"/>
              </a:spcBef>
            </a:pPr>
            <a:r>
              <a:rPr sz="4800" spc="6">
                <a:latin typeface="BancoDoBrasil Titulos Bold" panose="00000800000000000000" pitchFamily="2" charset="0"/>
                <a:cs typeface="BancoDoBrasilTitulos-Light"/>
              </a:rPr>
              <a:t>1</a:t>
            </a:r>
            <a:r>
              <a:rPr lang="pt-BR" sz="4800" spc="6">
                <a:latin typeface="BancoDoBrasil Titulos Bold" panose="00000800000000000000" pitchFamily="2" charset="0"/>
                <a:cs typeface="BancoDoBrasilTitulos-Light"/>
              </a:rPr>
              <a:t>07</a:t>
            </a:r>
            <a:endParaRPr sz="4800">
              <a:latin typeface="BancoDoBrasil Titulos Bold" panose="00000800000000000000" pitchFamily="2" charset="0"/>
              <a:cs typeface="BancoDoBrasilTitulos-Light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4F16A00A-148B-B944-9EE6-CF642905EE08}"/>
              </a:ext>
            </a:extLst>
          </p:cNvPr>
          <p:cNvSpPr txBox="1"/>
          <p:nvPr/>
        </p:nvSpPr>
        <p:spPr>
          <a:xfrm>
            <a:off x="3588183" y="5071329"/>
            <a:ext cx="2011192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50" spc="-15">
                <a:solidFill>
                  <a:srgbClr val="FFFFFF"/>
                </a:solidFill>
                <a:latin typeface="BancoDoBrasil Textos"/>
                <a:cs typeface="BancoDoBrasil Textos"/>
              </a:rPr>
              <a:t>ADMINISTRADORES DE ATIVOS</a:t>
            </a:r>
            <a:endParaRPr sz="1050">
              <a:latin typeface="BancoDoBrasil Textos"/>
              <a:cs typeface="BancoDoBrasil Textos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B6F2913E-9B76-7ED1-11BA-7B360B24B274}"/>
              </a:ext>
            </a:extLst>
          </p:cNvPr>
          <p:cNvGrpSpPr>
            <a:grpSpLocks noChangeAspect="1"/>
          </p:cNvGrpSpPr>
          <p:nvPr/>
        </p:nvGrpSpPr>
        <p:grpSpPr>
          <a:xfrm>
            <a:off x="6526718" y="1142102"/>
            <a:ext cx="5327896" cy="5148000"/>
            <a:chOff x="6118788" y="872118"/>
            <a:chExt cx="5992387" cy="579005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4BA4737-0E86-C38C-1DD9-9479C7C194D8}"/>
                </a:ext>
              </a:extLst>
            </p:cNvPr>
            <p:cNvSpPr/>
            <p:nvPr/>
          </p:nvSpPr>
          <p:spPr>
            <a:xfrm>
              <a:off x="6118788" y="872118"/>
              <a:ext cx="276861" cy="276861"/>
            </a:xfrm>
            <a:custGeom>
              <a:avLst/>
              <a:gdLst/>
              <a:ahLst/>
              <a:cxnLst/>
              <a:rect l="l" t="t" r="r" b="b"/>
              <a:pathLst>
                <a:path w="456565" h="456564">
                  <a:moveTo>
                    <a:pt x="456111" y="0"/>
                  </a:moveTo>
                  <a:lnTo>
                    <a:pt x="0" y="456111"/>
                  </a:lnTo>
                  <a:lnTo>
                    <a:pt x="456111" y="456111"/>
                  </a:lnTo>
                  <a:lnTo>
                    <a:pt x="456111" y="0"/>
                  </a:lnTo>
                  <a:close/>
                </a:path>
              </a:pathLst>
            </a:custGeom>
            <a:solidFill>
              <a:srgbClr val="F3F33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E70DDE34-05E5-DA7D-9752-92EDD8AD66FB}"/>
                </a:ext>
              </a:extLst>
            </p:cNvPr>
            <p:cNvSpPr/>
            <p:nvPr/>
          </p:nvSpPr>
          <p:spPr>
            <a:xfrm>
              <a:off x="6499565" y="1266667"/>
              <a:ext cx="336546" cy="336546"/>
            </a:xfrm>
            <a:custGeom>
              <a:avLst/>
              <a:gdLst/>
              <a:ahLst/>
              <a:cxnLst/>
              <a:rect l="l" t="t" r="r" b="b"/>
              <a:pathLst>
                <a:path w="554990" h="554989">
                  <a:moveTo>
                    <a:pt x="0" y="554391"/>
                  </a:moveTo>
                  <a:lnTo>
                    <a:pt x="0" y="0"/>
                  </a:lnTo>
                  <a:lnTo>
                    <a:pt x="554391" y="0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30D2F6A3-F26C-B03A-3A7B-96273E5E7D29}"/>
                </a:ext>
              </a:extLst>
            </p:cNvPr>
            <p:cNvSpPr/>
            <p:nvPr/>
          </p:nvSpPr>
          <p:spPr>
            <a:xfrm>
              <a:off x="7097299" y="4763316"/>
              <a:ext cx="638052" cy="378133"/>
            </a:xfrm>
            <a:custGeom>
              <a:avLst/>
              <a:gdLst/>
              <a:ahLst/>
              <a:cxnLst/>
              <a:rect l="l" t="t" r="r" b="b"/>
              <a:pathLst>
                <a:path w="1052195" h="623570">
                  <a:moveTo>
                    <a:pt x="1052051" y="0"/>
                  </a:moveTo>
                  <a:lnTo>
                    <a:pt x="0" y="623111"/>
                  </a:lnTo>
                </a:path>
              </a:pathLst>
            </a:custGeom>
            <a:ln w="288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E94CE6D-8795-8B27-EC63-986917DCB62F}"/>
                </a:ext>
              </a:extLst>
            </p:cNvPr>
            <p:cNvSpPr/>
            <p:nvPr/>
          </p:nvSpPr>
          <p:spPr>
            <a:xfrm>
              <a:off x="6509998" y="3348812"/>
              <a:ext cx="150694" cy="150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4A24A74D-67E0-E28D-2966-084BA06E039A}"/>
                </a:ext>
              </a:extLst>
            </p:cNvPr>
            <p:cNvSpPr/>
            <p:nvPr/>
          </p:nvSpPr>
          <p:spPr>
            <a:xfrm>
              <a:off x="11714558" y="2819707"/>
              <a:ext cx="396617" cy="396617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0" y="0"/>
                  </a:moveTo>
                  <a:lnTo>
                    <a:pt x="653859" y="653859"/>
                  </a:lnTo>
                </a:path>
              </a:pathLst>
            </a:custGeom>
            <a:ln w="288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C7FCFB7A-33C8-4736-0B3E-821D94E3D575}"/>
                </a:ext>
              </a:extLst>
            </p:cNvPr>
            <p:cNvSpPr/>
            <p:nvPr/>
          </p:nvSpPr>
          <p:spPr>
            <a:xfrm>
              <a:off x="11714558" y="3635882"/>
              <a:ext cx="396617" cy="396617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653859" y="0"/>
                  </a:moveTo>
                  <a:lnTo>
                    <a:pt x="0" y="653859"/>
                  </a:lnTo>
                </a:path>
              </a:pathLst>
            </a:custGeom>
            <a:ln w="288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grpSp>
          <p:nvGrpSpPr>
            <p:cNvPr id="19" name="object 61">
              <a:extLst>
                <a:ext uri="{FF2B5EF4-FFF2-40B4-BE49-F238E27FC236}">
                  <a16:creationId xmlns:a16="http://schemas.microsoft.com/office/drawing/2014/main" id="{C94C0F8A-FFF1-D4DC-E32A-6F760C103AFE}"/>
                </a:ext>
              </a:extLst>
            </p:cNvPr>
            <p:cNvGrpSpPr/>
            <p:nvPr/>
          </p:nvGrpSpPr>
          <p:grpSpPr>
            <a:xfrm>
              <a:off x="6778734" y="1427605"/>
              <a:ext cx="4328171" cy="5234568"/>
              <a:chOff x="11177930" y="2354227"/>
              <a:chExt cx="7137476" cy="8632190"/>
            </a:xfrm>
          </p:grpSpPr>
          <p:sp>
            <p:nvSpPr>
              <p:cNvPr id="20" name="object 62">
                <a:extLst>
                  <a:ext uri="{FF2B5EF4-FFF2-40B4-BE49-F238E27FC236}">
                    <a16:creationId xmlns:a16="http://schemas.microsoft.com/office/drawing/2014/main" id="{1B71740D-6CE2-5655-FF50-B70793C586DE}"/>
                  </a:ext>
                </a:extLst>
              </p:cNvPr>
              <p:cNvSpPr/>
              <p:nvPr/>
            </p:nvSpPr>
            <p:spPr>
              <a:xfrm>
                <a:off x="11891495" y="3188415"/>
                <a:ext cx="4336415" cy="2168525"/>
              </a:xfrm>
              <a:custGeom>
                <a:avLst/>
                <a:gdLst/>
                <a:ahLst/>
                <a:cxnLst/>
                <a:rect l="l" t="t" r="r" b="b"/>
                <a:pathLst>
                  <a:path w="4336415" h="2168525">
                    <a:moveTo>
                      <a:pt x="2168132" y="0"/>
                    </a:moveTo>
                    <a:lnTo>
                      <a:pt x="2115396" y="628"/>
                    </a:lnTo>
                    <a:lnTo>
                      <a:pt x="2062969" y="2505"/>
                    </a:lnTo>
                    <a:lnTo>
                      <a:pt x="2010865" y="5616"/>
                    </a:lnTo>
                    <a:lnTo>
                      <a:pt x="1959099" y="9947"/>
                    </a:lnTo>
                    <a:lnTo>
                      <a:pt x="1907684" y="15482"/>
                    </a:lnTo>
                    <a:lnTo>
                      <a:pt x="1856635" y="22209"/>
                    </a:lnTo>
                    <a:lnTo>
                      <a:pt x="1805967" y="30113"/>
                    </a:lnTo>
                    <a:lnTo>
                      <a:pt x="1755693" y="39180"/>
                    </a:lnTo>
                    <a:lnTo>
                      <a:pt x="1705828" y="49395"/>
                    </a:lnTo>
                    <a:lnTo>
                      <a:pt x="1656386" y="60744"/>
                    </a:lnTo>
                    <a:lnTo>
                      <a:pt x="1607381" y="73213"/>
                    </a:lnTo>
                    <a:lnTo>
                      <a:pt x="1558828" y="86788"/>
                    </a:lnTo>
                    <a:lnTo>
                      <a:pt x="1510740" y="101455"/>
                    </a:lnTo>
                    <a:lnTo>
                      <a:pt x="1463133" y="117198"/>
                    </a:lnTo>
                    <a:lnTo>
                      <a:pt x="1416019" y="134005"/>
                    </a:lnTo>
                    <a:lnTo>
                      <a:pt x="1369414" y="151860"/>
                    </a:lnTo>
                    <a:lnTo>
                      <a:pt x="1323332" y="170750"/>
                    </a:lnTo>
                    <a:lnTo>
                      <a:pt x="1277787" y="190659"/>
                    </a:lnTo>
                    <a:lnTo>
                      <a:pt x="1232793" y="211575"/>
                    </a:lnTo>
                    <a:lnTo>
                      <a:pt x="1188365" y="233483"/>
                    </a:lnTo>
                    <a:lnTo>
                      <a:pt x="1144516" y="256368"/>
                    </a:lnTo>
                    <a:lnTo>
                      <a:pt x="1101261" y="280217"/>
                    </a:lnTo>
                    <a:lnTo>
                      <a:pt x="1058614" y="305014"/>
                    </a:lnTo>
                    <a:lnTo>
                      <a:pt x="1016590" y="330746"/>
                    </a:lnTo>
                    <a:lnTo>
                      <a:pt x="975203" y="357399"/>
                    </a:lnTo>
                    <a:lnTo>
                      <a:pt x="934466" y="384958"/>
                    </a:lnTo>
                    <a:lnTo>
                      <a:pt x="894395" y="413409"/>
                    </a:lnTo>
                    <a:lnTo>
                      <a:pt x="855003" y="442738"/>
                    </a:lnTo>
                    <a:lnTo>
                      <a:pt x="816305" y="472930"/>
                    </a:lnTo>
                    <a:lnTo>
                      <a:pt x="778315" y="503972"/>
                    </a:lnTo>
                    <a:lnTo>
                      <a:pt x="741047" y="535848"/>
                    </a:lnTo>
                    <a:lnTo>
                      <a:pt x="704515" y="568546"/>
                    </a:lnTo>
                    <a:lnTo>
                      <a:pt x="668734" y="602050"/>
                    </a:lnTo>
                    <a:lnTo>
                      <a:pt x="633718" y="636347"/>
                    </a:lnTo>
                    <a:lnTo>
                      <a:pt x="599557" y="671342"/>
                    </a:lnTo>
                    <a:lnTo>
                      <a:pt x="566186" y="707098"/>
                    </a:lnTo>
                    <a:lnTo>
                      <a:pt x="533619" y="743600"/>
                    </a:lnTo>
                    <a:lnTo>
                      <a:pt x="501870" y="780834"/>
                    </a:lnTo>
                    <a:lnTo>
                      <a:pt x="470953" y="818786"/>
                    </a:lnTo>
                    <a:lnTo>
                      <a:pt x="440883" y="857443"/>
                    </a:lnTo>
                    <a:lnTo>
                      <a:pt x="411673" y="896789"/>
                    </a:lnTo>
                    <a:lnTo>
                      <a:pt x="383337" y="936810"/>
                    </a:lnTo>
                    <a:lnTo>
                      <a:pt x="355891" y="977493"/>
                    </a:lnTo>
                    <a:lnTo>
                      <a:pt x="329348" y="1018824"/>
                    </a:lnTo>
                    <a:lnTo>
                      <a:pt x="303721" y="1060787"/>
                    </a:lnTo>
                    <a:lnTo>
                      <a:pt x="279026" y="1103370"/>
                    </a:lnTo>
                    <a:lnTo>
                      <a:pt x="255277" y="1146557"/>
                    </a:lnTo>
                    <a:lnTo>
                      <a:pt x="232487" y="1190335"/>
                    </a:lnTo>
                    <a:lnTo>
                      <a:pt x="210671" y="1234690"/>
                    </a:lnTo>
                    <a:lnTo>
                      <a:pt x="189843" y="1279607"/>
                    </a:lnTo>
                    <a:lnTo>
                      <a:pt x="170017" y="1325072"/>
                    </a:lnTo>
                    <a:lnTo>
                      <a:pt x="151207" y="1371071"/>
                    </a:lnTo>
                    <a:lnTo>
                      <a:pt x="133427" y="1417590"/>
                    </a:lnTo>
                    <a:lnTo>
                      <a:pt x="116692" y="1464615"/>
                    </a:lnTo>
                    <a:lnTo>
                      <a:pt x="101016" y="1512131"/>
                    </a:lnTo>
                    <a:lnTo>
                      <a:pt x="86412" y="1560125"/>
                    </a:lnTo>
                    <a:lnTo>
                      <a:pt x="72895" y="1608583"/>
                    </a:lnTo>
                    <a:lnTo>
                      <a:pt x="60480" y="1657489"/>
                    </a:lnTo>
                    <a:lnTo>
                      <a:pt x="49180" y="1706830"/>
                    </a:lnTo>
                    <a:lnTo>
                      <a:pt x="39009" y="1756593"/>
                    </a:lnTo>
                    <a:lnTo>
                      <a:pt x="29982" y="1806762"/>
                    </a:lnTo>
                    <a:lnTo>
                      <a:pt x="22112" y="1857323"/>
                    </a:lnTo>
                    <a:lnTo>
                      <a:pt x="15414" y="1908263"/>
                    </a:lnTo>
                    <a:lnTo>
                      <a:pt x="9903" y="1959567"/>
                    </a:lnTo>
                    <a:lnTo>
                      <a:pt x="5591" y="2011221"/>
                    </a:lnTo>
                    <a:lnTo>
                      <a:pt x="2494" y="2063211"/>
                    </a:lnTo>
                    <a:lnTo>
                      <a:pt x="626" y="2115523"/>
                    </a:lnTo>
                    <a:lnTo>
                      <a:pt x="0" y="2168143"/>
                    </a:lnTo>
                    <a:lnTo>
                      <a:pt x="4336276" y="2168143"/>
                    </a:lnTo>
                    <a:lnTo>
                      <a:pt x="4335746" y="2119725"/>
                    </a:lnTo>
                    <a:lnTo>
                      <a:pt x="4334163" y="2071566"/>
                    </a:lnTo>
                    <a:lnTo>
                      <a:pt x="4331539" y="2023677"/>
                    </a:lnTo>
                    <a:lnTo>
                      <a:pt x="4327885" y="1976070"/>
                    </a:lnTo>
                    <a:lnTo>
                      <a:pt x="4323210" y="1928755"/>
                    </a:lnTo>
                    <a:lnTo>
                      <a:pt x="4317528" y="1881744"/>
                    </a:lnTo>
                    <a:lnTo>
                      <a:pt x="4310848" y="1835048"/>
                    </a:lnTo>
                    <a:lnTo>
                      <a:pt x="4303181" y="1788677"/>
                    </a:lnTo>
                    <a:lnTo>
                      <a:pt x="4294539" y="1742642"/>
                    </a:lnTo>
                    <a:lnTo>
                      <a:pt x="4284932" y="1696955"/>
                    </a:lnTo>
                    <a:lnTo>
                      <a:pt x="4274372" y="1651627"/>
                    </a:lnTo>
                    <a:lnTo>
                      <a:pt x="4262870" y="1606668"/>
                    </a:lnTo>
                    <a:lnTo>
                      <a:pt x="4250436" y="1562090"/>
                    </a:lnTo>
                    <a:lnTo>
                      <a:pt x="4237082" y="1517903"/>
                    </a:lnTo>
                    <a:lnTo>
                      <a:pt x="4222818" y="1474119"/>
                    </a:lnTo>
                    <a:lnTo>
                      <a:pt x="4207656" y="1430749"/>
                    </a:lnTo>
                    <a:lnTo>
                      <a:pt x="4191607" y="1387803"/>
                    </a:lnTo>
                    <a:lnTo>
                      <a:pt x="4174681" y="1345293"/>
                    </a:lnTo>
                    <a:lnTo>
                      <a:pt x="4156891" y="1303230"/>
                    </a:lnTo>
                    <a:lnTo>
                      <a:pt x="4138245" y="1261624"/>
                    </a:lnTo>
                    <a:lnTo>
                      <a:pt x="4118757" y="1220487"/>
                    </a:lnTo>
                    <a:lnTo>
                      <a:pt x="4098436" y="1179830"/>
                    </a:lnTo>
                    <a:lnTo>
                      <a:pt x="4077294" y="1139664"/>
                    </a:lnTo>
                    <a:lnTo>
                      <a:pt x="4055342" y="1100000"/>
                    </a:lnTo>
                    <a:lnTo>
                      <a:pt x="4032590" y="1060848"/>
                    </a:lnTo>
                    <a:lnTo>
                      <a:pt x="4009051" y="1022220"/>
                    </a:lnTo>
                    <a:lnTo>
                      <a:pt x="3984734" y="984127"/>
                    </a:lnTo>
                    <a:lnTo>
                      <a:pt x="3959651" y="946580"/>
                    </a:lnTo>
                    <a:lnTo>
                      <a:pt x="3933813" y="909589"/>
                    </a:lnTo>
                    <a:lnTo>
                      <a:pt x="3907231" y="873167"/>
                    </a:lnTo>
                    <a:lnTo>
                      <a:pt x="3879915" y="837323"/>
                    </a:lnTo>
                    <a:lnTo>
                      <a:pt x="3851878" y="802069"/>
                    </a:lnTo>
                    <a:lnTo>
                      <a:pt x="3823129" y="767417"/>
                    </a:lnTo>
                    <a:lnTo>
                      <a:pt x="3793680" y="733376"/>
                    </a:lnTo>
                    <a:lnTo>
                      <a:pt x="3763543" y="699958"/>
                    </a:lnTo>
                    <a:lnTo>
                      <a:pt x="3732727" y="667174"/>
                    </a:lnTo>
                    <a:lnTo>
                      <a:pt x="3701244" y="635035"/>
                    </a:lnTo>
                    <a:lnTo>
                      <a:pt x="3669105" y="603552"/>
                    </a:lnTo>
                    <a:lnTo>
                      <a:pt x="3636322" y="572736"/>
                    </a:lnTo>
                    <a:lnTo>
                      <a:pt x="3602904" y="542599"/>
                    </a:lnTo>
                    <a:lnTo>
                      <a:pt x="3568863" y="513150"/>
                    </a:lnTo>
                    <a:lnTo>
                      <a:pt x="3534210" y="484401"/>
                    </a:lnTo>
                    <a:lnTo>
                      <a:pt x="3498957" y="456363"/>
                    </a:lnTo>
                    <a:lnTo>
                      <a:pt x="3463113" y="429048"/>
                    </a:lnTo>
                    <a:lnTo>
                      <a:pt x="3426691" y="402465"/>
                    </a:lnTo>
                    <a:lnTo>
                      <a:pt x="3389700" y="376627"/>
                    </a:lnTo>
                    <a:lnTo>
                      <a:pt x="3352153" y="351544"/>
                    </a:lnTo>
                    <a:lnTo>
                      <a:pt x="3314060" y="327227"/>
                    </a:lnTo>
                    <a:lnTo>
                      <a:pt x="3275432" y="303687"/>
                    </a:lnTo>
                    <a:lnTo>
                      <a:pt x="3236280" y="280936"/>
                    </a:lnTo>
                    <a:lnTo>
                      <a:pt x="3196616" y="258983"/>
                    </a:lnTo>
                    <a:lnTo>
                      <a:pt x="3156450" y="237841"/>
                    </a:lnTo>
                    <a:lnTo>
                      <a:pt x="3115792" y="217520"/>
                    </a:lnTo>
                    <a:lnTo>
                      <a:pt x="3074656" y="198032"/>
                    </a:lnTo>
                    <a:lnTo>
                      <a:pt x="3033050" y="179386"/>
                    </a:lnTo>
                    <a:lnTo>
                      <a:pt x="2990987" y="161595"/>
                    </a:lnTo>
                    <a:lnTo>
                      <a:pt x="2948477" y="144670"/>
                    </a:lnTo>
                    <a:lnTo>
                      <a:pt x="2905531" y="128620"/>
                    </a:lnTo>
                    <a:lnTo>
                      <a:pt x="2862160" y="113458"/>
                    </a:lnTo>
                    <a:lnTo>
                      <a:pt x="2818376" y="99194"/>
                    </a:lnTo>
                    <a:lnTo>
                      <a:pt x="2774190" y="85840"/>
                    </a:lnTo>
                    <a:lnTo>
                      <a:pt x="2729611" y="73406"/>
                    </a:lnTo>
                    <a:lnTo>
                      <a:pt x="2684652" y="61904"/>
                    </a:lnTo>
                    <a:lnTo>
                      <a:pt x="2639323" y="51344"/>
                    </a:lnTo>
                    <a:lnTo>
                      <a:pt x="2593636" y="41737"/>
                    </a:lnTo>
                    <a:lnTo>
                      <a:pt x="2547601" y="33095"/>
                    </a:lnTo>
                    <a:lnTo>
                      <a:pt x="2501230" y="25428"/>
                    </a:lnTo>
                    <a:lnTo>
                      <a:pt x="2454533" y="18748"/>
                    </a:lnTo>
                    <a:lnTo>
                      <a:pt x="2407522" y="13065"/>
                    </a:lnTo>
                    <a:lnTo>
                      <a:pt x="2360207" y="8391"/>
                    </a:lnTo>
                    <a:lnTo>
                      <a:pt x="2312600" y="4736"/>
                    </a:lnTo>
                    <a:lnTo>
                      <a:pt x="2264711" y="2112"/>
                    </a:lnTo>
                    <a:lnTo>
                      <a:pt x="2216551" y="529"/>
                    </a:lnTo>
                    <a:lnTo>
                      <a:pt x="2168132" y="0"/>
                    </a:lnTo>
                    <a:close/>
                  </a:path>
                </a:pathLst>
              </a:custGeom>
              <a:solidFill>
                <a:srgbClr val="062C4C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1" name="object 63">
                <a:extLst>
                  <a:ext uri="{FF2B5EF4-FFF2-40B4-BE49-F238E27FC236}">
                    <a16:creationId xmlns:a16="http://schemas.microsoft.com/office/drawing/2014/main" id="{FCBFFB83-4B5E-380F-8B0E-2276329392E2}"/>
                  </a:ext>
                </a:extLst>
              </p:cNvPr>
              <p:cNvSpPr/>
              <p:nvPr/>
            </p:nvSpPr>
            <p:spPr>
              <a:xfrm>
                <a:off x="11348072" y="2636819"/>
                <a:ext cx="2045335" cy="2020570"/>
              </a:xfrm>
              <a:custGeom>
                <a:avLst/>
                <a:gdLst/>
                <a:ahLst/>
                <a:cxnLst/>
                <a:rect l="l" t="t" r="r" b="b"/>
                <a:pathLst>
                  <a:path w="2045334" h="2020570">
                    <a:moveTo>
                      <a:pt x="0" y="2020367"/>
                    </a:moveTo>
                    <a:lnTo>
                      <a:pt x="13067" y="1971411"/>
                    </a:lnTo>
                    <a:lnTo>
                      <a:pt x="26992" y="1922812"/>
                    </a:lnTo>
                    <a:lnTo>
                      <a:pt x="41767" y="1874577"/>
                    </a:lnTo>
                    <a:lnTo>
                      <a:pt x="57382" y="1826716"/>
                    </a:lnTo>
                    <a:lnTo>
                      <a:pt x="73830" y="1779238"/>
                    </a:lnTo>
                    <a:lnTo>
                      <a:pt x="91101" y="1732150"/>
                    </a:lnTo>
                    <a:lnTo>
                      <a:pt x="109187" y="1685463"/>
                    </a:lnTo>
                    <a:lnTo>
                      <a:pt x="128080" y="1639183"/>
                    </a:lnTo>
                    <a:lnTo>
                      <a:pt x="147770" y="1593320"/>
                    </a:lnTo>
                    <a:lnTo>
                      <a:pt x="168249" y="1547883"/>
                    </a:lnTo>
                    <a:lnTo>
                      <a:pt x="189508" y="1502880"/>
                    </a:lnTo>
                    <a:lnTo>
                      <a:pt x="211540" y="1458320"/>
                    </a:lnTo>
                    <a:lnTo>
                      <a:pt x="234334" y="1414212"/>
                    </a:lnTo>
                    <a:lnTo>
                      <a:pt x="257883" y="1370563"/>
                    </a:lnTo>
                    <a:lnTo>
                      <a:pt x="282178" y="1327383"/>
                    </a:lnTo>
                    <a:lnTo>
                      <a:pt x="307210" y="1284681"/>
                    </a:lnTo>
                    <a:lnTo>
                      <a:pt x="332971" y="1242464"/>
                    </a:lnTo>
                    <a:lnTo>
                      <a:pt x="359452" y="1200742"/>
                    </a:lnTo>
                    <a:lnTo>
                      <a:pt x="386644" y="1159523"/>
                    </a:lnTo>
                    <a:lnTo>
                      <a:pt x="414539" y="1118816"/>
                    </a:lnTo>
                    <a:lnTo>
                      <a:pt x="443128" y="1078630"/>
                    </a:lnTo>
                    <a:lnTo>
                      <a:pt x="472402" y="1038973"/>
                    </a:lnTo>
                    <a:lnTo>
                      <a:pt x="502353" y="999853"/>
                    </a:lnTo>
                    <a:lnTo>
                      <a:pt x="532973" y="961280"/>
                    </a:lnTo>
                    <a:lnTo>
                      <a:pt x="564252" y="923262"/>
                    </a:lnTo>
                    <a:lnTo>
                      <a:pt x="596182" y="885807"/>
                    </a:lnTo>
                    <a:lnTo>
                      <a:pt x="628754" y="848925"/>
                    </a:lnTo>
                    <a:lnTo>
                      <a:pt x="661960" y="812624"/>
                    </a:lnTo>
                    <a:lnTo>
                      <a:pt x="695792" y="776912"/>
                    </a:lnTo>
                    <a:lnTo>
                      <a:pt x="730239" y="741799"/>
                    </a:lnTo>
                    <a:lnTo>
                      <a:pt x="766189" y="706426"/>
                    </a:lnTo>
                    <a:lnTo>
                      <a:pt x="802769" y="671701"/>
                    </a:lnTo>
                    <a:lnTo>
                      <a:pt x="839969" y="637632"/>
                    </a:lnTo>
                    <a:lnTo>
                      <a:pt x="877780" y="604230"/>
                    </a:lnTo>
                    <a:lnTo>
                      <a:pt x="916192" y="571502"/>
                    </a:lnTo>
                    <a:lnTo>
                      <a:pt x="955197" y="539460"/>
                    </a:lnTo>
                    <a:lnTo>
                      <a:pt x="994785" y="508111"/>
                    </a:lnTo>
                    <a:lnTo>
                      <a:pt x="1034946" y="477465"/>
                    </a:lnTo>
                    <a:lnTo>
                      <a:pt x="1075672" y="447531"/>
                    </a:lnTo>
                    <a:lnTo>
                      <a:pt x="1116953" y="418320"/>
                    </a:lnTo>
                    <a:lnTo>
                      <a:pt x="1158780" y="389839"/>
                    </a:lnTo>
                    <a:lnTo>
                      <a:pt x="1201143" y="362099"/>
                    </a:lnTo>
                    <a:lnTo>
                      <a:pt x="1244033" y="335109"/>
                    </a:lnTo>
                    <a:lnTo>
                      <a:pt x="1287441" y="308878"/>
                    </a:lnTo>
                    <a:lnTo>
                      <a:pt x="1331358" y="283415"/>
                    </a:lnTo>
                    <a:lnTo>
                      <a:pt x="1375774" y="258730"/>
                    </a:lnTo>
                    <a:lnTo>
                      <a:pt x="1420680" y="234831"/>
                    </a:lnTo>
                    <a:lnTo>
                      <a:pt x="1466067" y="211729"/>
                    </a:lnTo>
                    <a:lnTo>
                      <a:pt x="1511925" y="189433"/>
                    </a:lnTo>
                    <a:lnTo>
                      <a:pt x="1558246" y="167951"/>
                    </a:lnTo>
                    <a:lnTo>
                      <a:pt x="1605019" y="147293"/>
                    </a:lnTo>
                    <a:lnTo>
                      <a:pt x="1652235" y="127469"/>
                    </a:lnTo>
                    <a:lnTo>
                      <a:pt x="1699886" y="108488"/>
                    </a:lnTo>
                    <a:lnTo>
                      <a:pt x="1747962" y="90359"/>
                    </a:lnTo>
                    <a:lnTo>
                      <a:pt x="1796453" y="73091"/>
                    </a:lnTo>
                    <a:lnTo>
                      <a:pt x="1845350" y="56694"/>
                    </a:lnTo>
                    <a:lnTo>
                      <a:pt x="1894645" y="41177"/>
                    </a:lnTo>
                    <a:lnTo>
                      <a:pt x="1944327" y="26550"/>
                    </a:lnTo>
                    <a:lnTo>
                      <a:pt x="1994387" y="12821"/>
                    </a:lnTo>
                    <a:lnTo>
                      <a:pt x="2044817" y="0"/>
                    </a:lnTo>
                  </a:path>
                </a:pathLst>
              </a:custGeom>
              <a:ln w="28815">
                <a:solidFill>
                  <a:srgbClr val="F1F13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2" name="object 64">
                <a:extLst>
                  <a:ext uri="{FF2B5EF4-FFF2-40B4-BE49-F238E27FC236}">
                    <a16:creationId xmlns:a16="http://schemas.microsoft.com/office/drawing/2014/main" id="{ACAB0D57-6A76-2527-3756-7B83286EB5A2}"/>
                  </a:ext>
                </a:extLst>
              </p:cNvPr>
              <p:cNvSpPr/>
              <p:nvPr/>
            </p:nvSpPr>
            <p:spPr>
              <a:xfrm>
                <a:off x="12589109" y="3792878"/>
                <a:ext cx="246443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464434" h="502920">
                    <a:moveTo>
                      <a:pt x="2463830" y="332021"/>
                    </a:moveTo>
                    <a:lnTo>
                      <a:pt x="2424719" y="304092"/>
                    </a:lnTo>
                    <a:lnTo>
                      <a:pt x="2384801" y="277244"/>
                    </a:lnTo>
                    <a:lnTo>
                      <a:pt x="2344100" y="251498"/>
                    </a:lnTo>
                    <a:lnTo>
                      <a:pt x="2302636" y="226874"/>
                    </a:lnTo>
                    <a:lnTo>
                      <a:pt x="2260430" y="203394"/>
                    </a:lnTo>
                    <a:lnTo>
                      <a:pt x="2217505" y="181080"/>
                    </a:lnTo>
                    <a:lnTo>
                      <a:pt x="2173881" y="159953"/>
                    </a:lnTo>
                    <a:lnTo>
                      <a:pt x="2129579" y="140035"/>
                    </a:lnTo>
                    <a:lnTo>
                      <a:pt x="2084621" y="121345"/>
                    </a:lnTo>
                    <a:lnTo>
                      <a:pt x="2039029" y="103907"/>
                    </a:lnTo>
                    <a:lnTo>
                      <a:pt x="1992824" y="87742"/>
                    </a:lnTo>
                    <a:lnTo>
                      <a:pt x="1946026" y="72870"/>
                    </a:lnTo>
                    <a:lnTo>
                      <a:pt x="1898658" y="59312"/>
                    </a:lnTo>
                    <a:lnTo>
                      <a:pt x="1850741" y="47092"/>
                    </a:lnTo>
                    <a:lnTo>
                      <a:pt x="1802296" y="36229"/>
                    </a:lnTo>
                    <a:lnTo>
                      <a:pt x="1753345" y="26745"/>
                    </a:lnTo>
                    <a:lnTo>
                      <a:pt x="1703908" y="18662"/>
                    </a:lnTo>
                    <a:lnTo>
                      <a:pt x="1654008" y="12000"/>
                    </a:lnTo>
                    <a:lnTo>
                      <a:pt x="1603665" y="6782"/>
                    </a:lnTo>
                    <a:lnTo>
                      <a:pt x="1552901" y="3028"/>
                    </a:lnTo>
                    <a:lnTo>
                      <a:pt x="1501738" y="760"/>
                    </a:lnTo>
                    <a:lnTo>
                      <a:pt x="1450196" y="0"/>
                    </a:lnTo>
                    <a:lnTo>
                      <a:pt x="1397777" y="786"/>
                    </a:lnTo>
                    <a:lnTo>
                      <a:pt x="1345749" y="3132"/>
                    </a:lnTo>
                    <a:lnTo>
                      <a:pt x="1294135" y="7014"/>
                    </a:lnTo>
                    <a:lnTo>
                      <a:pt x="1242958" y="12410"/>
                    </a:lnTo>
                    <a:lnTo>
                      <a:pt x="1192240" y="19297"/>
                    </a:lnTo>
                    <a:lnTo>
                      <a:pt x="1142004" y="27653"/>
                    </a:lnTo>
                    <a:lnTo>
                      <a:pt x="1092272" y="37455"/>
                    </a:lnTo>
                    <a:lnTo>
                      <a:pt x="1043067" y="48682"/>
                    </a:lnTo>
                    <a:lnTo>
                      <a:pt x="994410" y="61310"/>
                    </a:lnTo>
                    <a:lnTo>
                      <a:pt x="946325" y="75317"/>
                    </a:lnTo>
                    <a:lnTo>
                      <a:pt x="898835" y="90681"/>
                    </a:lnTo>
                    <a:lnTo>
                      <a:pt x="851960" y="107379"/>
                    </a:lnTo>
                    <a:lnTo>
                      <a:pt x="805725" y="125388"/>
                    </a:lnTo>
                    <a:lnTo>
                      <a:pt x="760151" y="144687"/>
                    </a:lnTo>
                    <a:lnTo>
                      <a:pt x="715261" y="165252"/>
                    </a:lnTo>
                    <a:lnTo>
                      <a:pt x="671078" y="187062"/>
                    </a:lnTo>
                    <a:lnTo>
                      <a:pt x="627623" y="210093"/>
                    </a:lnTo>
                    <a:lnTo>
                      <a:pt x="584919" y="234324"/>
                    </a:lnTo>
                    <a:lnTo>
                      <a:pt x="542990" y="259732"/>
                    </a:lnTo>
                    <a:lnTo>
                      <a:pt x="501857" y="286294"/>
                    </a:lnTo>
                    <a:lnTo>
                      <a:pt x="461542" y="313988"/>
                    </a:lnTo>
                    <a:lnTo>
                      <a:pt x="422069" y="342791"/>
                    </a:lnTo>
                    <a:lnTo>
                      <a:pt x="383459" y="372682"/>
                    </a:lnTo>
                    <a:lnTo>
                      <a:pt x="345736" y="403637"/>
                    </a:lnTo>
                    <a:lnTo>
                      <a:pt x="308921" y="435634"/>
                    </a:lnTo>
                    <a:lnTo>
                      <a:pt x="273037" y="468651"/>
                    </a:lnTo>
                    <a:lnTo>
                      <a:pt x="238107" y="502665"/>
                    </a:lnTo>
                    <a:lnTo>
                      <a:pt x="0" y="502665"/>
                    </a:lnTo>
                  </a:path>
                </a:pathLst>
              </a:custGeom>
              <a:ln w="28815">
                <a:solidFill>
                  <a:srgbClr val="F1F13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3" name="object 65">
                <a:extLst>
                  <a:ext uri="{FF2B5EF4-FFF2-40B4-BE49-F238E27FC236}">
                    <a16:creationId xmlns:a16="http://schemas.microsoft.com/office/drawing/2014/main" id="{D6558D3F-ED2A-0E2B-2F55-9E5DEE9FFB0C}"/>
                  </a:ext>
                </a:extLst>
              </p:cNvPr>
              <p:cNvSpPr/>
              <p:nvPr/>
            </p:nvSpPr>
            <p:spPr>
              <a:xfrm>
                <a:off x="14039304" y="4239139"/>
                <a:ext cx="131699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1316990" h="662939">
                    <a:moveTo>
                      <a:pt x="0" y="0"/>
                    </a:moveTo>
                    <a:lnTo>
                      <a:pt x="51274" y="1019"/>
                    </a:lnTo>
                    <a:lnTo>
                      <a:pt x="102030" y="4050"/>
                    </a:lnTo>
                    <a:lnTo>
                      <a:pt x="152231" y="9055"/>
                    </a:lnTo>
                    <a:lnTo>
                      <a:pt x="201836" y="15995"/>
                    </a:lnTo>
                    <a:lnTo>
                      <a:pt x="250808" y="24832"/>
                    </a:lnTo>
                    <a:lnTo>
                      <a:pt x="299108" y="35527"/>
                    </a:lnTo>
                    <a:lnTo>
                      <a:pt x="346698" y="48042"/>
                    </a:lnTo>
                    <a:lnTo>
                      <a:pt x="393538" y="62337"/>
                    </a:lnTo>
                    <a:lnTo>
                      <a:pt x="439590" y="78374"/>
                    </a:lnTo>
                    <a:lnTo>
                      <a:pt x="484816" y="96115"/>
                    </a:lnTo>
                    <a:lnTo>
                      <a:pt x="529177" y="115521"/>
                    </a:lnTo>
                    <a:lnTo>
                      <a:pt x="572635" y="136553"/>
                    </a:lnTo>
                    <a:lnTo>
                      <a:pt x="615150" y="159173"/>
                    </a:lnTo>
                    <a:lnTo>
                      <a:pt x="656685" y="183342"/>
                    </a:lnTo>
                    <a:lnTo>
                      <a:pt x="697200" y="209022"/>
                    </a:lnTo>
                    <a:lnTo>
                      <a:pt x="736658" y="236174"/>
                    </a:lnTo>
                    <a:lnTo>
                      <a:pt x="775018" y="264759"/>
                    </a:lnTo>
                    <a:lnTo>
                      <a:pt x="812244" y="294739"/>
                    </a:lnTo>
                    <a:lnTo>
                      <a:pt x="848296" y="326076"/>
                    </a:lnTo>
                    <a:lnTo>
                      <a:pt x="883136" y="358730"/>
                    </a:lnTo>
                    <a:lnTo>
                      <a:pt x="916724" y="392663"/>
                    </a:lnTo>
                    <a:lnTo>
                      <a:pt x="949024" y="427836"/>
                    </a:lnTo>
                    <a:lnTo>
                      <a:pt x="979995" y="464211"/>
                    </a:lnTo>
                    <a:lnTo>
                      <a:pt x="1009599" y="501750"/>
                    </a:lnTo>
                    <a:lnTo>
                      <a:pt x="1037798" y="540413"/>
                    </a:lnTo>
                    <a:lnTo>
                      <a:pt x="1064554" y="580162"/>
                    </a:lnTo>
                    <a:lnTo>
                      <a:pt x="1089826" y="620959"/>
                    </a:lnTo>
                    <a:lnTo>
                      <a:pt x="1113578" y="662765"/>
                    </a:lnTo>
                    <a:lnTo>
                      <a:pt x="1316640" y="662765"/>
                    </a:lnTo>
                  </a:path>
                </a:pathLst>
              </a:custGeom>
              <a:ln w="28815">
                <a:solidFill>
                  <a:srgbClr val="F1F13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4" name="object 66">
                <a:extLst>
                  <a:ext uri="{FF2B5EF4-FFF2-40B4-BE49-F238E27FC236}">
                    <a16:creationId xmlns:a16="http://schemas.microsoft.com/office/drawing/2014/main" id="{4DE194E8-642A-77B4-F79D-20981A186D83}"/>
                  </a:ext>
                </a:extLst>
              </p:cNvPr>
              <p:cNvSpPr/>
              <p:nvPr/>
            </p:nvSpPr>
            <p:spPr>
              <a:xfrm>
                <a:off x="13392886" y="2354227"/>
                <a:ext cx="4922520" cy="8632190"/>
              </a:xfrm>
              <a:custGeom>
                <a:avLst/>
                <a:gdLst/>
                <a:ahLst/>
                <a:cxnLst/>
                <a:rect l="l" t="t" r="r" b="b"/>
                <a:pathLst>
                  <a:path w="4922519" h="8632190">
                    <a:moveTo>
                      <a:pt x="0" y="6395679"/>
                    </a:moveTo>
                    <a:lnTo>
                      <a:pt x="0" y="1925679"/>
                    </a:lnTo>
                    <a:lnTo>
                      <a:pt x="591" y="1877478"/>
                    </a:lnTo>
                    <a:lnTo>
                      <a:pt x="2356" y="1829569"/>
                    </a:lnTo>
                    <a:lnTo>
                      <a:pt x="5281" y="1781964"/>
                    </a:lnTo>
                    <a:lnTo>
                      <a:pt x="9353" y="1734678"/>
                    </a:lnTo>
                    <a:lnTo>
                      <a:pt x="14556" y="1687725"/>
                    </a:lnTo>
                    <a:lnTo>
                      <a:pt x="20879" y="1641118"/>
                    </a:lnTo>
                    <a:lnTo>
                      <a:pt x="28306" y="1594871"/>
                    </a:lnTo>
                    <a:lnTo>
                      <a:pt x="36824" y="1548997"/>
                    </a:lnTo>
                    <a:lnTo>
                      <a:pt x="46419" y="1503512"/>
                    </a:lnTo>
                    <a:lnTo>
                      <a:pt x="57078" y="1458428"/>
                    </a:lnTo>
                    <a:lnTo>
                      <a:pt x="68786" y="1413759"/>
                    </a:lnTo>
                    <a:lnTo>
                      <a:pt x="81530" y="1369520"/>
                    </a:lnTo>
                    <a:lnTo>
                      <a:pt x="95297" y="1325723"/>
                    </a:lnTo>
                    <a:lnTo>
                      <a:pt x="110071" y="1282383"/>
                    </a:lnTo>
                    <a:lnTo>
                      <a:pt x="125840" y="1239513"/>
                    </a:lnTo>
                    <a:lnTo>
                      <a:pt x="142590" y="1197127"/>
                    </a:lnTo>
                    <a:lnTo>
                      <a:pt x="160306" y="1155240"/>
                    </a:lnTo>
                    <a:lnTo>
                      <a:pt x="178976" y="1113864"/>
                    </a:lnTo>
                    <a:lnTo>
                      <a:pt x="198585" y="1073014"/>
                    </a:lnTo>
                    <a:lnTo>
                      <a:pt x="219120" y="1032703"/>
                    </a:lnTo>
                    <a:lnTo>
                      <a:pt x="240566" y="992945"/>
                    </a:lnTo>
                    <a:lnTo>
                      <a:pt x="262910" y="953754"/>
                    </a:lnTo>
                    <a:lnTo>
                      <a:pt x="286138" y="915144"/>
                    </a:lnTo>
                    <a:lnTo>
                      <a:pt x="310237" y="877129"/>
                    </a:lnTo>
                    <a:lnTo>
                      <a:pt x="335192" y="839722"/>
                    </a:lnTo>
                    <a:lnTo>
                      <a:pt x="360990" y="802937"/>
                    </a:lnTo>
                    <a:lnTo>
                      <a:pt x="387617" y="766788"/>
                    </a:lnTo>
                    <a:lnTo>
                      <a:pt x="415059" y="731289"/>
                    </a:lnTo>
                    <a:lnTo>
                      <a:pt x="443303" y="696453"/>
                    </a:lnTo>
                    <a:lnTo>
                      <a:pt x="472334" y="662294"/>
                    </a:lnTo>
                    <a:lnTo>
                      <a:pt x="502139" y="628827"/>
                    </a:lnTo>
                    <a:lnTo>
                      <a:pt x="532704" y="596064"/>
                    </a:lnTo>
                    <a:lnTo>
                      <a:pt x="564015" y="564020"/>
                    </a:lnTo>
                    <a:lnTo>
                      <a:pt x="596059" y="532709"/>
                    </a:lnTo>
                    <a:lnTo>
                      <a:pt x="628821" y="502144"/>
                    </a:lnTo>
                    <a:lnTo>
                      <a:pt x="662288" y="472338"/>
                    </a:lnTo>
                    <a:lnTo>
                      <a:pt x="696447" y="443307"/>
                    </a:lnTo>
                    <a:lnTo>
                      <a:pt x="731282" y="415063"/>
                    </a:lnTo>
                    <a:lnTo>
                      <a:pt x="766781" y="387621"/>
                    </a:lnTo>
                    <a:lnTo>
                      <a:pt x="802930" y="360994"/>
                    </a:lnTo>
                    <a:lnTo>
                      <a:pt x="839715" y="335195"/>
                    </a:lnTo>
                    <a:lnTo>
                      <a:pt x="877122" y="310240"/>
                    </a:lnTo>
                    <a:lnTo>
                      <a:pt x="915137" y="286141"/>
                    </a:lnTo>
                    <a:lnTo>
                      <a:pt x="953747" y="262913"/>
                    </a:lnTo>
                    <a:lnTo>
                      <a:pt x="992937" y="240568"/>
                    </a:lnTo>
                    <a:lnTo>
                      <a:pt x="1032695" y="219122"/>
                    </a:lnTo>
                    <a:lnTo>
                      <a:pt x="1073005" y="198587"/>
                    </a:lnTo>
                    <a:lnTo>
                      <a:pt x="1113855" y="178978"/>
                    </a:lnTo>
                    <a:lnTo>
                      <a:pt x="1155231" y="160308"/>
                    </a:lnTo>
                    <a:lnTo>
                      <a:pt x="1197118" y="142591"/>
                    </a:lnTo>
                    <a:lnTo>
                      <a:pt x="1239504" y="125842"/>
                    </a:lnTo>
                    <a:lnTo>
                      <a:pt x="1282373" y="110072"/>
                    </a:lnTo>
                    <a:lnTo>
                      <a:pt x="1325713" y="95298"/>
                    </a:lnTo>
                    <a:lnTo>
                      <a:pt x="1369510" y="81531"/>
                    </a:lnTo>
                    <a:lnTo>
                      <a:pt x="1413750" y="68787"/>
                    </a:lnTo>
                    <a:lnTo>
                      <a:pt x="1458418" y="57079"/>
                    </a:lnTo>
                    <a:lnTo>
                      <a:pt x="1503502" y="46420"/>
                    </a:lnTo>
                    <a:lnTo>
                      <a:pt x="1548987" y="36824"/>
                    </a:lnTo>
                    <a:lnTo>
                      <a:pt x="1594860" y="28306"/>
                    </a:lnTo>
                    <a:lnTo>
                      <a:pt x="1641107" y="20879"/>
                    </a:lnTo>
                    <a:lnTo>
                      <a:pt x="1687714" y="14557"/>
                    </a:lnTo>
                    <a:lnTo>
                      <a:pt x="1734668" y="9353"/>
                    </a:lnTo>
                    <a:lnTo>
                      <a:pt x="1781954" y="5281"/>
                    </a:lnTo>
                    <a:lnTo>
                      <a:pt x="1829558" y="2356"/>
                    </a:lnTo>
                    <a:lnTo>
                      <a:pt x="1877468" y="591"/>
                    </a:lnTo>
                    <a:lnTo>
                      <a:pt x="1925669" y="0"/>
                    </a:lnTo>
                    <a:lnTo>
                      <a:pt x="1974637" y="533"/>
                    </a:lnTo>
                    <a:lnTo>
                      <a:pt x="2023410" y="2128"/>
                    </a:lnTo>
                    <a:lnTo>
                      <a:pt x="2071986" y="4775"/>
                    </a:lnTo>
                    <a:lnTo>
                      <a:pt x="2120350" y="8465"/>
                    </a:lnTo>
                    <a:lnTo>
                      <a:pt x="2168489" y="13190"/>
                    </a:lnTo>
                    <a:lnTo>
                      <a:pt x="2216389" y="18940"/>
                    </a:lnTo>
                    <a:lnTo>
                      <a:pt x="2264036" y="25707"/>
                    </a:lnTo>
                    <a:lnTo>
                      <a:pt x="2311418" y="33482"/>
                    </a:lnTo>
                    <a:lnTo>
                      <a:pt x="2358520" y="42255"/>
                    </a:lnTo>
                    <a:lnTo>
                      <a:pt x="2405328" y="52019"/>
                    </a:lnTo>
                    <a:lnTo>
                      <a:pt x="2451829" y="62764"/>
                    </a:lnTo>
                    <a:lnTo>
                      <a:pt x="2498009" y="74481"/>
                    </a:lnTo>
                    <a:lnTo>
                      <a:pt x="2543855" y="87161"/>
                    </a:lnTo>
                    <a:lnTo>
                      <a:pt x="2589352" y="100796"/>
                    </a:lnTo>
                    <a:lnTo>
                      <a:pt x="2634488" y="115377"/>
                    </a:lnTo>
                    <a:lnTo>
                      <a:pt x="2679248" y="130894"/>
                    </a:lnTo>
                    <a:lnTo>
                      <a:pt x="2723618" y="147339"/>
                    </a:lnTo>
                    <a:lnTo>
                      <a:pt x="2767586" y="164703"/>
                    </a:lnTo>
                    <a:lnTo>
                      <a:pt x="2811138" y="182977"/>
                    </a:lnTo>
                    <a:lnTo>
                      <a:pt x="2854259" y="202152"/>
                    </a:lnTo>
                    <a:lnTo>
                      <a:pt x="2896936" y="222220"/>
                    </a:lnTo>
                    <a:lnTo>
                      <a:pt x="2939156" y="243170"/>
                    </a:lnTo>
                    <a:lnTo>
                      <a:pt x="2980905" y="264996"/>
                    </a:lnTo>
                    <a:lnTo>
                      <a:pt x="3022168" y="287687"/>
                    </a:lnTo>
                    <a:lnTo>
                      <a:pt x="3062933" y="311234"/>
                    </a:lnTo>
                    <a:lnTo>
                      <a:pt x="3103186" y="335630"/>
                    </a:lnTo>
                    <a:lnTo>
                      <a:pt x="3142913" y="360864"/>
                    </a:lnTo>
                    <a:lnTo>
                      <a:pt x="3182100" y="386929"/>
                    </a:lnTo>
                    <a:lnTo>
                      <a:pt x="3220734" y="413814"/>
                    </a:lnTo>
                    <a:lnTo>
                      <a:pt x="3258801" y="441512"/>
                    </a:lnTo>
                    <a:lnTo>
                      <a:pt x="3296288" y="470013"/>
                    </a:lnTo>
                    <a:lnTo>
                      <a:pt x="3333180" y="499309"/>
                    </a:lnTo>
                    <a:lnTo>
                      <a:pt x="3369465" y="529391"/>
                    </a:lnTo>
                    <a:lnTo>
                      <a:pt x="3405127" y="560249"/>
                    </a:lnTo>
                    <a:lnTo>
                      <a:pt x="3440155" y="591875"/>
                    </a:lnTo>
                    <a:lnTo>
                      <a:pt x="3474533" y="624260"/>
                    </a:lnTo>
                    <a:lnTo>
                      <a:pt x="3508249" y="657395"/>
                    </a:lnTo>
                    <a:lnTo>
                      <a:pt x="3541289" y="691271"/>
                    </a:lnTo>
                    <a:lnTo>
                      <a:pt x="3573638" y="725879"/>
                    </a:lnTo>
                    <a:lnTo>
                      <a:pt x="3605284" y="761211"/>
                    </a:lnTo>
                    <a:lnTo>
                      <a:pt x="3636213" y="797258"/>
                    </a:lnTo>
                    <a:lnTo>
                      <a:pt x="3666410" y="834010"/>
                    </a:lnTo>
                    <a:lnTo>
                      <a:pt x="3695864" y="871459"/>
                    </a:lnTo>
                    <a:lnTo>
                      <a:pt x="3724558" y="909595"/>
                    </a:lnTo>
                    <a:lnTo>
                      <a:pt x="3752481" y="948411"/>
                    </a:lnTo>
                    <a:lnTo>
                      <a:pt x="3779618" y="987897"/>
                    </a:lnTo>
                    <a:lnTo>
                      <a:pt x="3805956" y="1028043"/>
                    </a:lnTo>
                    <a:lnTo>
                      <a:pt x="3831480" y="1068843"/>
                    </a:lnTo>
                    <a:lnTo>
                      <a:pt x="3856178" y="1110285"/>
                    </a:lnTo>
                    <a:lnTo>
                      <a:pt x="3880036" y="1152362"/>
                    </a:lnTo>
                    <a:lnTo>
                      <a:pt x="3903040" y="1195065"/>
                    </a:lnTo>
                    <a:lnTo>
                      <a:pt x="3925176" y="1238385"/>
                    </a:lnTo>
                    <a:lnTo>
                      <a:pt x="3946430" y="1282312"/>
                    </a:lnTo>
                    <a:lnTo>
                      <a:pt x="3966790" y="1326839"/>
                    </a:lnTo>
                    <a:lnTo>
                      <a:pt x="4922520" y="3478668"/>
                    </a:lnTo>
                    <a:lnTo>
                      <a:pt x="4203903" y="3478668"/>
                    </a:lnTo>
                    <a:lnTo>
                      <a:pt x="4405729" y="4226750"/>
                    </a:lnTo>
                    <a:lnTo>
                      <a:pt x="4416982" y="4272771"/>
                    </a:lnTo>
                    <a:lnTo>
                      <a:pt x="4425944" y="4318793"/>
                    </a:lnTo>
                    <a:lnTo>
                      <a:pt x="4432653" y="4364755"/>
                    </a:lnTo>
                    <a:lnTo>
                      <a:pt x="4437144" y="4410595"/>
                    </a:lnTo>
                    <a:lnTo>
                      <a:pt x="4439455" y="4456252"/>
                    </a:lnTo>
                    <a:lnTo>
                      <a:pt x="4439623" y="4501665"/>
                    </a:lnTo>
                    <a:lnTo>
                      <a:pt x="4437685" y="4546772"/>
                    </a:lnTo>
                    <a:lnTo>
                      <a:pt x="4433678" y="4591512"/>
                    </a:lnTo>
                    <a:lnTo>
                      <a:pt x="4427638" y="4635824"/>
                    </a:lnTo>
                    <a:lnTo>
                      <a:pt x="4419602" y="4679646"/>
                    </a:lnTo>
                    <a:lnTo>
                      <a:pt x="4409608" y="4722916"/>
                    </a:lnTo>
                    <a:lnTo>
                      <a:pt x="4397692" y="4765575"/>
                    </a:lnTo>
                    <a:lnTo>
                      <a:pt x="4383892" y="4807559"/>
                    </a:lnTo>
                    <a:lnTo>
                      <a:pt x="4368243" y="4848808"/>
                    </a:lnTo>
                    <a:lnTo>
                      <a:pt x="4350784" y="4889260"/>
                    </a:lnTo>
                    <a:lnTo>
                      <a:pt x="4331551" y="4928854"/>
                    </a:lnTo>
                    <a:lnTo>
                      <a:pt x="4310580" y="4967529"/>
                    </a:lnTo>
                    <a:lnTo>
                      <a:pt x="4287909" y="5005223"/>
                    </a:lnTo>
                    <a:lnTo>
                      <a:pt x="4263575" y="5041875"/>
                    </a:lnTo>
                    <a:lnTo>
                      <a:pt x="4237615" y="5077423"/>
                    </a:lnTo>
                    <a:lnTo>
                      <a:pt x="4210065" y="5111806"/>
                    </a:lnTo>
                    <a:lnTo>
                      <a:pt x="4180962" y="5144963"/>
                    </a:lnTo>
                    <a:lnTo>
                      <a:pt x="4150344" y="5176833"/>
                    </a:lnTo>
                    <a:lnTo>
                      <a:pt x="4118247" y="5207353"/>
                    </a:lnTo>
                    <a:lnTo>
                      <a:pt x="4084708" y="5236464"/>
                    </a:lnTo>
                    <a:lnTo>
                      <a:pt x="4049764" y="5264102"/>
                    </a:lnTo>
                    <a:lnTo>
                      <a:pt x="4013453" y="5290207"/>
                    </a:lnTo>
                    <a:lnTo>
                      <a:pt x="3975810" y="5314718"/>
                    </a:lnTo>
                    <a:lnTo>
                      <a:pt x="3936873" y="5337573"/>
                    </a:lnTo>
                    <a:lnTo>
                      <a:pt x="3896678" y="5358711"/>
                    </a:lnTo>
                    <a:lnTo>
                      <a:pt x="3855263" y="5378070"/>
                    </a:lnTo>
                    <a:lnTo>
                      <a:pt x="3812665" y="5395589"/>
                    </a:lnTo>
                    <a:lnTo>
                      <a:pt x="3768920" y="5411207"/>
                    </a:lnTo>
                    <a:lnTo>
                      <a:pt x="3724066" y="5424863"/>
                    </a:lnTo>
                    <a:lnTo>
                      <a:pt x="3678139" y="5436494"/>
                    </a:lnTo>
                    <a:lnTo>
                      <a:pt x="3012536" y="5588342"/>
                    </a:lnTo>
                    <a:lnTo>
                      <a:pt x="3012536" y="8631982"/>
                    </a:lnTo>
                  </a:path>
                </a:pathLst>
              </a:custGeom>
              <a:ln w="2881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5" name="object 67">
                <a:extLst>
                  <a:ext uri="{FF2B5EF4-FFF2-40B4-BE49-F238E27FC236}">
                    <a16:creationId xmlns:a16="http://schemas.microsoft.com/office/drawing/2014/main" id="{94425146-013C-4C85-B6C2-8921744EEECD}"/>
                  </a:ext>
                </a:extLst>
              </p:cNvPr>
              <p:cNvSpPr/>
              <p:nvPr/>
            </p:nvSpPr>
            <p:spPr>
              <a:xfrm>
                <a:off x="13363467" y="4657184"/>
                <a:ext cx="1392555" cy="696595"/>
              </a:xfrm>
              <a:custGeom>
                <a:avLst/>
                <a:gdLst/>
                <a:ahLst/>
                <a:cxnLst/>
                <a:rect l="l" t="t" r="r" b="b"/>
                <a:pathLst>
                  <a:path w="1392555" h="696595">
                    <a:moveTo>
                      <a:pt x="0" y="696167"/>
                    </a:moveTo>
                    <a:lnTo>
                      <a:pt x="1606" y="648503"/>
                    </a:lnTo>
                    <a:lnTo>
                      <a:pt x="6355" y="601701"/>
                    </a:lnTo>
                    <a:lnTo>
                      <a:pt x="14143" y="555865"/>
                    </a:lnTo>
                    <a:lnTo>
                      <a:pt x="24867" y="511099"/>
                    </a:lnTo>
                    <a:lnTo>
                      <a:pt x="38424" y="467505"/>
                    </a:lnTo>
                    <a:lnTo>
                      <a:pt x="54708" y="425188"/>
                    </a:lnTo>
                    <a:lnTo>
                      <a:pt x="73617" y="384251"/>
                    </a:lnTo>
                    <a:lnTo>
                      <a:pt x="95047" y="344799"/>
                    </a:lnTo>
                    <a:lnTo>
                      <a:pt x="118895" y="306934"/>
                    </a:lnTo>
                    <a:lnTo>
                      <a:pt x="145055" y="270761"/>
                    </a:lnTo>
                    <a:lnTo>
                      <a:pt x="173426" y="236382"/>
                    </a:lnTo>
                    <a:lnTo>
                      <a:pt x="203903" y="203903"/>
                    </a:lnTo>
                    <a:lnTo>
                      <a:pt x="236382" y="173426"/>
                    </a:lnTo>
                    <a:lnTo>
                      <a:pt x="270761" y="145055"/>
                    </a:lnTo>
                    <a:lnTo>
                      <a:pt x="306934" y="118895"/>
                    </a:lnTo>
                    <a:lnTo>
                      <a:pt x="344799" y="95047"/>
                    </a:lnTo>
                    <a:lnTo>
                      <a:pt x="384251" y="73617"/>
                    </a:lnTo>
                    <a:lnTo>
                      <a:pt x="425188" y="54708"/>
                    </a:lnTo>
                    <a:lnTo>
                      <a:pt x="467505" y="38424"/>
                    </a:lnTo>
                    <a:lnTo>
                      <a:pt x="511099" y="24867"/>
                    </a:lnTo>
                    <a:lnTo>
                      <a:pt x="555865" y="14143"/>
                    </a:lnTo>
                    <a:lnTo>
                      <a:pt x="601701" y="6355"/>
                    </a:lnTo>
                    <a:lnTo>
                      <a:pt x="648503" y="1606"/>
                    </a:lnTo>
                    <a:lnTo>
                      <a:pt x="696167" y="0"/>
                    </a:lnTo>
                    <a:lnTo>
                      <a:pt x="743830" y="1606"/>
                    </a:lnTo>
                    <a:lnTo>
                      <a:pt x="790632" y="6355"/>
                    </a:lnTo>
                    <a:lnTo>
                      <a:pt x="836468" y="14143"/>
                    </a:lnTo>
                    <a:lnTo>
                      <a:pt x="881235" y="24867"/>
                    </a:lnTo>
                    <a:lnTo>
                      <a:pt x="924829" y="38424"/>
                    </a:lnTo>
                    <a:lnTo>
                      <a:pt x="967146" y="54708"/>
                    </a:lnTo>
                    <a:lnTo>
                      <a:pt x="1008082" y="73617"/>
                    </a:lnTo>
                    <a:lnTo>
                      <a:pt x="1047535" y="95047"/>
                    </a:lnTo>
                    <a:lnTo>
                      <a:pt x="1085400" y="118895"/>
                    </a:lnTo>
                    <a:lnTo>
                      <a:pt x="1121573" y="145055"/>
                    </a:lnTo>
                    <a:lnTo>
                      <a:pt x="1155951" y="173426"/>
                    </a:lnTo>
                    <a:lnTo>
                      <a:pt x="1188431" y="203903"/>
                    </a:lnTo>
                    <a:lnTo>
                      <a:pt x="1218908" y="236382"/>
                    </a:lnTo>
                    <a:lnTo>
                      <a:pt x="1247278" y="270761"/>
                    </a:lnTo>
                    <a:lnTo>
                      <a:pt x="1273439" y="306934"/>
                    </a:lnTo>
                    <a:lnTo>
                      <a:pt x="1297286" y="344799"/>
                    </a:lnTo>
                    <a:lnTo>
                      <a:pt x="1318716" y="384251"/>
                    </a:lnTo>
                    <a:lnTo>
                      <a:pt x="1337625" y="425188"/>
                    </a:lnTo>
                    <a:lnTo>
                      <a:pt x="1353910" y="467505"/>
                    </a:lnTo>
                    <a:lnTo>
                      <a:pt x="1367466" y="511099"/>
                    </a:lnTo>
                    <a:lnTo>
                      <a:pt x="1378190" y="555865"/>
                    </a:lnTo>
                    <a:lnTo>
                      <a:pt x="1385979" y="601701"/>
                    </a:lnTo>
                    <a:lnTo>
                      <a:pt x="1390728" y="648503"/>
                    </a:lnTo>
                    <a:lnTo>
                      <a:pt x="1392334" y="696167"/>
                    </a:lnTo>
                  </a:path>
                </a:pathLst>
              </a:custGeom>
              <a:ln w="28815">
                <a:solidFill>
                  <a:srgbClr val="F1F13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6" name="object 68">
                <a:extLst>
                  <a:ext uri="{FF2B5EF4-FFF2-40B4-BE49-F238E27FC236}">
                    <a16:creationId xmlns:a16="http://schemas.microsoft.com/office/drawing/2014/main" id="{23108DD0-2ADD-C1C8-8FE7-19F1E60FDF05}"/>
                  </a:ext>
                </a:extLst>
              </p:cNvPr>
              <p:cNvSpPr/>
              <p:nvPr/>
            </p:nvSpPr>
            <p:spPr>
              <a:xfrm>
                <a:off x="15977977" y="7547031"/>
                <a:ext cx="219689" cy="21970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7" name="object 69">
                <a:extLst>
                  <a:ext uri="{FF2B5EF4-FFF2-40B4-BE49-F238E27FC236}">
                    <a16:creationId xmlns:a16="http://schemas.microsoft.com/office/drawing/2014/main" id="{68B740D5-9218-D1F1-C44E-75F73D95ABE7}"/>
                  </a:ext>
                </a:extLst>
              </p:cNvPr>
              <p:cNvSpPr/>
              <p:nvPr/>
            </p:nvSpPr>
            <p:spPr>
              <a:xfrm>
                <a:off x="16406747" y="7353931"/>
                <a:ext cx="2952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95275">
                    <a:moveTo>
                      <a:pt x="294943" y="147471"/>
                    </a:moveTo>
                    <a:lnTo>
                      <a:pt x="287425" y="194082"/>
                    </a:lnTo>
                    <a:lnTo>
                      <a:pt x="266489" y="234565"/>
                    </a:lnTo>
                    <a:lnTo>
                      <a:pt x="234565" y="266489"/>
                    </a:lnTo>
                    <a:lnTo>
                      <a:pt x="194082" y="287425"/>
                    </a:lnTo>
                    <a:lnTo>
                      <a:pt x="147471" y="294943"/>
                    </a:lnTo>
                    <a:lnTo>
                      <a:pt x="100856" y="287425"/>
                    </a:lnTo>
                    <a:lnTo>
                      <a:pt x="60374" y="266489"/>
                    </a:lnTo>
                    <a:lnTo>
                      <a:pt x="28451" y="234565"/>
                    </a:lnTo>
                    <a:lnTo>
                      <a:pt x="7517" y="194082"/>
                    </a:lnTo>
                    <a:lnTo>
                      <a:pt x="0" y="147471"/>
                    </a:lnTo>
                    <a:lnTo>
                      <a:pt x="7517" y="100860"/>
                    </a:lnTo>
                    <a:lnTo>
                      <a:pt x="28451" y="60378"/>
                    </a:lnTo>
                    <a:lnTo>
                      <a:pt x="60374" y="28454"/>
                    </a:lnTo>
                    <a:lnTo>
                      <a:pt x="100856" y="7518"/>
                    </a:lnTo>
                    <a:lnTo>
                      <a:pt x="147471" y="0"/>
                    </a:lnTo>
                    <a:lnTo>
                      <a:pt x="194082" y="7518"/>
                    </a:lnTo>
                    <a:lnTo>
                      <a:pt x="234565" y="28454"/>
                    </a:lnTo>
                    <a:lnTo>
                      <a:pt x="266489" y="60378"/>
                    </a:lnTo>
                    <a:lnTo>
                      <a:pt x="287425" y="100860"/>
                    </a:lnTo>
                    <a:lnTo>
                      <a:pt x="294943" y="147471"/>
                    </a:lnTo>
                    <a:close/>
                  </a:path>
                </a:pathLst>
              </a:custGeom>
              <a:ln w="28815">
                <a:solidFill>
                  <a:srgbClr val="062C4C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8" name="object 70">
                <a:extLst>
                  <a:ext uri="{FF2B5EF4-FFF2-40B4-BE49-F238E27FC236}">
                    <a16:creationId xmlns:a16="http://schemas.microsoft.com/office/drawing/2014/main" id="{DE769FD4-9087-5AA6-5763-4F952DFC391C}"/>
                  </a:ext>
                </a:extLst>
              </p:cNvPr>
              <p:cNvSpPr/>
              <p:nvPr/>
            </p:nvSpPr>
            <p:spPr>
              <a:xfrm>
                <a:off x="16673878" y="7671835"/>
                <a:ext cx="798830" cy="638810"/>
              </a:xfrm>
              <a:custGeom>
                <a:avLst/>
                <a:gdLst/>
                <a:ahLst/>
                <a:cxnLst/>
                <a:rect l="l" t="t" r="r" b="b"/>
                <a:pathLst>
                  <a:path w="798830" h="638809">
                    <a:moveTo>
                      <a:pt x="399296" y="0"/>
                    </a:moveTo>
                    <a:lnTo>
                      <a:pt x="0" y="638504"/>
                    </a:lnTo>
                    <a:lnTo>
                      <a:pt x="798593" y="638504"/>
                    </a:lnTo>
                    <a:lnTo>
                      <a:pt x="399296" y="0"/>
                    </a:lnTo>
                    <a:close/>
                  </a:path>
                </a:pathLst>
              </a:custGeom>
              <a:solidFill>
                <a:srgbClr val="F0F03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9" name="object 71">
                <a:extLst>
                  <a:ext uri="{FF2B5EF4-FFF2-40B4-BE49-F238E27FC236}">
                    <a16:creationId xmlns:a16="http://schemas.microsoft.com/office/drawing/2014/main" id="{7B5A73BA-D7B4-FBC0-680B-25313E31D910}"/>
                  </a:ext>
                </a:extLst>
              </p:cNvPr>
              <p:cNvSpPr/>
              <p:nvPr/>
            </p:nvSpPr>
            <p:spPr>
              <a:xfrm>
                <a:off x="11177930" y="5343747"/>
                <a:ext cx="5119370" cy="1780539"/>
              </a:xfrm>
              <a:custGeom>
                <a:avLst/>
                <a:gdLst/>
                <a:ahLst/>
                <a:cxnLst/>
                <a:rect l="l" t="t" r="r" b="b"/>
                <a:pathLst>
                  <a:path w="5119369" h="1780540">
                    <a:moveTo>
                      <a:pt x="294944" y="147472"/>
                    </a:moveTo>
                    <a:lnTo>
                      <a:pt x="287426" y="100863"/>
                    </a:lnTo>
                    <a:lnTo>
                      <a:pt x="266496" y="60388"/>
                    </a:lnTo>
                    <a:lnTo>
                      <a:pt x="234569" y="28460"/>
                    </a:lnTo>
                    <a:lnTo>
                      <a:pt x="194081" y="7518"/>
                    </a:lnTo>
                    <a:lnTo>
                      <a:pt x="147472" y="0"/>
                    </a:lnTo>
                    <a:lnTo>
                      <a:pt x="100863" y="7518"/>
                    </a:lnTo>
                    <a:lnTo>
                      <a:pt x="60388" y="28460"/>
                    </a:lnTo>
                    <a:lnTo>
                      <a:pt x="28460" y="60388"/>
                    </a:lnTo>
                    <a:lnTo>
                      <a:pt x="7518" y="100863"/>
                    </a:lnTo>
                    <a:lnTo>
                      <a:pt x="0" y="147472"/>
                    </a:lnTo>
                    <a:lnTo>
                      <a:pt x="7518" y="194081"/>
                    </a:lnTo>
                    <a:lnTo>
                      <a:pt x="28460" y="234569"/>
                    </a:lnTo>
                    <a:lnTo>
                      <a:pt x="60388" y="266496"/>
                    </a:lnTo>
                    <a:lnTo>
                      <a:pt x="100863" y="287426"/>
                    </a:lnTo>
                    <a:lnTo>
                      <a:pt x="147472" y="294944"/>
                    </a:lnTo>
                    <a:lnTo>
                      <a:pt x="194081" y="287426"/>
                    </a:lnTo>
                    <a:lnTo>
                      <a:pt x="234569" y="266496"/>
                    </a:lnTo>
                    <a:lnTo>
                      <a:pt x="266496" y="234569"/>
                    </a:lnTo>
                    <a:lnTo>
                      <a:pt x="287426" y="194081"/>
                    </a:lnTo>
                    <a:lnTo>
                      <a:pt x="294944" y="147472"/>
                    </a:lnTo>
                    <a:close/>
                  </a:path>
                  <a:path w="5119369" h="1780540">
                    <a:moveTo>
                      <a:pt x="5118913" y="1780540"/>
                    </a:moveTo>
                    <a:lnTo>
                      <a:pt x="4909883" y="1446288"/>
                    </a:lnTo>
                    <a:lnTo>
                      <a:pt x="4700854" y="1780540"/>
                    </a:lnTo>
                    <a:lnTo>
                      <a:pt x="5118913" y="17805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0" name="object 73">
                <a:extLst>
                  <a:ext uri="{FF2B5EF4-FFF2-40B4-BE49-F238E27FC236}">
                    <a16:creationId xmlns:a16="http://schemas.microsoft.com/office/drawing/2014/main" id="{692AB0CE-D262-1906-5476-5F90B3160B8F}"/>
                  </a:ext>
                </a:extLst>
              </p:cNvPr>
              <p:cNvSpPr/>
              <p:nvPr/>
            </p:nvSpPr>
            <p:spPr>
              <a:xfrm>
                <a:off x="15950662" y="2432349"/>
                <a:ext cx="1374775" cy="814705"/>
              </a:xfrm>
              <a:custGeom>
                <a:avLst/>
                <a:gdLst/>
                <a:ahLst/>
                <a:cxnLst/>
                <a:rect l="l" t="t" r="r" b="b"/>
                <a:pathLst>
                  <a:path w="1374775" h="814705">
                    <a:moveTo>
                      <a:pt x="1374471" y="0"/>
                    </a:moveTo>
                    <a:lnTo>
                      <a:pt x="0" y="814079"/>
                    </a:lnTo>
                  </a:path>
                </a:pathLst>
              </a:custGeom>
              <a:ln w="28815">
                <a:solidFill>
                  <a:srgbClr val="062C4C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3" name="object 74">
                <a:extLst>
                  <a:ext uri="{FF2B5EF4-FFF2-40B4-BE49-F238E27FC236}">
                    <a16:creationId xmlns:a16="http://schemas.microsoft.com/office/drawing/2014/main" id="{7CC8CAAE-622E-1FC0-8A6E-27892E2194D2}"/>
                  </a:ext>
                </a:extLst>
              </p:cNvPr>
              <p:cNvSpPr/>
              <p:nvPr/>
            </p:nvSpPr>
            <p:spPr>
              <a:xfrm>
                <a:off x="12458039" y="9731484"/>
                <a:ext cx="802005" cy="802005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02004">
                    <a:moveTo>
                      <a:pt x="0" y="801965"/>
                    </a:moveTo>
                    <a:lnTo>
                      <a:pt x="801965" y="801965"/>
                    </a:lnTo>
                    <a:lnTo>
                      <a:pt x="801965" y="0"/>
                    </a:lnTo>
                    <a:lnTo>
                      <a:pt x="0" y="0"/>
                    </a:lnTo>
                    <a:lnTo>
                      <a:pt x="0" y="801965"/>
                    </a:lnTo>
                    <a:close/>
                  </a:path>
                </a:pathLst>
              </a:custGeom>
              <a:ln w="3141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5" name="object 75">
                <a:extLst>
                  <a:ext uri="{FF2B5EF4-FFF2-40B4-BE49-F238E27FC236}">
                    <a16:creationId xmlns:a16="http://schemas.microsoft.com/office/drawing/2014/main" id="{61BEC4E5-7992-4E0D-518C-2C0FE728A1DB}"/>
                  </a:ext>
                </a:extLst>
              </p:cNvPr>
              <p:cNvSpPr/>
              <p:nvPr/>
            </p:nvSpPr>
            <p:spPr>
              <a:xfrm>
                <a:off x="12712846" y="9986295"/>
                <a:ext cx="292735" cy="292735"/>
              </a:xfrm>
              <a:custGeom>
                <a:avLst/>
                <a:gdLst/>
                <a:ahLst/>
                <a:cxnLst/>
                <a:rect l="l" t="t" r="r" b="b"/>
                <a:pathLst>
                  <a:path w="292734" h="292734">
                    <a:moveTo>
                      <a:pt x="146173" y="0"/>
                    </a:moveTo>
                    <a:lnTo>
                      <a:pt x="0" y="146173"/>
                    </a:lnTo>
                    <a:lnTo>
                      <a:pt x="146173" y="292347"/>
                    </a:lnTo>
                    <a:lnTo>
                      <a:pt x="292347" y="146173"/>
                    </a:lnTo>
                    <a:lnTo>
                      <a:pt x="146173" y="0"/>
                    </a:lnTo>
                    <a:close/>
                  </a:path>
                </a:pathLst>
              </a:custGeom>
              <a:solidFill>
                <a:srgbClr val="FCFC30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sp>
        <p:nvSpPr>
          <p:cNvPr id="36" name="Text Box 47">
            <a:extLst>
              <a:ext uri="{FF2B5EF4-FFF2-40B4-BE49-F238E27FC236}">
                <a16:creationId xmlns:a16="http://schemas.microsoft.com/office/drawing/2014/main" id="{BC1FE095-0C75-F1FB-F135-DA0C57DF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6235044"/>
            <a:ext cx="4349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000">
                <a:solidFill>
                  <a:schemeClr val="tx2"/>
                </a:solidFill>
                <a:latin typeface="BancoDoBrasil Titulos Light" panose="00000400000000000000" pitchFamily="2" charset="0"/>
                <a:cs typeface="Arial" charset="0"/>
              </a:rPr>
              <a:t>Fonte:</a:t>
            </a:r>
            <a:r>
              <a:rPr lang="en-US" sz="1000">
                <a:solidFill>
                  <a:schemeClr val="tx2"/>
                </a:solidFill>
                <a:latin typeface="BancoDoBrasil Titulos Light" panose="00000400000000000000" pitchFamily="2" charset="0"/>
                <a:cs typeface="Arial" charset="0"/>
              </a:rPr>
              <a:t> ANIBIMA - Ranking de Administrador, Ranking de Gestão e Consolidado Histórico de Fundos de </a:t>
            </a:r>
            <a:r>
              <a:rPr lang="pt-BR" sz="1000">
                <a:solidFill>
                  <a:schemeClr val="tx2"/>
                </a:solidFill>
                <a:latin typeface="BancoDoBrasil Titulos Light" panose="00000400000000000000" pitchFamily="2" charset="0"/>
                <a:cs typeface="Arial" charset="0"/>
              </a:rPr>
              <a:t>Investimento</a:t>
            </a:r>
            <a:r>
              <a:rPr lang="en-US" sz="1000">
                <a:solidFill>
                  <a:schemeClr val="tx2"/>
                </a:solidFill>
                <a:latin typeface="BancoDoBrasil Titulos Light" panose="00000400000000000000" pitchFamily="2" charset="0"/>
                <a:cs typeface="Arial" charset="0"/>
              </a:rPr>
              <a:t> – abril/2024 </a:t>
            </a:r>
            <a:endParaRPr lang="pt-BR" sz="1000">
              <a:solidFill>
                <a:schemeClr val="tx2"/>
              </a:solidFill>
              <a:latin typeface="BancoDoBrasil Titulos Light" panose="00000400000000000000" pitchFamily="2" charset="0"/>
              <a:cs typeface="Arial" charset="0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B54F5FAB-78AD-D55D-A1F7-33BC445B7378}"/>
              </a:ext>
            </a:extLst>
          </p:cNvPr>
          <p:cNvSpPr txBox="1"/>
          <p:nvPr/>
        </p:nvSpPr>
        <p:spPr>
          <a:xfrm>
            <a:off x="746854" y="3074745"/>
            <a:ext cx="2426144" cy="115651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10579"/>
              </a:lnSpc>
              <a:spcBef>
                <a:spcPts val="79"/>
              </a:spcBef>
            </a:pPr>
            <a:r>
              <a:rPr lang="pt-BR" sz="4800" spc="6">
                <a:solidFill>
                  <a:srgbClr val="F3F330"/>
                </a:solidFill>
                <a:latin typeface="BancoDoBrasil Titulos Bold" panose="00000800000000000000" pitchFamily="2" charset="0"/>
                <a:cs typeface="BancoDoBrasilTitulos-Light"/>
              </a:rPr>
              <a:t>8,518</a:t>
            </a:r>
            <a:endParaRPr sz="4800">
              <a:latin typeface="BancoDoBrasil Titulos Bold" panose="00000800000000000000" pitchFamily="2" charset="0"/>
              <a:cs typeface="BancoDoBrasilTitulos-Light"/>
            </a:endParaRP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565F9F9D-DB41-3831-322F-B817928212DE}"/>
              </a:ext>
            </a:extLst>
          </p:cNvPr>
          <p:cNvSpPr txBox="1"/>
          <p:nvPr/>
        </p:nvSpPr>
        <p:spPr>
          <a:xfrm>
            <a:off x="743823" y="4306391"/>
            <a:ext cx="2011192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50" spc="-15">
                <a:solidFill>
                  <a:srgbClr val="FFFFFF"/>
                </a:solidFill>
                <a:latin typeface="BancoDoBrasil Textos"/>
                <a:cs typeface="BancoDoBrasil Textos"/>
              </a:rPr>
              <a:t>TRILHÕES EM PL</a:t>
            </a:r>
            <a:endParaRPr sz="1050">
              <a:latin typeface="BancoDoBrasil Textos"/>
              <a:cs typeface="BancoDoBrasil Textos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4241A5B6-21D3-510F-18B3-99DF894D4F93}"/>
              </a:ext>
            </a:extLst>
          </p:cNvPr>
          <p:cNvSpPr txBox="1"/>
          <p:nvPr/>
        </p:nvSpPr>
        <p:spPr>
          <a:xfrm>
            <a:off x="747224" y="1677945"/>
            <a:ext cx="2669551" cy="115651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10579"/>
              </a:lnSpc>
              <a:spcBef>
                <a:spcPts val="79"/>
              </a:spcBef>
            </a:pPr>
            <a:r>
              <a:rPr lang="pt-BR" sz="4800" spc="6">
                <a:latin typeface="BancoDoBrasil Titulos Bold" panose="00000800000000000000" pitchFamily="2" charset="0"/>
                <a:cs typeface="BancoDoBrasilTitulos-Light"/>
              </a:rPr>
              <a:t>31.187</a:t>
            </a:r>
            <a:endParaRPr sz="4800">
              <a:latin typeface="BancoDoBrasil Titulos Bold" panose="00000800000000000000" pitchFamily="2" charset="0"/>
              <a:cs typeface="BancoDoBrasilTitulos-Light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772C9EE4-EC03-FEE8-11DB-F9EF68426654}"/>
              </a:ext>
            </a:extLst>
          </p:cNvPr>
          <p:cNvSpPr txBox="1"/>
          <p:nvPr/>
        </p:nvSpPr>
        <p:spPr>
          <a:xfrm>
            <a:off x="744194" y="2909591"/>
            <a:ext cx="2011192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50" spc="-15">
                <a:solidFill>
                  <a:srgbClr val="FFFFFF"/>
                </a:solidFill>
                <a:latin typeface="BancoDoBrasil Textos"/>
                <a:cs typeface="BancoDoBrasil Textos"/>
              </a:rPr>
              <a:t>FUNDOS</a:t>
            </a:r>
            <a:endParaRPr sz="1050">
              <a:latin typeface="BancoDoBrasil Textos"/>
              <a:cs typeface="BancoDoBrasil Textos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1CADA7D2-9874-33F1-0192-F0F54CA9B3EE}"/>
              </a:ext>
            </a:extLst>
          </p:cNvPr>
          <p:cNvSpPr txBox="1"/>
          <p:nvPr/>
        </p:nvSpPr>
        <p:spPr>
          <a:xfrm>
            <a:off x="3594244" y="2202973"/>
            <a:ext cx="2669551" cy="115651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10579"/>
              </a:lnSpc>
              <a:spcBef>
                <a:spcPts val="79"/>
              </a:spcBef>
            </a:pPr>
            <a:r>
              <a:rPr lang="pt-BR" sz="4800" spc="6">
                <a:latin typeface="BancoDoBrasil Titulos Bold" panose="00000800000000000000" pitchFamily="2" charset="0"/>
                <a:cs typeface="BancoDoBrasilTitulos-Light"/>
              </a:rPr>
              <a:t>986</a:t>
            </a:r>
            <a:endParaRPr sz="4800">
              <a:latin typeface="BancoDoBrasil Titulos Bold" panose="00000800000000000000" pitchFamily="2" charset="0"/>
              <a:cs typeface="BancoDoBrasilTitulos-Light"/>
            </a:endParaRP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E0B55C21-5F80-639D-0551-789FDB3C0DFF}"/>
              </a:ext>
            </a:extLst>
          </p:cNvPr>
          <p:cNvSpPr txBox="1"/>
          <p:nvPr/>
        </p:nvSpPr>
        <p:spPr>
          <a:xfrm>
            <a:off x="3591214" y="3434619"/>
            <a:ext cx="2011192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50" spc="-15">
                <a:solidFill>
                  <a:srgbClr val="FFFFFF"/>
                </a:solidFill>
                <a:latin typeface="BancoDoBrasil Textos"/>
                <a:cs typeface="BancoDoBrasil Textos"/>
              </a:rPr>
              <a:t>GESTORAS</a:t>
            </a:r>
            <a:endParaRPr sz="1050">
              <a:latin typeface="BancoDoBrasil Textos"/>
              <a:cs typeface="BancoDoBrasil Textos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FDF30B46-0EBD-EA79-2603-AF636404F142}"/>
              </a:ext>
            </a:extLst>
          </p:cNvPr>
          <p:cNvSpPr txBox="1"/>
          <p:nvPr/>
        </p:nvSpPr>
        <p:spPr>
          <a:xfrm>
            <a:off x="747224" y="4493486"/>
            <a:ext cx="2669551" cy="1156514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ts val="10579"/>
              </a:lnSpc>
              <a:spcBef>
                <a:spcPts val="79"/>
              </a:spcBef>
            </a:pPr>
            <a:r>
              <a:rPr lang="pt-BR" sz="4800" spc="6">
                <a:latin typeface="BancoDoBrasil Titulos Bold" panose="00000800000000000000" pitchFamily="2" charset="0"/>
                <a:cs typeface="BancoDoBrasilTitulos-Light"/>
              </a:rPr>
              <a:t>24,5</a:t>
            </a:r>
            <a:endParaRPr sz="4800">
              <a:latin typeface="BancoDoBrasil Titulos Bold" panose="00000800000000000000" pitchFamily="2" charset="0"/>
              <a:cs typeface="BancoDoBrasilTitulos-Light"/>
            </a:endParaRPr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FD64EDA5-FFF6-4960-AFC8-68DE71263816}"/>
              </a:ext>
            </a:extLst>
          </p:cNvPr>
          <p:cNvSpPr txBox="1"/>
          <p:nvPr/>
        </p:nvSpPr>
        <p:spPr>
          <a:xfrm>
            <a:off x="744194" y="5725132"/>
            <a:ext cx="2011192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50" spc="-15">
                <a:solidFill>
                  <a:srgbClr val="FFFFFF"/>
                </a:solidFill>
                <a:latin typeface="BancoDoBrasil Textos"/>
                <a:cs typeface="BancoDoBrasil Textos"/>
              </a:rPr>
              <a:t>MILHÕES DE CLIENTES</a:t>
            </a:r>
            <a:endParaRPr sz="1050">
              <a:latin typeface="BancoDoBrasil Textos"/>
              <a:cs typeface="BancoDoBrasil Textos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515B4EF-4074-9432-BB5D-345C98AD1C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3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02972" y="3391199"/>
            <a:ext cx="4813171" cy="14077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0299"/>
              </a:lnSpc>
              <a:spcBef>
                <a:spcPts val="58"/>
              </a:spcBef>
            </a:pPr>
            <a:r>
              <a:rPr lang="pt-BR" sz="1700" spc="-24">
                <a:solidFill>
                  <a:schemeClr val="bg1">
                    <a:lumMod val="90000"/>
                    <a:lumOff val="10000"/>
                  </a:schemeClr>
                </a:solidFill>
                <a:latin typeface="BancoDoBrasil Textos" pitchFamily="2" charset="77"/>
                <a:cs typeface="BancoDoBrasil Textos"/>
              </a:rPr>
              <a:t>A </a:t>
            </a:r>
            <a:r>
              <a:rPr lang="pt-BR" sz="2000" spc="-24">
                <a:solidFill>
                  <a:schemeClr val="bg1">
                    <a:lumMod val="90000"/>
                    <a:lumOff val="10000"/>
                  </a:schemeClr>
                </a:solidFill>
                <a:latin typeface="BancoDoBrasil Textos ExtraBold" panose="00000900000000000000" pitchFamily="2" charset="0"/>
                <a:cs typeface="BancoDoBrasil Textos"/>
              </a:rPr>
              <a:t>BB Asset Management </a:t>
            </a:r>
            <a:r>
              <a:rPr lang="pt-BR" sz="1700" spc="-24">
                <a:solidFill>
                  <a:schemeClr val="bg1">
                    <a:lumMod val="90000"/>
                    <a:lumOff val="10000"/>
                  </a:schemeClr>
                </a:solidFill>
                <a:latin typeface="BancoDoBrasil Textos" pitchFamily="2" charset="77"/>
                <a:cs typeface="BancoDoBrasil Textos"/>
              </a:rPr>
              <a:t>é  líder da indústria nacional de fundos de investimento e carteiras administradas, com patrimônio sob gestão </a:t>
            </a:r>
            <a:r>
              <a:rPr lang="pt-BR" sz="2000" spc="-24">
                <a:solidFill>
                  <a:schemeClr val="bg1">
                    <a:lumMod val="90000"/>
                    <a:lumOff val="10000"/>
                  </a:schemeClr>
                </a:solidFill>
                <a:latin typeface="BancoDoBrasil Textos ExtraBold" panose="00000900000000000000" pitchFamily="2" charset="0"/>
                <a:cs typeface="BancoDoBrasil Textos"/>
              </a:rPr>
              <a:t>superior a R$ 1,0 trilhão </a:t>
            </a:r>
            <a:r>
              <a:rPr lang="pt-BR" sz="1700" spc="-24">
                <a:solidFill>
                  <a:schemeClr val="bg1">
                    <a:lumMod val="90000"/>
                    <a:lumOff val="10000"/>
                  </a:schemeClr>
                </a:solidFill>
                <a:latin typeface="BancoDoBrasil Textos" pitchFamily="2" charset="77"/>
                <a:cs typeface="BancoDoBrasil Textos"/>
              </a:rPr>
              <a:t>desde maio/2019.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5672F-A559-7146-AE35-ECDEA21570FD}"/>
              </a:ext>
            </a:extLst>
          </p:cNvPr>
          <p:cNvGrpSpPr/>
          <p:nvPr/>
        </p:nvGrpSpPr>
        <p:grpSpPr>
          <a:xfrm>
            <a:off x="8709558" y="1071402"/>
            <a:ext cx="2113749" cy="1568427"/>
            <a:chOff x="8709558" y="1071402"/>
            <a:chExt cx="2113749" cy="1568427"/>
          </a:xfrm>
        </p:grpSpPr>
        <p:sp>
          <p:nvSpPr>
            <p:cNvPr id="5" name="object 5"/>
            <p:cNvSpPr/>
            <p:nvPr/>
          </p:nvSpPr>
          <p:spPr>
            <a:xfrm>
              <a:off x="8709558" y="1071402"/>
              <a:ext cx="441284" cy="441284"/>
            </a:xfrm>
            <a:custGeom>
              <a:avLst/>
              <a:gdLst/>
              <a:ahLst/>
              <a:cxnLst/>
              <a:rect l="l" t="t" r="r" b="b"/>
              <a:pathLst>
                <a:path w="727709" h="727710">
                  <a:moveTo>
                    <a:pt x="727517" y="363758"/>
                  </a:moveTo>
                  <a:lnTo>
                    <a:pt x="724196" y="413119"/>
                  </a:lnTo>
                  <a:lnTo>
                    <a:pt x="714523" y="460462"/>
                  </a:lnTo>
                  <a:lnTo>
                    <a:pt x="698930" y="505352"/>
                  </a:lnTo>
                  <a:lnTo>
                    <a:pt x="677852" y="547357"/>
                  </a:lnTo>
                  <a:lnTo>
                    <a:pt x="651722" y="586043"/>
                  </a:lnTo>
                  <a:lnTo>
                    <a:pt x="620973" y="620977"/>
                  </a:lnTo>
                  <a:lnTo>
                    <a:pt x="586038" y="651725"/>
                  </a:lnTo>
                  <a:lnTo>
                    <a:pt x="547352" y="677854"/>
                  </a:lnTo>
                  <a:lnTo>
                    <a:pt x="505348" y="698932"/>
                  </a:lnTo>
                  <a:lnTo>
                    <a:pt x="460458" y="714523"/>
                  </a:lnTo>
                  <a:lnTo>
                    <a:pt x="413117" y="724196"/>
                  </a:lnTo>
                  <a:lnTo>
                    <a:pt x="363758" y="727517"/>
                  </a:lnTo>
                  <a:lnTo>
                    <a:pt x="314397" y="724196"/>
                  </a:lnTo>
                  <a:lnTo>
                    <a:pt x="267054" y="714523"/>
                  </a:lnTo>
                  <a:lnTo>
                    <a:pt x="222164" y="698932"/>
                  </a:lnTo>
                  <a:lnTo>
                    <a:pt x="180159" y="677854"/>
                  </a:lnTo>
                  <a:lnTo>
                    <a:pt x="141473" y="651725"/>
                  </a:lnTo>
                  <a:lnTo>
                    <a:pt x="106539" y="620977"/>
                  </a:lnTo>
                  <a:lnTo>
                    <a:pt x="75791" y="586043"/>
                  </a:lnTo>
                  <a:lnTo>
                    <a:pt x="49662" y="547357"/>
                  </a:lnTo>
                  <a:lnTo>
                    <a:pt x="28585" y="505352"/>
                  </a:lnTo>
                  <a:lnTo>
                    <a:pt x="12993" y="460462"/>
                  </a:lnTo>
                  <a:lnTo>
                    <a:pt x="3320" y="413119"/>
                  </a:lnTo>
                  <a:lnTo>
                    <a:pt x="0" y="363758"/>
                  </a:lnTo>
                  <a:lnTo>
                    <a:pt x="3320" y="314397"/>
                  </a:lnTo>
                  <a:lnTo>
                    <a:pt x="12993" y="267054"/>
                  </a:lnTo>
                  <a:lnTo>
                    <a:pt x="28585" y="222164"/>
                  </a:lnTo>
                  <a:lnTo>
                    <a:pt x="49662" y="180159"/>
                  </a:lnTo>
                  <a:lnTo>
                    <a:pt x="75791" y="141473"/>
                  </a:lnTo>
                  <a:lnTo>
                    <a:pt x="106539" y="106539"/>
                  </a:lnTo>
                  <a:lnTo>
                    <a:pt x="141473" y="75791"/>
                  </a:lnTo>
                  <a:lnTo>
                    <a:pt x="180159" y="49662"/>
                  </a:lnTo>
                  <a:lnTo>
                    <a:pt x="222164" y="28585"/>
                  </a:lnTo>
                  <a:lnTo>
                    <a:pt x="267054" y="12993"/>
                  </a:lnTo>
                  <a:lnTo>
                    <a:pt x="314397" y="3320"/>
                  </a:lnTo>
                  <a:lnTo>
                    <a:pt x="363758" y="0"/>
                  </a:lnTo>
                  <a:lnTo>
                    <a:pt x="413117" y="3320"/>
                  </a:lnTo>
                  <a:lnTo>
                    <a:pt x="460458" y="12993"/>
                  </a:lnTo>
                  <a:lnTo>
                    <a:pt x="505348" y="28585"/>
                  </a:lnTo>
                  <a:lnTo>
                    <a:pt x="547352" y="49662"/>
                  </a:lnTo>
                  <a:lnTo>
                    <a:pt x="586038" y="75791"/>
                  </a:lnTo>
                  <a:lnTo>
                    <a:pt x="620973" y="106539"/>
                  </a:lnTo>
                  <a:lnTo>
                    <a:pt x="651722" y="141473"/>
                  </a:lnTo>
                  <a:lnTo>
                    <a:pt x="677852" y="180159"/>
                  </a:lnTo>
                  <a:lnTo>
                    <a:pt x="698930" y="222164"/>
                  </a:lnTo>
                  <a:lnTo>
                    <a:pt x="714523" y="267054"/>
                  </a:lnTo>
                  <a:lnTo>
                    <a:pt x="724196" y="314397"/>
                  </a:lnTo>
                  <a:lnTo>
                    <a:pt x="727517" y="363758"/>
                  </a:lnTo>
                  <a:close/>
                </a:path>
              </a:pathLst>
            </a:custGeom>
            <a:ln w="31412">
              <a:solidFill>
                <a:srgbClr val="F0F03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9017176" y="1681790"/>
              <a:ext cx="267235" cy="267235"/>
            </a:xfrm>
            <a:custGeom>
              <a:avLst/>
              <a:gdLst/>
              <a:ahLst/>
              <a:cxnLst/>
              <a:rect l="l" t="t" r="r" b="b"/>
              <a:pathLst>
                <a:path w="440690" h="440689">
                  <a:moveTo>
                    <a:pt x="220234" y="0"/>
                  </a:moveTo>
                  <a:lnTo>
                    <a:pt x="175849" y="4474"/>
                  </a:lnTo>
                  <a:lnTo>
                    <a:pt x="134509" y="17307"/>
                  </a:lnTo>
                  <a:lnTo>
                    <a:pt x="97100" y="37613"/>
                  </a:lnTo>
                  <a:lnTo>
                    <a:pt x="64505" y="64507"/>
                  </a:lnTo>
                  <a:lnTo>
                    <a:pt x="37613" y="97102"/>
                  </a:lnTo>
                  <a:lnTo>
                    <a:pt x="17307" y="134514"/>
                  </a:lnTo>
                  <a:lnTo>
                    <a:pt x="4474" y="175856"/>
                  </a:lnTo>
                  <a:lnTo>
                    <a:pt x="0" y="220244"/>
                  </a:lnTo>
                  <a:lnTo>
                    <a:pt x="4474" y="264629"/>
                  </a:lnTo>
                  <a:lnTo>
                    <a:pt x="17307" y="305970"/>
                  </a:lnTo>
                  <a:lnTo>
                    <a:pt x="37613" y="343381"/>
                  </a:lnTo>
                  <a:lnTo>
                    <a:pt x="64505" y="375978"/>
                  </a:lnTo>
                  <a:lnTo>
                    <a:pt x="97100" y="402872"/>
                  </a:lnTo>
                  <a:lnTo>
                    <a:pt x="134509" y="423180"/>
                  </a:lnTo>
                  <a:lnTo>
                    <a:pt x="175849" y="436014"/>
                  </a:lnTo>
                  <a:lnTo>
                    <a:pt x="220234" y="440489"/>
                  </a:lnTo>
                  <a:lnTo>
                    <a:pt x="264621" y="436014"/>
                  </a:lnTo>
                  <a:lnTo>
                    <a:pt x="305964" y="423180"/>
                  </a:lnTo>
                  <a:lnTo>
                    <a:pt x="343376" y="402872"/>
                  </a:lnTo>
                  <a:lnTo>
                    <a:pt x="375971" y="375978"/>
                  </a:lnTo>
                  <a:lnTo>
                    <a:pt x="402865" y="343381"/>
                  </a:lnTo>
                  <a:lnTo>
                    <a:pt x="423171" y="305970"/>
                  </a:lnTo>
                  <a:lnTo>
                    <a:pt x="436004" y="264629"/>
                  </a:lnTo>
                  <a:lnTo>
                    <a:pt x="440478" y="220244"/>
                  </a:lnTo>
                  <a:lnTo>
                    <a:pt x="436004" y="175856"/>
                  </a:lnTo>
                  <a:lnTo>
                    <a:pt x="423171" y="134514"/>
                  </a:lnTo>
                  <a:lnTo>
                    <a:pt x="402865" y="97102"/>
                  </a:lnTo>
                  <a:lnTo>
                    <a:pt x="375971" y="64507"/>
                  </a:lnTo>
                  <a:lnTo>
                    <a:pt x="343376" y="37613"/>
                  </a:lnTo>
                  <a:lnTo>
                    <a:pt x="305964" y="17307"/>
                  </a:lnTo>
                  <a:lnTo>
                    <a:pt x="264621" y="4474"/>
                  </a:lnTo>
                  <a:lnTo>
                    <a:pt x="220234" y="0"/>
                  </a:lnTo>
                  <a:close/>
                </a:path>
              </a:pathLst>
            </a:custGeom>
            <a:solidFill>
              <a:srgbClr val="F0F03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8823667" y="1145393"/>
              <a:ext cx="1999640" cy="1494436"/>
              <a:chOff x="14550175" y="1888838"/>
              <a:chExt cx="3297554" cy="2464435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15469221" y="1904545"/>
                <a:ext cx="2362835" cy="1399540"/>
              </a:xfrm>
              <a:custGeom>
                <a:avLst/>
                <a:gdLst/>
                <a:ahLst/>
                <a:cxnLst/>
                <a:rect l="l" t="t" r="r" b="b"/>
                <a:pathLst>
                  <a:path w="2362834" h="1399539">
                    <a:moveTo>
                      <a:pt x="2362420" y="0"/>
                    </a:moveTo>
                    <a:lnTo>
                      <a:pt x="0" y="1399213"/>
                    </a:lnTo>
                  </a:path>
                </a:pathLst>
              </a:custGeom>
              <a:ln w="31412">
                <a:solidFill>
                  <a:srgbClr val="F0F03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4565881" y="3343668"/>
                <a:ext cx="1678305" cy="994410"/>
              </a:xfrm>
              <a:custGeom>
                <a:avLst/>
                <a:gdLst/>
                <a:ahLst/>
                <a:cxnLst/>
                <a:rect l="l" t="t" r="r" b="b"/>
                <a:pathLst>
                  <a:path w="1678305" h="994410">
                    <a:moveTo>
                      <a:pt x="1677938" y="0"/>
                    </a:moveTo>
                    <a:lnTo>
                      <a:pt x="0" y="993812"/>
                    </a:lnTo>
                  </a:path>
                </a:pathLst>
              </a:custGeom>
              <a:ln w="31412">
                <a:solidFill>
                  <a:srgbClr val="F7F7F7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5360088" y="2031556"/>
                <a:ext cx="427990" cy="342265"/>
              </a:xfrm>
              <a:custGeom>
                <a:avLst/>
                <a:gdLst/>
                <a:ahLst/>
                <a:cxnLst/>
                <a:rect l="l" t="t" r="r" b="b"/>
                <a:pathLst>
                  <a:path w="427990" h="342264">
                    <a:moveTo>
                      <a:pt x="213878" y="0"/>
                    </a:moveTo>
                    <a:lnTo>
                      <a:pt x="0" y="342020"/>
                    </a:lnTo>
                    <a:lnTo>
                      <a:pt x="427767" y="342020"/>
                    </a:lnTo>
                    <a:lnTo>
                      <a:pt x="213878" y="0"/>
                    </a:lnTo>
                    <a:close/>
                  </a:path>
                </a:pathLst>
              </a:custGeom>
              <a:solidFill>
                <a:srgbClr val="062C4C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2448" y="2133529"/>
            <a:ext cx="4281777" cy="293126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marR="3081">
              <a:lnSpc>
                <a:spcPct val="100499"/>
              </a:lnSpc>
              <a:spcBef>
                <a:spcPts val="58"/>
              </a:spcBef>
            </a:pPr>
            <a:r>
              <a:rPr lang="pt-BR">
                <a:solidFill>
                  <a:schemeClr val="bg1">
                    <a:lumMod val="90000"/>
                    <a:lumOff val="10000"/>
                  </a:schemeClr>
                </a:solidFill>
              </a:rPr>
              <a:t>R$ </a:t>
            </a:r>
            <a:r>
              <a:rPr lang="pt-BR" sz="10000">
                <a:solidFill>
                  <a:schemeClr val="bg1">
                    <a:lumMod val="90000"/>
                    <a:lumOff val="10000"/>
                  </a:schemeClr>
                </a:solidFill>
              </a:rPr>
              <a:t>1,62</a:t>
            </a:r>
            <a:br>
              <a:rPr lang="pt-BR" sz="1000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pt-BR" sz="9000">
                <a:solidFill>
                  <a:schemeClr val="bg1">
                    <a:lumMod val="90000"/>
                    <a:lumOff val="10000"/>
                  </a:schemeClr>
                </a:solidFill>
                <a:latin typeface="BancoDoBrasil Titulos ExtraBold" panose="00000900000000000000" pitchFamily="2" charset="0"/>
              </a:rPr>
              <a:t>trilhão</a:t>
            </a:r>
            <a:endParaRPr sz="9000">
              <a:solidFill>
                <a:schemeClr val="bg1">
                  <a:lumMod val="90000"/>
                  <a:lumOff val="10000"/>
                </a:schemeClr>
              </a:solidFill>
              <a:latin typeface="BancoDoBrasil Titulos ExtraBold" panose="00000900000000000000" pitchFamily="2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276F3E42-8E9D-A5E8-7C5C-3F8E9D6A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365125"/>
            <a:ext cx="903828" cy="78979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785776B-8C69-1E27-F7F2-07C6D6E01B28}"/>
              </a:ext>
            </a:extLst>
          </p:cNvPr>
          <p:cNvSpPr>
            <a:spLocks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37D9C20E-1CD9-6902-6BF4-DD3D3309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6235044"/>
            <a:ext cx="4349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000">
                <a:solidFill>
                  <a:schemeClr val="bg1"/>
                </a:solidFill>
                <a:latin typeface="BancoDoBrasil Titulos Light" panose="00000400000000000000" pitchFamily="2" charset="0"/>
                <a:cs typeface="Arial" charset="0"/>
              </a:rPr>
              <a:t>Fonte:</a:t>
            </a:r>
            <a:r>
              <a:rPr lang="en-US" sz="1000">
                <a:solidFill>
                  <a:schemeClr val="bg1"/>
                </a:solidFill>
                <a:latin typeface="BancoDoBrasil Titulos Light" panose="00000400000000000000" pitchFamily="2" charset="0"/>
                <a:cs typeface="Arial" charset="0"/>
              </a:rPr>
              <a:t> ANIBIMA - Ranking de Administrador, Ranking de Gestão e Consolidado Histórico de Fundos de </a:t>
            </a:r>
            <a:r>
              <a:rPr lang="pt-BR" sz="1000">
                <a:solidFill>
                  <a:schemeClr val="bg1"/>
                </a:solidFill>
                <a:latin typeface="BancoDoBrasil Titulos Light" panose="00000400000000000000" pitchFamily="2" charset="0"/>
                <a:cs typeface="Arial" charset="0"/>
              </a:rPr>
              <a:t>Investimento</a:t>
            </a:r>
            <a:r>
              <a:rPr lang="en-US" sz="1000">
                <a:solidFill>
                  <a:schemeClr val="bg1"/>
                </a:solidFill>
                <a:latin typeface="BancoDoBrasil Titulos Light" panose="00000400000000000000" pitchFamily="2" charset="0"/>
                <a:cs typeface="Arial" charset="0"/>
              </a:rPr>
              <a:t> – abril/2024</a:t>
            </a:r>
            <a:endParaRPr lang="pt-BR" sz="1000">
              <a:solidFill>
                <a:schemeClr val="bg1"/>
              </a:solidFill>
              <a:latin typeface="BancoDoBrasil Titulos Light" panose="000004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42A8646-2802-9C48-9FBF-C9D7C1473319}"/>
              </a:ext>
            </a:extLst>
          </p:cNvPr>
          <p:cNvGrpSpPr/>
          <p:nvPr/>
        </p:nvGrpSpPr>
        <p:grpSpPr>
          <a:xfrm>
            <a:off x="9476407" y="255181"/>
            <a:ext cx="2446831" cy="1568524"/>
            <a:chOff x="9137042" y="591071"/>
            <a:chExt cx="2446831" cy="1568524"/>
          </a:xfrm>
        </p:grpSpPr>
        <p:sp>
          <p:nvSpPr>
            <p:cNvPr id="3" name="object 3"/>
            <p:cNvSpPr/>
            <p:nvPr/>
          </p:nvSpPr>
          <p:spPr>
            <a:xfrm>
              <a:off x="9137042" y="591071"/>
              <a:ext cx="441284" cy="441284"/>
            </a:xfrm>
            <a:custGeom>
              <a:avLst/>
              <a:gdLst/>
              <a:ahLst/>
              <a:cxnLst/>
              <a:rect l="l" t="t" r="r" b="b"/>
              <a:pathLst>
                <a:path w="727709" h="727710">
                  <a:moveTo>
                    <a:pt x="727517" y="363758"/>
                  </a:moveTo>
                  <a:lnTo>
                    <a:pt x="724196" y="413119"/>
                  </a:lnTo>
                  <a:lnTo>
                    <a:pt x="714523" y="460462"/>
                  </a:lnTo>
                  <a:lnTo>
                    <a:pt x="698930" y="505352"/>
                  </a:lnTo>
                  <a:lnTo>
                    <a:pt x="677852" y="547357"/>
                  </a:lnTo>
                  <a:lnTo>
                    <a:pt x="651722" y="586043"/>
                  </a:lnTo>
                  <a:lnTo>
                    <a:pt x="620973" y="620977"/>
                  </a:lnTo>
                  <a:lnTo>
                    <a:pt x="586038" y="651725"/>
                  </a:lnTo>
                  <a:lnTo>
                    <a:pt x="547352" y="677854"/>
                  </a:lnTo>
                  <a:lnTo>
                    <a:pt x="505348" y="698932"/>
                  </a:lnTo>
                  <a:lnTo>
                    <a:pt x="460458" y="714523"/>
                  </a:lnTo>
                  <a:lnTo>
                    <a:pt x="413117" y="724196"/>
                  </a:lnTo>
                  <a:lnTo>
                    <a:pt x="363758" y="727517"/>
                  </a:lnTo>
                  <a:lnTo>
                    <a:pt x="314397" y="724196"/>
                  </a:lnTo>
                  <a:lnTo>
                    <a:pt x="267054" y="714523"/>
                  </a:lnTo>
                  <a:lnTo>
                    <a:pt x="222164" y="698932"/>
                  </a:lnTo>
                  <a:lnTo>
                    <a:pt x="180159" y="677854"/>
                  </a:lnTo>
                  <a:lnTo>
                    <a:pt x="141473" y="651725"/>
                  </a:lnTo>
                  <a:lnTo>
                    <a:pt x="106539" y="620977"/>
                  </a:lnTo>
                  <a:lnTo>
                    <a:pt x="75791" y="586043"/>
                  </a:lnTo>
                  <a:lnTo>
                    <a:pt x="49662" y="547357"/>
                  </a:lnTo>
                  <a:lnTo>
                    <a:pt x="28585" y="505352"/>
                  </a:lnTo>
                  <a:lnTo>
                    <a:pt x="12993" y="460462"/>
                  </a:lnTo>
                  <a:lnTo>
                    <a:pt x="3320" y="413119"/>
                  </a:lnTo>
                  <a:lnTo>
                    <a:pt x="0" y="363758"/>
                  </a:lnTo>
                  <a:lnTo>
                    <a:pt x="3320" y="314397"/>
                  </a:lnTo>
                  <a:lnTo>
                    <a:pt x="12993" y="267054"/>
                  </a:lnTo>
                  <a:lnTo>
                    <a:pt x="28585" y="222164"/>
                  </a:lnTo>
                  <a:lnTo>
                    <a:pt x="49662" y="180159"/>
                  </a:lnTo>
                  <a:lnTo>
                    <a:pt x="75791" y="141473"/>
                  </a:lnTo>
                  <a:lnTo>
                    <a:pt x="106539" y="106539"/>
                  </a:lnTo>
                  <a:lnTo>
                    <a:pt x="141473" y="75791"/>
                  </a:lnTo>
                  <a:lnTo>
                    <a:pt x="180159" y="49662"/>
                  </a:lnTo>
                  <a:lnTo>
                    <a:pt x="222164" y="28585"/>
                  </a:lnTo>
                  <a:lnTo>
                    <a:pt x="267054" y="12993"/>
                  </a:lnTo>
                  <a:lnTo>
                    <a:pt x="314397" y="3320"/>
                  </a:lnTo>
                  <a:lnTo>
                    <a:pt x="363758" y="0"/>
                  </a:lnTo>
                  <a:lnTo>
                    <a:pt x="413117" y="3320"/>
                  </a:lnTo>
                  <a:lnTo>
                    <a:pt x="460458" y="12993"/>
                  </a:lnTo>
                  <a:lnTo>
                    <a:pt x="505348" y="28585"/>
                  </a:lnTo>
                  <a:lnTo>
                    <a:pt x="547352" y="49662"/>
                  </a:lnTo>
                  <a:lnTo>
                    <a:pt x="586038" y="75791"/>
                  </a:lnTo>
                  <a:lnTo>
                    <a:pt x="620973" y="106539"/>
                  </a:lnTo>
                  <a:lnTo>
                    <a:pt x="651722" y="141473"/>
                  </a:lnTo>
                  <a:lnTo>
                    <a:pt x="677852" y="180159"/>
                  </a:lnTo>
                  <a:lnTo>
                    <a:pt x="698930" y="222164"/>
                  </a:lnTo>
                  <a:lnTo>
                    <a:pt x="714523" y="267054"/>
                  </a:lnTo>
                  <a:lnTo>
                    <a:pt x="724196" y="314397"/>
                  </a:lnTo>
                  <a:lnTo>
                    <a:pt x="727517" y="363758"/>
                  </a:lnTo>
                  <a:close/>
                </a:path>
              </a:pathLst>
            </a:custGeom>
            <a:ln w="31412">
              <a:solidFill>
                <a:srgbClr val="F0F03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9444654" y="1201455"/>
              <a:ext cx="267235" cy="267235"/>
            </a:xfrm>
            <a:custGeom>
              <a:avLst/>
              <a:gdLst/>
              <a:ahLst/>
              <a:cxnLst/>
              <a:rect l="l" t="t" r="r" b="b"/>
              <a:pathLst>
                <a:path w="440690" h="440689">
                  <a:moveTo>
                    <a:pt x="220244" y="0"/>
                  </a:moveTo>
                  <a:lnTo>
                    <a:pt x="175856" y="4474"/>
                  </a:lnTo>
                  <a:lnTo>
                    <a:pt x="134514" y="17307"/>
                  </a:lnTo>
                  <a:lnTo>
                    <a:pt x="97102" y="37613"/>
                  </a:lnTo>
                  <a:lnTo>
                    <a:pt x="64507" y="64507"/>
                  </a:lnTo>
                  <a:lnTo>
                    <a:pt x="37613" y="97102"/>
                  </a:lnTo>
                  <a:lnTo>
                    <a:pt x="17307" y="134514"/>
                  </a:lnTo>
                  <a:lnTo>
                    <a:pt x="4474" y="175856"/>
                  </a:lnTo>
                  <a:lnTo>
                    <a:pt x="0" y="220244"/>
                  </a:lnTo>
                  <a:lnTo>
                    <a:pt x="4474" y="264632"/>
                  </a:lnTo>
                  <a:lnTo>
                    <a:pt x="17307" y="305974"/>
                  </a:lnTo>
                  <a:lnTo>
                    <a:pt x="37613" y="343386"/>
                  </a:lnTo>
                  <a:lnTo>
                    <a:pt x="64507" y="375982"/>
                  </a:lnTo>
                  <a:lnTo>
                    <a:pt x="97102" y="402875"/>
                  </a:lnTo>
                  <a:lnTo>
                    <a:pt x="134514" y="423181"/>
                  </a:lnTo>
                  <a:lnTo>
                    <a:pt x="175856" y="436014"/>
                  </a:lnTo>
                  <a:lnTo>
                    <a:pt x="220244" y="440489"/>
                  </a:lnTo>
                  <a:lnTo>
                    <a:pt x="264632" y="436014"/>
                  </a:lnTo>
                  <a:lnTo>
                    <a:pt x="305974" y="423181"/>
                  </a:lnTo>
                  <a:lnTo>
                    <a:pt x="343386" y="402875"/>
                  </a:lnTo>
                  <a:lnTo>
                    <a:pt x="375982" y="375982"/>
                  </a:lnTo>
                  <a:lnTo>
                    <a:pt x="402875" y="343386"/>
                  </a:lnTo>
                  <a:lnTo>
                    <a:pt x="423181" y="305974"/>
                  </a:lnTo>
                  <a:lnTo>
                    <a:pt x="436014" y="264632"/>
                  </a:lnTo>
                  <a:lnTo>
                    <a:pt x="440489" y="220244"/>
                  </a:lnTo>
                  <a:lnTo>
                    <a:pt x="436014" y="175856"/>
                  </a:lnTo>
                  <a:lnTo>
                    <a:pt x="423181" y="134514"/>
                  </a:lnTo>
                  <a:lnTo>
                    <a:pt x="402875" y="97102"/>
                  </a:lnTo>
                  <a:lnTo>
                    <a:pt x="375982" y="64507"/>
                  </a:lnTo>
                  <a:lnTo>
                    <a:pt x="343386" y="37613"/>
                  </a:lnTo>
                  <a:lnTo>
                    <a:pt x="305974" y="17307"/>
                  </a:lnTo>
                  <a:lnTo>
                    <a:pt x="264632" y="4474"/>
                  </a:lnTo>
                  <a:lnTo>
                    <a:pt x="220244" y="0"/>
                  </a:lnTo>
                  <a:close/>
                </a:path>
              </a:pathLst>
            </a:custGeom>
            <a:solidFill>
              <a:srgbClr val="F0F03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9251152" y="1227739"/>
              <a:ext cx="2332721" cy="931856"/>
              <a:chOff x="15255130" y="2024633"/>
              <a:chExt cx="3846829" cy="1536700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16723755" y="2040339"/>
                <a:ext cx="2362835" cy="1399540"/>
              </a:xfrm>
              <a:custGeom>
                <a:avLst/>
                <a:gdLst/>
                <a:ahLst/>
                <a:cxnLst/>
                <a:rect l="l" t="t" r="r" b="b"/>
                <a:pathLst>
                  <a:path w="2362834" h="1399539">
                    <a:moveTo>
                      <a:pt x="2362420" y="0"/>
                    </a:moveTo>
                    <a:lnTo>
                      <a:pt x="0" y="1399213"/>
                    </a:lnTo>
                  </a:path>
                </a:pathLst>
              </a:custGeom>
              <a:ln w="31412">
                <a:solidFill>
                  <a:srgbClr val="F0F030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5270837" y="2551567"/>
                <a:ext cx="1678305" cy="994410"/>
              </a:xfrm>
              <a:custGeom>
                <a:avLst/>
                <a:gdLst/>
                <a:ahLst/>
                <a:cxnLst/>
                <a:rect l="l" t="t" r="r" b="b"/>
                <a:pathLst>
                  <a:path w="1678305" h="994410">
                    <a:moveTo>
                      <a:pt x="1677927" y="0"/>
                    </a:moveTo>
                    <a:lnTo>
                      <a:pt x="0" y="993812"/>
                    </a:lnTo>
                  </a:path>
                </a:pathLst>
              </a:custGeom>
              <a:ln w="31412">
                <a:solidFill>
                  <a:srgbClr val="F7F7F7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8" name="object 8"/>
            <p:cNvSpPr/>
            <p:nvPr/>
          </p:nvSpPr>
          <p:spPr>
            <a:xfrm>
              <a:off x="9742278" y="751604"/>
              <a:ext cx="259534" cy="207550"/>
            </a:xfrm>
            <a:custGeom>
              <a:avLst/>
              <a:gdLst/>
              <a:ahLst/>
              <a:cxnLst/>
              <a:rect l="l" t="t" r="r" b="b"/>
              <a:pathLst>
                <a:path w="427990" h="342265">
                  <a:moveTo>
                    <a:pt x="213888" y="0"/>
                  </a:moveTo>
                  <a:lnTo>
                    <a:pt x="0" y="342020"/>
                  </a:lnTo>
                  <a:lnTo>
                    <a:pt x="427767" y="342020"/>
                  </a:lnTo>
                  <a:lnTo>
                    <a:pt x="213888" y="0"/>
                  </a:lnTo>
                  <a:close/>
                </a:path>
              </a:pathLst>
            </a:custGeom>
            <a:solidFill>
              <a:srgbClr val="062C4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2708" y="4608959"/>
            <a:ext cx="2632233" cy="31490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algn="ctr">
              <a:spcBef>
                <a:spcPts val="55"/>
              </a:spcBef>
            </a:pPr>
            <a:r>
              <a:rPr lang="pt-BR" sz="2001" spc="-27">
                <a:solidFill>
                  <a:srgbClr val="FCFC30"/>
                </a:solidFill>
                <a:latin typeface="BancoDoBrasil Titulos Light" pitchFamily="2" charset="77"/>
                <a:cs typeface="BancoDoBrasilTitulos-Light"/>
              </a:rPr>
              <a:t>Patrimônio Líquido</a:t>
            </a:r>
            <a:endParaRPr sz="2001">
              <a:latin typeface="BancoDoBrasil Titulos Light" pitchFamily="2" charset="77"/>
              <a:cs typeface="BancoDoBrasilTitulos-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8825" y="2007333"/>
            <a:ext cx="2340000" cy="2340000"/>
          </a:xfrm>
          <a:custGeom>
            <a:avLst/>
            <a:gdLst/>
            <a:ahLst/>
            <a:cxnLst/>
            <a:rect l="l" t="t" r="r" b="b"/>
            <a:pathLst>
              <a:path w="2872740" h="2872740">
                <a:moveTo>
                  <a:pt x="2872519" y="1436259"/>
                </a:moveTo>
                <a:lnTo>
                  <a:pt x="2871720" y="1484632"/>
                </a:lnTo>
                <a:lnTo>
                  <a:pt x="2869339" y="1532605"/>
                </a:lnTo>
                <a:lnTo>
                  <a:pt x="2865401" y="1580151"/>
                </a:lnTo>
                <a:lnTo>
                  <a:pt x="2859932" y="1627247"/>
                </a:lnTo>
                <a:lnTo>
                  <a:pt x="2852956" y="1673868"/>
                </a:lnTo>
                <a:lnTo>
                  <a:pt x="2844500" y="1719987"/>
                </a:lnTo>
                <a:lnTo>
                  <a:pt x="2834587" y="1765580"/>
                </a:lnTo>
                <a:lnTo>
                  <a:pt x="2823243" y="1810622"/>
                </a:lnTo>
                <a:lnTo>
                  <a:pt x="2810493" y="1855087"/>
                </a:lnTo>
                <a:lnTo>
                  <a:pt x="2796362" y="1898951"/>
                </a:lnTo>
                <a:lnTo>
                  <a:pt x="2780876" y="1942188"/>
                </a:lnTo>
                <a:lnTo>
                  <a:pt x="2764060" y="1984774"/>
                </a:lnTo>
                <a:lnTo>
                  <a:pt x="2745938" y="2026683"/>
                </a:lnTo>
                <a:lnTo>
                  <a:pt x="2726536" y="2067889"/>
                </a:lnTo>
                <a:lnTo>
                  <a:pt x="2705879" y="2108368"/>
                </a:lnTo>
                <a:lnTo>
                  <a:pt x="2683992" y="2148095"/>
                </a:lnTo>
                <a:lnTo>
                  <a:pt x="2660900" y="2187045"/>
                </a:lnTo>
                <a:lnTo>
                  <a:pt x="2636629" y="2225192"/>
                </a:lnTo>
                <a:lnTo>
                  <a:pt x="2611203" y="2262511"/>
                </a:lnTo>
                <a:lnTo>
                  <a:pt x="2584648" y="2298977"/>
                </a:lnTo>
                <a:lnTo>
                  <a:pt x="2556988" y="2334566"/>
                </a:lnTo>
                <a:lnTo>
                  <a:pt x="2528250" y="2369251"/>
                </a:lnTo>
                <a:lnTo>
                  <a:pt x="2498457" y="2403008"/>
                </a:lnTo>
                <a:lnTo>
                  <a:pt x="2467636" y="2435811"/>
                </a:lnTo>
                <a:lnTo>
                  <a:pt x="2435811" y="2467636"/>
                </a:lnTo>
                <a:lnTo>
                  <a:pt x="2403008" y="2498457"/>
                </a:lnTo>
                <a:lnTo>
                  <a:pt x="2369251" y="2528250"/>
                </a:lnTo>
                <a:lnTo>
                  <a:pt x="2334566" y="2556988"/>
                </a:lnTo>
                <a:lnTo>
                  <a:pt x="2298977" y="2584648"/>
                </a:lnTo>
                <a:lnTo>
                  <a:pt x="2262511" y="2611203"/>
                </a:lnTo>
                <a:lnTo>
                  <a:pt x="2225192" y="2636629"/>
                </a:lnTo>
                <a:lnTo>
                  <a:pt x="2187045" y="2660900"/>
                </a:lnTo>
                <a:lnTo>
                  <a:pt x="2148095" y="2683992"/>
                </a:lnTo>
                <a:lnTo>
                  <a:pt x="2108368" y="2705879"/>
                </a:lnTo>
                <a:lnTo>
                  <a:pt x="2067889" y="2726536"/>
                </a:lnTo>
                <a:lnTo>
                  <a:pt x="2026683" y="2745938"/>
                </a:lnTo>
                <a:lnTo>
                  <a:pt x="1984774" y="2764060"/>
                </a:lnTo>
                <a:lnTo>
                  <a:pt x="1942188" y="2780876"/>
                </a:lnTo>
                <a:lnTo>
                  <a:pt x="1898951" y="2796362"/>
                </a:lnTo>
                <a:lnTo>
                  <a:pt x="1855087" y="2810493"/>
                </a:lnTo>
                <a:lnTo>
                  <a:pt x="1810622" y="2823243"/>
                </a:lnTo>
                <a:lnTo>
                  <a:pt x="1765580" y="2834587"/>
                </a:lnTo>
                <a:lnTo>
                  <a:pt x="1719987" y="2844500"/>
                </a:lnTo>
                <a:lnTo>
                  <a:pt x="1673868" y="2852956"/>
                </a:lnTo>
                <a:lnTo>
                  <a:pt x="1627247" y="2859932"/>
                </a:lnTo>
                <a:lnTo>
                  <a:pt x="1580151" y="2865401"/>
                </a:lnTo>
                <a:lnTo>
                  <a:pt x="1532605" y="2869339"/>
                </a:lnTo>
                <a:lnTo>
                  <a:pt x="1484632" y="2871720"/>
                </a:lnTo>
                <a:lnTo>
                  <a:pt x="1436259" y="2872519"/>
                </a:lnTo>
                <a:lnTo>
                  <a:pt x="1387886" y="2871720"/>
                </a:lnTo>
                <a:lnTo>
                  <a:pt x="1339913" y="2869339"/>
                </a:lnTo>
                <a:lnTo>
                  <a:pt x="1292366" y="2865401"/>
                </a:lnTo>
                <a:lnTo>
                  <a:pt x="1245269" y="2859932"/>
                </a:lnTo>
                <a:lnTo>
                  <a:pt x="1198649" y="2852956"/>
                </a:lnTo>
                <a:lnTo>
                  <a:pt x="1152529" y="2844500"/>
                </a:lnTo>
                <a:lnTo>
                  <a:pt x="1106936" y="2834587"/>
                </a:lnTo>
                <a:lnTo>
                  <a:pt x="1061894" y="2823243"/>
                </a:lnTo>
                <a:lnTo>
                  <a:pt x="1017428" y="2810493"/>
                </a:lnTo>
                <a:lnTo>
                  <a:pt x="973564" y="2796362"/>
                </a:lnTo>
                <a:lnTo>
                  <a:pt x="930326" y="2780876"/>
                </a:lnTo>
                <a:lnTo>
                  <a:pt x="887741" y="2764060"/>
                </a:lnTo>
                <a:lnTo>
                  <a:pt x="845832" y="2745938"/>
                </a:lnTo>
                <a:lnTo>
                  <a:pt x="804625" y="2726536"/>
                </a:lnTo>
                <a:lnTo>
                  <a:pt x="764146" y="2705879"/>
                </a:lnTo>
                <a:lnTo>
                  <a:pt x="724419" y="2683992"/>
                </a:lnTo>
                <a:lnTo>
                  <a:pt x="685469" y="2660900"/>
                </a:lnTo>
                <a:lnTo>
                  <a:pt x="647322" y="2636629"/>
                </a:lnTo>
                <a:lnTo>
                  <a:pt x="610003" y="2611203"/>
                </a:lnTo>
                <a:lnTo>
                  <a:pt x="573537" y="2584648"/>
                </a:lnTo>
                <a:lnTo>
                  <a:pt x="537949" y="2556988"/>
                </a:lnTo>
                <a:lnTo>
                  <a:pt x="503264" y="2528250"/>
                </a:lnTo>
                <a:lnTo>
                  <a:pt x="469507" y="2498457"/>
                </a:lnTo>
                <a:lnTo>
                  <a:pt x="436704" y="2467636"/>
                </a:lnTo>
                <a:lnTo>
                  <a:pt x="404879" y="2435811"/>
                </a:lnTo>
                <a:lnTo>
                  <a:pt x="374058" y="2403008"/>
                </a:lnTo>
                <a:lnTo>
                  <a:pt x="344265" y="2369251"/>
                </a:lnTo>
                <a:lnTo>
                  <a:pt x="315527" y="2334566"/>
                </a:lnTo>
                <a:lnTo>
                  <a:pt x="287868" y="2298977"/>
                </a:lnTo>
                <a:lnTo>
                  <a:pt x="261313" y="2262511"/>
                </a:lnTo>
                <a:lnTo>
                  <a:pt x="235887" y="2225192"/>
                </a:lnTo>
                <a:lnTo>
                  <a:pt x="211616" y="2187045"/>
                </a:lnTo>
                <a:lnTo>
                  <a:pt x="188525" y="2148095"/>
                </a:lnTo>
                <a:lnTo>
                  <a:pt x="166638" y="2108368"/>
                </a:lnTo>
                <a:lnTo>
                  <a:pt x="145981" y="2067889"/>
                </a:lnTo>
                <a:lnTo>
                  <a:pt x="126579" y="2026683"/>
                </a:lnTo>
                <a:lnTo>
                  <a:pt x="108458" y="1984774"/>
                </a:lnTo>
                <a:lnTo>
                  <a:pt x="91641" y="1942188"/>
                </a:lnTo>
                <a:lnTo>
                  <a:pt x="76156" y="1898951"/>
                </a:lnTo>
                <a:lnTo>
                  <a:pt x="62025" y="1855087"/>
                </a:lnTo>
                <a:lnTo>
                  <a:pt x="49276" y="1810622"/>
                </a:lnTo>
                <a:lnTo>
                  <a:pt x="37932" y="1765580"/>
                </a:lnTo>
                <a:lnTo>
                  <a:pt x="28019" y="1719987"/>
                </a:lnTo>
                <a:lnTo>
                  <a:pt x="19562" y="1673868"/>
                </a:lnTo>
                <a:lnTo>
                  <a:pt x="12587" y="1627247"/>
                </a:lnTo>
                <a:lnTo>
                  <a:pt x="7117" y="1580151"/>
                </a:lnTo>
                <a:lnTo>
                  <a:pt x="3180" y="1532605"/>
                </a:lnTo>
                <a:lnTo>
                  <a:pt x="799" y="1484632"/>
                </a:lnTo>
                <a:lnTo>
                  <a:pt x="0" y="1436259"/>
                </a:lnTo>
                <a:lnTo>
                  <a:pt x="799" y="1387887"/>
                </a:lnTo>
                <a:lnTo>
                  <a:pt x="3180" y="1339914"/>
                </a:lnTo>
                <a:lnTo>
                  <a:pt x="7117" y="1292368"/>
                </a:lnTo>
                <a:lnTo>
                  <a:pt x="12587" y="1245272"/>
                </a:lnTo>
                <a:lnTo>
                  <a:pt x="19562" y="1198651"/>
                </a:lnTo>
                <a:lnTo>
                  <a:pt x="28019" y="1152532"/>
                </a:lnTo>
                <a:lnTo>
                  <a:pt x="37932" y="1106939"/>
                </a:lnTo>
                <a:lnTo>
                  <a:pt x="49276" y="1061897"/>
                </a:lnTo>
                <a:lnTo>
                  <a:pt x="62025" y="1017432"/>
                </a:lnTo>
                <a:lnTo>
                  <a:pt x="76156" y="973568"/>
                </a:lnTo>
                <a:lnTo>
                  <a:pt x="91641" y="930330"/>
                </a:lnTo>
                <a:lnTo>
                  <a:pt x="108458" y="887745"/>
                </a:lnTo>
                <a:lnTo>
                  <a:pt x="126579" y="845836"/>
                </a:lnTo>
                <a:lnTo>
                  <a:pt x="145981" y="804630"/>
                </a:lnTo>
                <a:lnTo>
                  <a:pt x="166638" y="764150"/>
                </a:lnTo>
                <a:lnTo>
                  <a:pt x="188525" y="724423"/>
                </a:lnTo>
                <a:lnTo>
                  <a:pt x="211616" y="685474"/>
                </a:lnTo>
                <a:lnTo>
                  <a:pt x="235887" y="647327"/>
                </a:lnTo>
                <a:lnTo>
                  <a:pt x="261313" y="610008"/>
                </a:lnTo>
                <a:lnTo>
                  <a:pt x="287868" y="573541"/>
                </a:lnTo>
                <a:lnTo>
                  <a:pt x="315527" y="537953"/>
                </a:lnTo>
                <a:lnTo>
                  <a:pt x="344265" y="503268"/>
                </a:lnTo>
                <a:lnTo>
                  <a:pt x="374058" y="469511"/>
                </a:lnTo>
                <a:lnTo>
                  <a:pt x="404879" y="436708"/>
                </a:lnTo>
                <a:lnTo>
                  <a:pt x="436704" y="404883"/>
                </a:lnTo>
                <a:lnTo>
                  <a:pt x="469507" y="374061"/>
                </a:lnTo>
                <a:lnTo>
                  <a:pt x="503264" y="344269"/>
                </a:lnTo>
                <a:lnTo>
                  <a:pt x="537949" y="315530"/>
                </a:lnTo>
                <a:lnTo>
                  <a:pt x="573537" y="287871"/>
                </a:lnTo>
                <a:lnTo>
                  <a:pt x="610003" y="261316"/>
                </a:lnTo>
                <a:lnTo>
                  <a:pt x="647322" y="235890"/>
                </a:lnTo>
                <a:lnTo>
                  <a:pt x="685469" y="211619"/>
                </a:lnTo>
                <a:lnTo>
                  <a:pt x="724419" y="188527"/>
                </a:lnTo>
                <a:lnTo>
                  <a:pt x="764146" y="166640"/>
                </a:lnTo>
                <a:lnTo>
                  <a:pt x="804625" y="145983"/>
                </a:lnTo>
                <a:lnTo>
                  <a:pt x="845832" y="126581"/>
                </a:lnTo>
                <a:lnTo>
                  <a:pt x="887741" y="108459"/>
                </a:lnTo>
                <a:lnTo>
                  <a:pt x="930326" y="91643"/>
                </a:lnTo>
                <a:lnTo>
                  <a:pt x="973564" y="76157"/>
                </a:lnTo>
                <a:lnTo>
                  <a:pt x="1017428" y="62026"/>
                </a:lnTo>
                <a:lnTo>
                  <a:pt x="1061894" y="49276"/>
                </a:lnTo>
                <a:lnTo>
                  <a:pt x="1106936" y="37932"/>
                </a:lnTo>
                <a:lnTo>
                  <a:pt x="1152529" y="28019"/>
                </a:lnTo>
                <a:lnTo>
                  <a:pt x="1198649" y="19562"/>
                </a:lnTo>
                <a:lnTo>
                  <a:pt x="1245269" y="12587"/>
                </a:lnTo>
                <a:lnTo>
                  <a:pt x="1292366" y="7118"/>
                </a:lnTo>
                <a:lnTo>
                  <a:pt x="1339913" y="3180"/>
                </a:lnTo>
                <a:lnTo>
                  <a:pt x="1387886" y="799"/>
                </a:lnTo>
                <a:lnTo>
                  <a:pt x="1436259" y="0"/>
                </a:lnTo>
                <a:lnTo>
                  <a:pt x="1484632" y="799"/>
                </a:lnTo>
                <a:lnTo>
                  <a:pt x="1532605" y="3180"/>
                </a:lnTo>
                <a:lnTo>
                  <a:pt x="1580151" y="7118"/>
                </a:lnTo>
                <a:lnTo>
                  <a:pt x="1627247" y="12587"/>
                </a:lnTo>
                <a:lnTo>
                  <a:pt x="1673868" y="19562"/>
                </a:lnTo>
                <a:lnTo>
                  <a:pt x="1719987" y="28019"/>
                </a:lnTo>
                <a:lnTo>
                  <a:pt x="1765580" y="37932"/>
                </a:lnTo>
                <a:lnTo>
                  <a:pt x="1810622" y="49276"/>
                </a:lnTo>
                <a:lnTo>
                  <a:pt x="1855087" y="62026"/>
                </a:lnTo>
                <a:lnTo>
                  <a:pt x="1898951" y="76157"/>
                </a:lnTo>
                <a:lnTo>
                  <a:pt x="1942188" y="91643"/>
                </a:lnTo>
                <a:lnTo>
                  <a:pt x="1984774" y="108459"/>
                </a:lnTo>
                <a:lnTo>
                  <a:pt x="2026683" y="126581"/>
                </a:lnTo>
                <a:lnTo>
                  <a:pt x="2067889" y="145983"/>
                </a:lnTo>
                <a:lnTo>
                  <a:pt x="2108368" y="166640"/>
                </a:lnTo>
                <a:lnTo>
                  <a:pt x="2148095" y="188527"/>
                </a:lnTo>
                <a:lnTo>
                  <a:pt x="2187045" y="211619"/>
                </a:lnTo>
                <a:lnTo>
                  <a:pt x="2225192" y="235890"/>
                </a:lnTo>
                <a:lnTo>
                  <a:pt x="2262511" y="261316"/>
                </a:lnTo>
                <a:lnTo>
                  <a:pt x="2298977" y="287871"/>
                </a:lnTo>
                <a:lnTo>
                  <a:pt x="2334566" y="315530"/>
                </a:lnTo>
                <a:lnTo>
                  <a:pt x="2369251" y="344269"/>
                </a:lnTo>
                <a:lnTo>
                  <a:pt x="2403008" y="374061"/>
                </a:lnTo>
                <a:lnTo>
                  <a:pt x="2435811" y="404883"/>
                </a:lnTo>
                <a:lnTo>
                  <a:pt x="2467636" y="436708"/>
                </a:lnTo>
                <a:lnTo>
                  <a:pt x="2498457" y="469511"/>
                </a:lnTo>
                <a:lnTo>
                  <a:pt x="2528250" y="503268"/>
                </a:lnTo>
                <a:lnTo>
                  <a:pt x="2556988" y="537953"/>
                </a:lnTo>
                <a:lnTo>
                  <a:pt x="2584648" y="573541"/>
                </a:lnTo>
                <a:lnTo>
                  <a:pt x="2611203" y="610008"/>
                </a:lnTo>
                <a:lnTo>
                  <a:pt x="2636629" y="647327"/>
                </a:lnTo>
                <a:lnTo>
                  <a:pt x="2660900" y="685474"/>
                </a:lnTo>
                <a:lnTo>
                  <a:pt x="2683992" y="724423"/>
                </a:lnTo>
                <a:lnTo>
                  <a:pt x="2705879" y="764150"/>
                </a:lnTo>
                <a:lnTo>
                  <a:pt x="2726536" y="804630"/>
                </a:lnTo>
                <a:lnTo>
                  <a:pt x="2745938" y="845836"/>
                </a:lnTo>
                <a:lnTo>
                  <a:pt x="2764060" y="887745"/>
                </a:lnTo>
                <a:lnTo>
                  <a:pt x="2780876" y="930330"/>
                </a:lnTo>
                <a:lnTo>
                  <a:pt x="2796362" y="973568"/>
                </a:lnTo>
                <a:lnTo>
                  <a:pt x="2810493" y="1017432"/>
                </a:lnTo>
                <a:lnTo>
                  <a:pt x="2823243" y="1061897"/>
                </a:lnTo>
                <a:lnTo>
                  <a:pt x="2834587" y="1106939"/>
                </a:lnTo>
                <a:lnTo>
                  <a:pt x="2844500" y="1152532"/>
                </a:lnTo>
                <a:lnTo>
                  <a:pt x="2852956" y="1198651"/>
                </a:lnTo>
                <a:lnTo>
                  <a:pt x="2859932" y="1245272"/>
                </a:lnTo>
                <a:lnTo>
                  <a:pt x="2865401" y="1292368"/>
                </a:lnTo>
                <a:lnTo>
                  <a:pt x="2869339" y="1339914"/>
                </a:lnTo>
                <a:lnTo>
                  <a:pt x="2871720" y="1387887"/>
                </a:lnTo>
                <a:lnTo>
                  <a:pt x="2872519" y="1436259"/>
                </a:lnTo>
                <a:close/>
              </a:path>
            </a:pathLst>
          </a:custGeom>
          <a:ln w="261772">
            <a:solidFill>
              <a:srgbClr val="FCFC3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 txBox="1"/>
          <p:nvPr/>
        </p:nvSpPr>
        <p:spPr>
          <a:xfrm>
            <a:off x="845761" y="2536792"/>
            <a:ext cx="1586128" cy="1281082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pt-BR" sz="4093" spc="-61">
                <a:solidFill>
                  <a:srgbClr val="062C4C"/>
                </a:solidFill>
                <a:latin typeface="BancoDoBrasil Textos Light" pitchFamily="2" charset="77"/>
                <a:cs typeface="BancoDoBrasilTextos-Light"/>
              </a:rPr>
              <a:t>1,62</a:t>
            </a:r>
          </a:p>
          <a:p>
            <a:pPr marL="7701" algn="ctr">
              <a:spcBef>
                <a:spcPts val="67"/>
              </a:spcBef>
            </a:pPr>
            <a:r>
              <a:rPr lang="pt-BR" sz="4093" spc="-61">
                <a:solidFill>
                  <a:srgbClr val="062C4C"/>
                </a:solidFill>
                <a:latin typeface="BancoDoBrasil Textos Light" pitchFamily="2" charset="77"/>
                <a:cs typeface="BancoDoBrasilTextos-Light"/>
              </a:rPr>
              <a:t>tri</a:t>
            </a:r>
            <a:endParaRPr sz="4093">
              <a:latin typeface="BancoDoBrasil Textos Light" pitchFamily="2" charset="77"/>
              <a:cs typeface="BancoDoBrasilTextos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7284" y="698522"/>
            <a:ext cx="5700050" cy="50662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0200"/>
              </a:lnSpc>
              <a:spcBef>
                <a:spcPts val="58"/>
              </a:spcBef>
            </a:pPr>
            <a:r>
              <a:rPr lang="pt-BR" sz="3244" spc="-6">
                <a:solidFill>
                  <a:srgbClr val="FCFC30"/>
                </a:solidFill>
                <a:latin typeface="BancoDoBrasil Textos Light" pitchFamily="2" charset="77"/>
                <a:cs typeface="BancoDoBrasilTextos-Light"/>
              </a:rPr>
              <a:t>Líder da Indústria de Fundos</a:t>
            </a:r>
            <a:endParaRPr sz="3244">
              <a:latin typeface="BancoDoBrasil Textos Light" pitchFamily="2" charset="77"/>
              <a:cs typeface="BancoDoBrasilTextos-Ligh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96A438C-A4DC-2AEE-0DA6-343732EAFB4B}"/>
              </a:ext>
            </a:extLst>
          </p:cNvPr>
          <p:cNvSpPr>
            <a:spLocks/>
          </p:cNvSpPr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0" name="object 13">
            <a:extLst>
              <a:ext uri="{FF2B5EF4-FFF2-40B4-BE49-F238E27FC236}">
                <a16:creationId xmlns:a16="http://schemas.microsoft.com/office/drawing/2014/main" id="{7625CE3C-4A84-10C9-C067-0E99C49CDA7A}"/>
              </a:ext>
            </a:extLst>
          </p:cNvPr>
          <p:cNvSpPr txBox="1"/>
          <p:nvPr/>
        </p:nvSpPr>
        <p:spPr>
          <a:xfrm>
            <a:off x="3801053" y="5569793"/>
            <a:ext cx="2072802" cy="31490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algn="ctr">
              <a:spcBef>
                <a:spcPts val="55"/>
              </a:spcBef>
            </a:pPr>
            <a:r>
              <a:rPr lang="pt-BR" sz="2001" spc="-27">
                <a:solidFill>
                  <a:srgbClr val="FCFC30"/>
                </a:solidFill>
                <a:latin typeface="BancoDoBrasil Titulos Light" pitchFamily="2" charset="77"/>
                <a:cs typeface="BancoDoBrasilTitulos-Light"/>
              </a:rPr>
              <a:t>Market Share</a:t>
            </a:r>
            <a:endParaRPr sz="2001">
              <a:latin typeface="BancoDoBrasil Titulos Light" pitchFamily="2" charset="77"/>
              <a:cs typeface="BancoDoBrasilTitulos-Light"/>
            </a:endParaRPr>
          </a:p>
        </p:txBody>
      </p:sp>
      <p:sp>
        <p:nvSpPr>
          <p:cNvPr id="421" name="object 15">
            <a:extLst>
              <a:ext uri="{FF2B5EF4-FFF2-40B4-BE49-F238E27FC236}">
                <a16:creationId xmlns:a16="http://schemas.microsoft.com/office/drawing/2014/main" id="{95B92ACA-35F9-3758-3140-C31D3CBB2EAD}"/>
              </a:ext>
            </a:extLst>
          </p:cNvPr>
          <p:cNvSpPr/>
          <p:nvPr/>
        </p:nvSpPr>
        <p:spPr>
          <a:xfrm>
            <a:off x="3757454" y="3161754"/>
            <a:ext cx="2160000" cy="2160000"/>
          </a:xfrm>
          <a:custGeom>
            <a:avLst/>
            <a:gdLst/>
            <a:ahLst/>
            <a:cxnLst/>
            <a:rect l="l" t="t" r="r" b="b"/>
            <a:pathLst>
              <a:path w="2872740" h="2872740">
                <a:moveTo>
                  <a:pt x="2872519" y="1436259"/>
                </a:moveTo>
                <a:lnTo>
                  <a:pt x="2871720" y="1484632"/>
                </a:lnTo>
                <a:lnTo>
                  <a:pt x="2869339" y="1532605"/>
                </a:lnTo>
                <a:lnTo>
                  <a:pt x="2865401" y="1580151"/>
                </a:lnTo>
                <a:lnTo>
                  <a:pt x="2859932" y="1627247"/>
                </a:lnTo>
                <a:lnTo>
                  <a:pt x="2852956" y="1673868"/>
                </a:lnTo>
                <a:lnTo>
                  <a:pt x="2844500" y="1719987"/>
                </a:lnTo>
                <a:lnTo>
                  <a:pt x="2834587" y="1765580"/>
                </a:lnTo>
                <a:lnTo>
                  <a:pt x="2823243" y="1810622"/>
                </a:lnTo>
                <a:lnTo>
                  <a:pt x="2810493" y="1855087"/>
                </a:lnTo>
                <a:lnTo>
                  <a:pt x="2796362" y="1898951"/>
                </a:lnTo>
                <a:lnTo>
                  <a:pt x="2780876" y="1942188"/>
                </a:lnTo>
                <a:lnTo>
                  <a:pt x="2764060" y="1984774"/>
                </a:lnTo>
                <a:lnTo>
                  <a:pt x="2745938" y="2026683"/>
                </a:lnTo>
                <a:lnTo>
                  <a:pt x="2726536" y="2067889"/>
                </a:lnTo>
                <a:lnTo>
                  <a:pt x="2705879" y="2108368"/>
                </a:lnTo>
                <a:lnTo>
                  <a:pt x="2683992" y="2148095"/>
                </a:lnTo>
                <a:lnTo>
                  <a:pt x="2660900" y="2187045"/>
                </a:lnTo>
                <a:lnTo>
                  <a:pt x="2636629" y="2225192"/>
                </a:lnTo>
                <a:lnTo>
                  <a:pt x="2611203" y="2262511"/>
                </a:lnTo>
                <a:lnTo>
                  <a:pt x="2584648" y="2298977"/>
                </a:lnTo>
                <a:lnTo>
                  <a:pt x="2556988" y="2334566"/>
                </a:lnTo>
                <a:lnTo>
                  <a:pt x="2528250" y="2369251"/>
                </a:lnTo>
                <a:lnTo>
                  <a:pt x="2498457" y="2403008"/>
                </a:lnTo>
                <a:lnTo>
                  <a:pt x="2467636" y="2435811"/>
                </a:lnTo>
                <a:lnTo>
                  <a:pt x="2435811" y="2467636"/>
                </a:lnTo>
                <a:lnTo>
                  <a:pt x="2403008" y="2498457"/>
                </a:lnTo>
                <a:lnTo>
                  <a:pt x="2369251" y="2528250"/>
                </a:lnTo>
                <a:lnTo>
                  <a:pt x="2334566" y="2556988"/>
                </a:lnTo>
                <a:lnTo>
                  <a:pt x="2298977" y="2584648"/>
                </a:lnTo>
                <a:lnTo>
                  <a:pt x="2262511" y="2611203"/>
                </a:lnTo>
                <a:lnTo>
                  <a:pt x="2225192" y="2636629"/>
                </a:lnTo>
                <a:lnTo>
                  <a:pt x="2187045" y="2660900"/>
                </a:lnTo>
                <a:lnTo>
                  <a:pt x="2148095" y="2683992"/>
                </a:lnTo>
                <a:lnTo>
                  <a:pt x="2108368" y="2705879"/>
                </a:lnTo>
                <a:lnTo>
                  <a:pt x="2067889" y="2726536"/>
                </a:lnTo>
                <a:lnTo>
                  <a:pt x="2026683" y="2745938"/>
                </a:lnTo>
                <a:lnTo>
                  <a:pt x="1984774" y="2764060"/>
                </a:lnTo>
                <a:lnTo>
                  <a:pt x="1942188" y="2780876"/>
                </a:lnTo>
                <a:lnTo>
                  <a:pt x="1898951" y="2796362"/>
                </a:lnTo>
                <a:lnTo>
                  <a:pt x="1855087" y="2810493"/>
                </a:lnTo>
                <a:lnTo>
                  <a:pt x="1810622" y="2823243"/>
                </a:lnTo>
                <a:lnTo>
                  <a:pt x="1765580" y="2834587"/>
                </a:lnTo>
                <a:lnTo>
                  <a:pt x="1719987" y="2844500"/>
                </a:lnTo>
                <a:lnTo>
                  <a:pt x="1673868" y="2852956"/>
                </a:lnTo>
                <a:lnTo>
                  <a:pt x="1627247" y="2859932"/>
                </a:lnTo>
                <a:lnTo>
                  <a:pt x="1580151" y="2865401"/>
                </a:lnTo>
                <a:lnTo>
                  <a:pt x="1532605" y="2869339"/>
                </a:lnTo>
                <a:lnTo>
                  <a:pt x="1484632" y="2871720"/>
                </a:lnTo>
                <a:lnTo>
                  <a:pt x="1436259" y="2872519"/>
                </a:lnTo>
                <a:lnTo>
                  <a:pt x="1387886" y="2871720"/>
                </a:lnTo>
                <a:lnTo>
                  <a:pt x="1339913" y="2869339"/>
                </a:lnTo>
                <a:lnTo>
                  <a:pt x="1292366" y="2865401"/>
                </a:lnTo>
                <a:lnTo>
                  <a:pt x="1245269" y="2859932"/>
                </a:lnTo>
                <a:lnTo>
                  <a:pt x="1198649" y="2852956"/>
                </a:lnTo>
                <a:lnTo>
                  <a:pt x="1152529" y="2844500"/>
                </a:lnTo>
                <a:lnTo>
                  <a:pt x="1106936" y="2834587"/>
                </a:lnTo>
                <a:lnTo>
                  <a:pt x="1061894" y="2823243"/>
                </a:lnTo>
                <a:lnTo>
                  <a:pt x="1017428" y="2810493"/>
                </a:lnTo>
                <a:lnTo>
                  <a:pt x="973564" y="2796362"/>
                </a:lnTo>
                <a:lnTo>
                  <a:pt x="930326" y="2780876"/>
                </a:lnTo>
                <a:lnTo>
                  <a:pt x="887741" y="2764060"/>
                </a:lnTo>
                <a:lnTo>
                  <a:pt x="845832" y="2745938"/>
                </a:lnTo>
                <a:lnTo>
                  <a:pt x="804625" y="2726536"/>
                </a:lnTo>
                <a:lnTo>
                  <a:pt x="764146" y="2705879"/>
                </a:lnTo>
                <a:lnTo>
                  <a:pt x="724419" y="2683992"/>
                </a:lnTo>
                <a:lnTo>
                  <a:pt x="685469" y="2660900"/>
                </a:lnTo>
                <a:lnTo>
                  <a:pt x="647322" y="2636629"/>
                </a:lnTo>
                <a:lnTo>
                  <a:pt x="610003" y="2611203"/>
                </a:lnTo>
                <a:lnTo>
                  <a:pt x="573537" y="2584648"/>
                </a:lnTo>
                <a:lnTo>
                  <a:pt x="537949" y="2556988"/>
                </a:lnTo>
                <a:lnTo>
                  <a:pt x="503264" y="2528250"/>
                </a:lnTo>
                <a:lnTo>
                  <a:pt x="469507" y="2498457"/>
                </a:lnTo>
                <a:lnTo>
                  <a:pt x="436704" y="2467636"/>
                </a:lnTo>
                <a:lnTo>
                  <a:pt x="404879" y="2435811"/>
                </a:lnTo>
                <a:lnTo>
                  <a:pt x="374058" y="2403008"/>
                </a:lnTo>
                <a:lnTo>
                  <a:pt x="344265" y="2369251"/>
                </a:lnTo>
                <a:lnTo>
                  <a:pt x="315527" y="2334566"/>
                </a:lnTo>
                <a:lnTo>
                  <a:pt x="287868" y="2298977"/>
                </a:lnTo>
                <a:lnTo>
                  <a:pt x="261313" y="2262511"/>
                </a:lnTo>
                <a:lnTo>
                  <a:pt x="235887" y="2225192"/>
                </a:lnTo>
                <a:lnTo>
                  <a:pt x="211616" y="2187045"/>
                </a:lnTo>
                <a:lnTo>
                  <a:pt x="188525" y="2148095"/>
                </a:lnTo>
                <a:lnTo>
                  <a:pt x="166638" y="2108368"/>
                </a:lnTo>
                <a:lnTo>
                  <a:pt x="145981" y="2067889"/>
                </a:lnTo>
                <a:lnTo>
                  <a:pt x="126579" y="2026683"/>
                </a:lnTo>
                <a:lnTo>
                  <a:pt x="108458" y="1984774"/>
                </a:lnTo>
                <a:lnTo>
                  <a:pt x="91641" y="1942188"/>
                </a:lnTo>
                <a:lnTo>
                  <a:pt x="76156" y="1898951"/>
                </a:lnTo>
                <a:lnTo>
                  <a:pt x="62025" y="1855087"/>
                </a:lnTo>
                <a:lnTo>
                  <a:pt x="49276" y="1810622"/>
                </a:lnTo>
                <a:lnTo>
                  <a:pt x="37932" y="1765580"/>
                </a:lnTo>
                <a:lnTo>
                  <a:pt x="28019" y="1719987"/>
                </a:lnTo>
                <a:lnTo>
                  <a:pt x="19562" y="1673868"/>
                </a:lnTo>
                <a:lnTo>
                  <a:pt x="12587" y="1627247"/>
                </a:lnTo>
                <a:lnTo>
                  <a:pt x="7117" y="1580151"/>
                </a:lnTo>
                <a:lnTo>
                  <a:pt x="3180" y="1532605"/>
                </a:lnTo>
                <a:lnTo>
                  <a:pt x="799" y="1484632"/>
                </a:lnTo>
                <a:lnTo>
                  <a:pt x="0" y="1436259"/>
                </a:lnTo>
                <a:lnTo>
                  <a:pt x="799" y="1387887"/>
                </a:lnTo>
                <a:lnTo>
                  <a:pt x="3180" y="1339914"/>
                </a:lnTo>
                <a:lnTo>
                  <a:pt x="7117" y="1292368"/>
                </a:lnTo>
                <a:lnTo>
                  <a:pt x="12587" y="1245272"/>
                </a:lnTo>
                <a:lnTo>
                  <a:pt x="19562" y="1198651"/>
                </a:lnTo>
                <a:lnTo>
                  <a:pt x="28019" y="1152532"/>
                </a:lnTo>
                <a:lnTo>
                  <a:pt x="37932" y="1106939"/>
                </a:lnTo>
                <a:lnTo>
                  <a:pt x="49276" y="1061897"/>
                </a:lnTo>
                <a:lnTo>
                  <a:pt x="62025" y="1017432"/>
                </a:lnTo>
                <a:lnTo>
                  <a:pt x="76156" y="973568"/>
                </a:lnTo>
                <a:lnTo>
                  <a:pt x="91641" y="930330"/>
                </a:lnTo>
                <a:lnTo>
                  <a:pt x="108458" y="887745"/>
                </a:lnTo>
                <a:lnTo>
                  <a:pt x="126579" y="845836"/>
                </a:lnTo>
                <a:lnTo>
                  <a:pt x="145981" y="804630"/>
                </a:lnTo>
                <a:lnTo>
                  <a:pt x="166638" y="764150"/>
                </a:lnTo>
                <a:lnTo>
                  <a:pt x="188525" y="724423"/>
                </a:lnTo>
                <a:lnTo>
                  <a:pt x="211616" y="685474"/>
                </a:lnTo>
                <a:lnTo>
                  <a:pt x="235887" y="647327"/>
                </a:lnTo>
                <a:lnTo>
                  <a:pt x="261313" y="610008"/>
                </a:lnTo>
                <a:lnTo>
                  <a:pt x="287868" y="573541"/>
                </a:lnTo>
                <a:lnTo>
                  <a:pt x="315527" y="537953"/>
                </a:lnTo>
                <a:lnTo>
                  <a:pt x="344265" y="503268"/>
                </a:lnTo>
                <a:lnTo>
                  <a:pt x="374058" y="469511"/>
                </a:lnTo>
                <a:lnTo>
                  <a:pt x="404879" y="436708"/>
                </a:lnTo>
                <a:lnTo>
                  <a:pt x="436704" y="404883"/>
                </a:lnTo>
                <a:lnTo>
                  <a:pt x="469507" y="374061"/>
                </a:lnTo>
                <a:lnTo>
                  <a:pt x="503264" y="344269"/>
                </a:lnTo>
                <a:lnTo>
                  <a:pt x="537949" y="315530"/>
                </a:lnTo>
                <a:lnTo>
                  <a:pt x="573537" y="287871"/>
                </a:lnTo>
                <a:lnTo>
                  <a:pt x="610003" y="261316"/>
                </a:lnTo>
                <a:lnTo>
                  <a:pt x="647322" y="235890"/>
                </a:lnTo>
                <a:lnTo>
                  <a:pt x="685469" y="211619"/>
                </a:lnTo>
                <a:lnTo>
                  <a:pt x="724419" y="188527"/>
                </a:lnTo>
                <a:lnTo>
                  <a:pt x="764146" y="166640"/>
                </a:lnTo>
                <a:lnTo>
                  <a:pt x="804625" y="145983"/>
                </a:lnTo>
                <a:lnTo>
                  <a:pt x="845832" y="126581"/>
                </a:lnTo>
                <a:lnTo>
                  <a:pt x="887741" y="108459"/>
                </a:lnTo>
                <a:lnTo>
                  <a:pt x="930326" y="91643"/>
                </a:lnTo>
                <a:lnTo>
                  <a:pt x="973564" y="76157"/>
                </a:lnTo>
                <a:lnTo>
                  <a:pt x="1017428" y="62026"/>
                </a:lnTo>
                <a:lnTo>
                  <a:pt x="1061894" y="49276"/>
                </a:lnTo>
                <a:lnTo>
                  <a:pt x="1106936" y="37932"/>
                </a:lnTo>
                <a:lnTo>
                  <a:pt x="1152529" y="28019"/>
                </a:lnTo>
                <a:lnTo>
                  <a:pt x="1198649" y="19562"/>
                </a:lnTo>
                <a:lnTo>
                  <a:pt x="1245269" y="12587"/>
                </a:lnTo>
                <a:lnTo>
                  <a:pt x="1292366" y="7118"/>
                </a:lnTo>
                <a:lnTo>
                  <a:pt x="1339913" y="3180"/>
                </a:lnTo>
                <a:lnTo>
                  <a:pt x="1387886" y="799"/>
                </a:lnTo>
                <a:lnTo>
                  <a:pt x="1436259" y="0"/>
                </a:lnTo>
                <a:lnTo>
                  <a:pt x="1484632" y="799"/>
                </a:lnTo>
                <a:lnTo>
                  <a:pt x="1532605" y="3180"/>
                </a:lnTo>
                <a:lnTo>
                  <a:pt x="1580151" y="7118"/>
                </a:lnTo>
                <a:lnTo>
                  <a:pt x="1627247" y="12587"/>
                </a:lnTo>
                <a:lnTo>
                  <a:pt x="1673868" y="19562"/>
                </a:lnTo>
                <a:lnTo>
                  <a:pt x="1719987" y="28019"/>
                </a:lnTo>
                <a:lnTo>
                  <a:pt x="1765580" y="37932"/>
                </a:lnTo>
                <a:lnTo>
                  <a:pt x="1810622" y="49276"/>
                </a:lnTo>
                <a:lnTo>
                  <a:pt x="1855087" y="62026"/>
                </a:lnTo>
                <a:lnTo>
                  <a:pt x="1898951" y="76157"/>
                </a:lnTo>
                <a:lnTo>
                  <a:pt x="1942188" y="91643"/>
                </a:lnTo>
                <a:lnTo>
                  <a:pt x="1984774" y="108459"/>
                </a:lnTo>
                <a:lnTo>
                  <a:pt x="2026683" y="126581"/>
                </a:lnTo>
                <a:lnTo>
                  <a:pt x="2067889" y="145983"/>
                </a:lnTo>
                <a:lnTo>
                  <a:pt x="2108368" y="166640"/>
                </a:lnTo>
                <a:lnTo>
                  <a:pt x="2148095" y="188527"/>
                </a:lnTo>
                <a:lnTo>
                  <a:pt x="2187045" y="211619"/>
                </a:lnTo>
                <a:lnTo>
                  <a:pt x="2225192" y="235890"/>
                </a:lnTo>
                <a:lnTo>
                  <a:pt x="2262511" y="261316"/>
                </a:lnTo>
                <a:lnTo>
                  <a:pt x="2298977" y="287871"/>
                </a:lnTo>
                <a:lnTo>
                  <a:pt x="2334566" y="315530"/>
                </a:lnTo>
                <a:lnTo>
                  <a:pt x="2369251" y="344269"/>
                </a:lnTo>
                <a:lnTo>
                  <a:pt x="2403008" y="374061"/>
                </a:lnTo>
                <a:lnTo>
                  <a:pt x="2435811" y="404883"/>
                </a:lnTo>
                <a:lnTo>
                  <a:pt x="2467636" y="436708"/>
                </a:lnTo>
                <a:lnTo>
                  <a:pt x="2498457" y="469511"/>
                </a:lnTo>
                <a:lnTo>
                  <a:pt x="2528250" y="503268"/>
                </a:lnTo>
                <a:lnTo>
                  <a:pt x="2556988" y="537953"/>
                </a:lnTo>
                <a:lnTo>
                  <a:pt x="2584648" y="573541"/>
                </a:lnTo>
                <a:lnTo>
                  <a:pt x="2611203" y="610008"/>
                </a:lnTo>
                <a:lnTo>
                  <a:pt x="2636629" y="647327"/>
                </a:lnTo>
                <a:lnTo>
                  <a:pt x="2660900" y="685474"/>
                </a:lnTo>
                <a:lnTo>
                  <a:pt x="2683992" y="724423"/>
                </a:lnTo>
                <a:lnTo>
                  <a:pt x="2705879" y="764150"/>
                </a:lnTo>
                <a:lnTo>
                  <a:pt x="2726536" y="804630"/>
                </a:lnTo>
                <a:lnTo>
                  <a:pt x="2745938" y="845836"/>
                </a:lnTo>
                <a:lnTo>
                  <a:pt x="2764060" y="887745"/>
                </a:lnTo>
                <a:lnTo>
                  <a:pt x="2780876" y="930330"/>
                </a:lnTo>
                <a:lnTo>
                  <a:pt x="2796362" y="973568"/>
                </a:lnTo>
                <a:lnTo>
                  <a:pt x="2810493" y="1017432"/>
                </a:lnTo>
                <a:lnTo>
                  <a:pt x="2823243" y="1061897"/>
                </a:lnTo>
                <a:lnTo>
                  <a:pt x="2834587" y="1106939"/>
                </a:lnTo>
                <a:lnTo>
                  <a:pt x="2844500" y="1152532"/>
                </a:lnTo>
                <a:lnTo>
                  <a:pt x="2852956" y="1198651"/>
                </a:lnTo>
                <a:lnTo>
                  <a:pt x="2859932" y="1245272"/>
                </a:lnTo>
                <a:lnTo>
                  <a:pt x="2865401" y="1292368"/>
                </a:lnTo>
                <a:lnTo>
                  <a:pt x="2869339" y="1339914"/>
                </a:lnTo>
                <a:lnTo>
                  <a:pt x="2871720" y="1387887"/>
                </a:lnTo>
                <a:lnTo>
                  <a:pt x="2872519" y="1436259"/>
                </a:lnTo>
                <a:close/>
              </a:path>
            </a:pathLst>
          </a:custGeom>
          <a:ln w="261772">
            <a:solidFill>
              <a:srgbClr val="FCFC3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2" name="object 16">
            <a:extLst>
              <a:ext uri="{FF2B5EF4-FFF2-40B4-BE49-F238E27FC236}">
                <a16:creationId xmlns:a16="http://schemas.microsoft.com/office/drawing/2014/main" id="{B0D33498-916E-5C8A-BEA6-5CFA6810D4B6}"/>
              </a:ext>
            </a:extLst>
          </p:cNvPr>
          <p:cNvSpPr txBox="1"/>
          <p:nvPr/>
        </p:nvSpPr>
        <p:spPr>
          <a:xfrm>
            <a:off x="3843067" y="3953008"/>
            <a:ext cx="1951016" cy="6384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pt-BR" sz="4093" spc="-61">
                <a:solidFill>
                  <a:srgbClr val="062C4C"/>
                </a:solidFill>
                <a:latin typeface="BancoDoBrasil Textos Light" pitchFamily="2" charset="77"/>
                <a:cs typeface="BancoDoBrasilTextos-Light"/>
              </a:rPr>
              <a:t>19,02</a:t>
            </a:r>
            <a:r>
              <a:rPr sz="4093" spc="3">
                <a:solidFill>
                  <a:srgbClr val="062C4C"/>
                </a:solidFill>
                <a:latin typeface="BancoDoBrasil Textos Light" pitchFamily="2" charset="77"/>
                <a:cs typeface="BancoDoBrasilTextos-Light"/>
              </a:rPr>
              <a:t>%</a:t>
            </a:r>
            <a:endParaRPr sz="4093">
              <a:latin typeface="BancoDoBrasil Textos Light" pitchFamily="2" charset="77"/>
              <a:cs typeface="BancoDoBrasilTextos-Light"/>
            </a:endParaRPr>
          </a:p>
        </p:txBody>
      </p:sp>
      <p:sp>
        <p:nvSpPr>
          <p:cNvPr id="423" name="object 13">
            <a:extLst>
              <a:ext uri="{FF2B5EF4-FFF2-40B4-BE49-F238E27FC236}">
                <a16:creationId xmlns:a16="http://schemas.microsoft.com/office/drawing/2014/main" id="{83C903ED-9BE1-8CAD-3AB6-52882AA58C76}"/>
              </a:ext>
            </a:extLst>
          </p:cNvPr>
          <p:cNvSpPr txBox="1"/>
          <p:nvPr/>
        </p:nvSpPr>
        <p:spPr>
          <a:xfrm>
            <a:off x="6884541" y="4294056"/>
            <a:ext cx="2072802" cy="31490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algn="ctr">
              <a:spcBef>
                <a:spcPts val="55"/>
              </a:spcBef>
            </a:pPr>
            <a:r>
              <a:rPr lang="pt-BR" sz="2001" spc="-27">
                <a:solidFill>
                  <a:srgbClr val="FCFC30"/>
                </a:solidFill>
                <a:latin typeface="BancoDoBrasil Titulos Light" pitchFamily="2" charset="77"/>
                <a:cs typeface="BancoDoBrasilTitulos-Light"/>
              </a:rPr>
              <a:t>Fundos</a:t>
            </a:r>
            <a:endParaRPr sz="2001">
              <a:latin typeface="BancoDoBrasil Titulos Light" pitchFamily="2" charset="77"/>
              <a:cs typeface="BancoDoBrasilTitulos-Light"/>
            </a:endParaRPr>
          </a:p>
        </p:txBody>
      </p:sp>
      <p:sp>
        <p:nvSpPr>
          <p:cNvPr id="424" name="object 15">
            <a:extLst>
              <a:ext uri="{FF2B5EF4-FFF2-40B4-BE49-F238E27FC236}">
                <a16:creationId xmlns:a16="http://schemas.microsoft.com/office/drawing/2014/main" id="{20ED9389-BC62-7336-D61A-428E89343983}"/>
              </a:ext>
            </a:extLst>
          </p:cNvPr>
          <p:cNvSpPr/>
          <p:nvPr/>
        </p:nvSpPr>
        <p:spPr>
          <a:xfrm>
            <a:off x="7049982" y="2282674"/>
            <a:ext cx="1742032" cy="1742032"/>
          </a:xfrm>
          <a:custGeom>
            <a:avLst/>
            <a:gdLst/>
            <a:ahLst/>
            <a:cxnLst/>
            <a:rect l="l" t="t" r="r" b="b"/>
            <a:pathLst>
              <a:path w="2872740" h="2872740">
                <a:moveTo>
                  <a:pt x="2872519" y="1436259"/>
                </a:moveTo>
                <a:lnTo>
                  <a:pt x="2871720" y="1484632"/>
                </a:lnTo>
                <a:lnTo>
                  <a:pt x="2869339" y="1532605"/>
                </a:lnTo>
                <a:lnTo>
                  <a:pt x="2865401" y="1580151"/>
                </a:lnTo>
                <a:lnTo>
                  <a:pt x="2859932" y="1627247"/>
                </a:lnTo>
                <a:lnTo>
                  <a:pt x="2852956" y="1673868"/>
                </a:lnTo>
                <a:lnTo>
                  <a:pt x="2844500" y="1719987"/>
                </a:lnTo>
                <a:lnTo>
                  <a:pt x="2834587" y="1765580"/>
                </a:lnTo>
                <a:lnTo>
                  <a:pt x="2823243" y="1810622"/>
                </a:lnTo>
                <a:lnTo>
                  <a:pt x="2810493" y="1855087"/>
                </a:lnTo>
                <a:lnTo>
                  <a:pt x="2796362" y="1898951"/>
                </a:lnTo>
                <a:lnTo>
                  <a:pt x="2780876" y="1942188"/>
                </a:lnTo>
                <a:lnTo>
                  <a:pt x="2764060" y="1984774"/>
                </a:lnTo>
                <a:lnTo>
                  <a:pt x="2745938" y="2026683"/>
                </a:lnTo>
                <a:lnTo>
                  <a:pt x="2726536" y="2067889"/>
                </a:lnTo>
                <a:lnTo>
                  <a:pt x="2705879" y="2108368"/>
                </a:lnTo>
                <a:lnTo>
                  <a:pt x="2683992" y="2148095"/>
                </a:lnTo>
                <a:lnTo>
                  <a:pt x="2660900" y="2187045"/>
                </a:lnTo>
                <a:lnTo>
                  <a:pt x="2636629" y="2225192"/>
                </a:lnTo>
                <a:lnTo>
                  <a:pt x="2611203" y="2262511"/>
                </a:lnTo>
                <a:lnTo>
                  <a:pt x="2584648" y="2298977"/>
                </a:lnTo>
                <a:lnTo>
                  <a:pt x="2556988" y="2334566"/>
                </a:lnTo>
                <a:lnTo>
                  <a:pt x="2528250" y="2369251"/>
                </a:lnTo>
                <a:lnTo>
                  <a:pt x="2498457" y="2403008"/>
                </a:lnTo>
                <a:lnTo>
                  <a:pt x="2467636" y="2435811"/>
                </a:lnTo>
                <a:lnTo>
                  <a:pt x="2435811" y="2467636"/>
                </a:lnTo>
                <a:lnTo>
                  <a:pt x="2403008" y="2498457"/>
                </a:lnTo>
                <a:lnTo>
                  <a:pt x="2369251" y="2528250"/>
                </a:lnTo>
                <a:lnTo>
                  <a:pt x="2334566" y="2556988"/>
                </a:lnTo>
                <a:lnTo>
                  <a:pt x="2298977" y="2584648"/>
                </a:lnTo>
                <a:lnTo>
                  <a:pt x="2262511" y="2611203"/>
                </a:lnTo>
                <a:lnTo>
                  <a:pt x="2225192" y="2636629"/>
                </a:lnTo>
                <a:lnTo>
                  <a:pt x="2187045" y="2660900"/>
                </a:lnTo>
                <a:lnTo>
                  <a:pt x="2148095" y="2683992"/>
                </a:lnTo>
                <a:lnTo>
                  <a:pt x="2108368" y="2705879"/>
                </a:lnTo>
                <a:lnTo>
                  <a:pt x="2067889" y="2726536"/>
                </a:lnTo>
                <a:lnTo>
                  <a:pt x="2026683" y="2745938"/>
                </a:lnTo>
                <a:lnTo>
                  <a:pt x="1984774" y="2764060"/>
                </a:lnTo>
                <a:lnTo>
                  <a:pt x="1942188" y="2780876"/>
                </a:lnTo>
                <a:lnTo>
                  <a:pt x="1898951" y="2796362"/>
                </a:lnTo>
                <a:lnTo>
                  <a:pt x="1855087" y="2810493"/>
                </a:lnTo>
                <a:lnTo>
                  <a:pt x="1810622" y="2823243"/>
                </a:lnTo>
                <a:lnTo>
                  <a:pt x="1765580" y="2834587"/>
                </a:lnTo>
                <a:lnTo>
                  <a:pt x="1719987" y="2844500"/>
                </a:lnTo>
                <a:lnTo>
                  <a:pt x="1673868" y="2852956"/>
                </a:lnTo>
                <a:lnTo>
                  <a:pt x="1627247" y="2859932"/>
                </a:lnTo>
                <a:lnTo>
                  <a:pt x="1580151" y="2865401"/>
                </a:lnTo>
                <a:lnTo>
                  <a:pt x="1532605" y="2869339"/>
                </a:lnTo>
                <a:lnTo>
                  <a:pt x="1484632" y="2871720"/>
                </a:lnTo>
                <a:lnTo>
                  <a:pt x="1436259" y="2872519"/>
                </a:lnTo>
                <a:lnTo>
                  <a:pt x="1387886" y="2871720"/>
                </a:lnTo>
                <a:lnTo>
                  <a:pt x="1339913" y="2869339"/>
                </a:lnTo>
                <a:lnTo>
                  <a:pt x="1292366" y="2865401"/>
                </a:lnTo>
                <a:lnTo>
                  <a:pt x="1245269" y="2859932"/>
                </a:lnTo>
                <a:lnTo>
                  <a:pt x="1198649" y="2852956"/>
                </a:lnTo>
                <a:lnTo>
                  <a:pt x="1152529" y="2844500"/>
                </a:lnTo>
                <a:lnTo>
                  <a:pt x="1106936" y="2834587"/>
                </a:lnTo>
                <a:lnTo>
                  <a:pt x="1061894" y="2823243"/>
                </a:lnTo>
                <a:lnTo>
                  <a:pt x="1017428" y="2810493"/>
                </a:lnTo>
                <a:lnTo>
                  <a:pt x="973564" y="2796362"/>
                </a:lnTo>
                <a:lnTo>
                  <a:pt x="930326" y="2780876"/>
                </a:lnTo>
                <a:lnTo>
                  <a:pt x="887741" y="2764060"/>
                </a:lnTo>
                <a:lnTo>
                  <a:pt x="845832" y="2745938"/>
                </a:lnTo>
                <a:lnTo>
                  <a:pt x="804625" y="2726536"/>
                </a:lnTo>
                <a:lnTo>
                  <a:pt x="764146" y="2705879"/>
                </a:lnTo>
                <a:lnTo>
                  <a:pt x="724419" y="2683992"/>
                </a:lnTo>
                <a:lnTo>
                  <a:pt x="685469" y="2660900"/>
                </a:lnTo>
                <a:lnTo>
                  <a:pt x="647322" y="2636629"/>
                </a:lnTo>
                <a:lnTo>
                  <a:pt x="610003" y="2611203"/>
                </a:lnTo>
                <a:lnTo>
                  <a:pt x="573537" y="2584648"/>
                </a:lnTo>
                <a:lnTo>
                  <a:pt x="537949" y="2556988"/>
                </a:lnTo>
                <a:lnTo>
                  <a:pt x="503264" y="2528250"/>
                </a:lnTo>
                <a:lnTo>
                  <a:pt x="469507" y="2498457"/>
                </a:lnTo>
                <a:lnTo>
                  <a:pt x="436704" y="2467636"/>
                </a:lnTo>
                <a:lnTo>
                  <a:pt x="404879" y="2435811"/>
                </a:lnTo>
                <a:lnTo>
                  <a:pt x="374058" y="2403008"/>
                </a:lnTo>
                <a:lnTo>
                  <a:pt x="344265" y="2369251"/>
                </a:lnTo>
                <a:lnTo>
                  <a:pt x="315527" y="2334566"/>
                </a:lnTo>
                <a:lnTo>
                  <a:pt x="287868" y="2298977"/>
                </a:lnTo>
                <a:lnTo>
                  <a:pt x="261313" y="2262511"/>
                </a:lnTo>
                <a:lnTo>
                  <a:pt x="235887" y="2225192"/>
                </a:lnTo>
                <a:lnTo>
                  <a:pt x="211616" y="2187045"/>
                </a:lnTo>
                <a:lnTo>
                  <a:pt x="188525" y="2148095"/>
                </a:lnTo>
                <a:lnTo>
                  <a:pt x="166638" y="2108368"/>
                </a:lnTo>
                <a:lnTo>
                  <a:pt x="145981" y="2067889"/>
                </a:lnTo>
                <a:lnTo>
                  <a:pt x="126579" y="2026683"/>
                </a:lnTo>
                <a:lnTo>
                  <a:pt x="108458" y="1984774"/>
                </a:lnTo>
                <a:lnTo>
                  <a:pt x="91641" y="1942188"/>
                </a:lnTo>
                <a:lnTo>
                  <a:pt x="76156" y="1898951"/>
                </a:lnTo>
                <a:lnTo>
                  <a:pt x="62025" y="1855087"/>
                </a:lnTo>
                <a:lnTo>
                  <a:pt x="49276" y="1810622"/>
                </a:lnTo>
                <a:lnTo>
                  <a:pt x="37932" y="1765580"/>
                </a:lnTo>
                <a:lnTo>
                  <a:pt x="28019" y="1719987"/>
                </a:lnTo>
                <a:lnTo>
                  <a:pt x="19562" y="1673868"/>
                </a:lnTo>
                <a:lnTo>
                  <a:pt x="12587" y="1627247"/>
                </a:lnTo>
                <a:lnTo>
                  <a:pt x="7117" y="1580151"/>
                </a:lnTo>
                <a:lnTo>
                  <a:pt x="3180" y="1532605"/>
                </a:lnTo>
                <a:lnTo>
                  <a:pt x="799" y="1484632"/>
                </a:lnTo>
                <a:lnTo>
                  <a:pt x="0" y="1436259"/>
                </a:lnTo>
                <a:lnTo>
                  <a:pt x="799" y="1387887"/>
                </a:lnTo>
                <a:lnTo>
                  <a:pt x="3180" y="1339914"/>
                </a:lnTo>
                <a:lnTo>
                  <a:pt x="7117" y="1292368"/>
                </a:lnTo>
                <a:lnTo>
                  <a:pt x="12587" y="1245272"/>
                </a:lnTo>
                <a:lnTo>
                  <a:pt x="19562" y="1198651"/>
                </a:lnTo>
                <a:lnTo>
                  <a:pt x="28019" y="1152532"/>
                </a:lnTo>
                <a:lnTo>
                  <a:pt x="37932" y="1106939"/>
                </a:lnTo>
                <a:lnTo>
                  <a:pt x="49276" y="1061897"/>
                </a:lnTo>
                <a:lnTo>
                  <a:pt x="62025" y="1017432"/>
                </a:lnTo>
                <a:lnTo>
                  <a:pt x="76156" y="973568"/>
                </a:lnTo>
                <a:lnTo>
                  <a:pt x="91641" y="930330"/>
                </a:lnTo>
                <a:lnTo>
                  <a:pt x="108458" y="887745"/>
                </a:lnTo>
                <a:lnTo>
                  <a:pt x="126579" y="845836"/>
                </a:lnTo>
                <a:lnTo>
                  <a:pt x="145981" y="804630"/>
                </a:lnTo>
                <a:lnTo>
                  <a:pt x="166638" y="764150"/>
                </a:lnTo>
                <a:lnTo>
                  <a:pt x="188525" y="724423"/>
                </a:lnTo>
                <a:lnTo>
                  <a:pt x="211616" y="685474"/>
                </a:lnTo>
                <a:lnTo>
                  <a:pt x="235887" y="647327"/>
                </a:lnTo>
                <a:lnTo>
                  <a:pt x="261313" y="610008"/>
                </a:lnTo>
                <a:lnTo>
                  <a:pt x="287868" y="573541"/>
                </a:lnTo>
                <a:lnTo>
                  <a:pt x="315527" y="537953"/>
                </a:lnTo>
                <a:lnTo>
                  <a:pt x="344265" y="503268"/>
                </a:lnTo>
                <a:lnTo>
                  <a:pt x="374058" y="469511"/>
                </a:lnTo>
                <a:lnTo>
                  <a:pt x="404879" y="436708"/>
                </a:lnTo>
                <a:lnTo>
                  <a:pt x="436704" y="404883"/>
                </a:lnTo>
                <a:lnTo>
                  <a:pt x="469507" y="374061"/>
                </a:lnTo>
                <a:lnTo>
                  <a:pt x="503264" y="344269"/>
                </a:lnTo>
                <a:lnTo>
                  <a:pt x="537949" y="315530"/>
                </a:lnTo>
                <a:lnTo>
                  <a:pt x="573537" y="287871"/>
                </a:lnTo>
                <a:lnTo>
                  <a:pt x="610003" y="261316"/>
                </a:lnTo>
                <a:lnTo>
                  <a:pt x="647322" y="235890"/>
                </a:lnTo>
                <a:lnTo>
                  <a:pt x="685469" y="211619"/>
                </a:lnTo>
                <a:lnTo>
                  <a:pt x="724419" y="188527"/>
                </a:lnTo>
                <a:lnTo>
                  <a:pt x="764146" y="166640"/>
                </a:lnTo>
                <a:lnTo>
                  <a:pt x="804625" y="145983"/>
                </a:lnTo>
                <a:lnTo>
                  <a:pt x="845832" y="126581"/>
                </a:lnTo>
                <a:lnTo>
                  <a:pt x="887741" y="108459"/>
                </a:lnTo>
                <a:lnTo>
                  <a:pt x="930326" y="91643"/>
                </a:lnTo>
                <a:lnTo>
                  <a:pt x="973564" y="76157"/>
                </a:lnTo>
                <a:lnTo>
                  <a:pt x="1017428" y="62026"/>
                </a:lnTo>
                <a:lnTo>
                  <a:pt x="1061894" y="49276"/>
                </a:lnTo>
                <a:lnTo>
                  <a:pt x="1106936" y="37932"/>
                </a:lnTo>
                <a:lnTo>
                  <a:pt x="1152529" y="28019"/>
                </a:lnTo>
                <a:lnTo>
                  <a:pt x="1198649" y="19562"/>
                </a:lnTo>
                <a:lnTo>
                  <a:pt x="1245269" y="12587"/>
                </a:lnTo>
                <a:lnTo>
                  <a:pt x="1292366" y="7118"/>
                </a:lnTo>
                <a:lnTo>
                  <a:pt x="1339913" y="3180"/>
                </a:lnTo>
                <a:lnTo>
                  <a:pt x="1387886" y="799"/>
                </a:lnTo>
                <a:lnTo>
                  <a:pt x="1436259" y="0"/>
                </a:lnTo>
                <a:lnTo>
                  <a:pt x="1484632" y="799"/>
                </a:lnTo>
                <a:lnTo>
                  <a:pt x="1532605" y="3180"/>
                </a:lnTo>
                <a:lnTo>
                  <a:pt x="1580151" y="7118"/>
                </a:lnTo>
                <a:lnTo>
                  <a:pt x="1627247" y="12587"/>
                </a:lnTo>
                <a:lnTo>
                  <a:pt x="1673868" y="19562"/>
                </a:lnTo>
                <a:lnTo>
                  <a:pt x="1719987" y="28019"/>
                </a:lnTo>
                <a:lnTo>
                  <a:pt x="1765580" y="37932"/>
                </a:lnTo>
                <a:lnTo>
                  <a:pt x="1810622" y="49276"/>
                </a:lnTo>
                <a:lnTo>
                  <a:pt x="1855087" y="62026"/>
                </a:lnTo>
                <a:lnTo>
                  <a:pt x="1898951" y="76157"/>
                </a:lnTo>
                <a:lnTo>
                  <a:pt x="1942188" y="91643"/>
                </a:lnTo>
                <a:lnTo>
                  <a:pt x="1984774" y="108459"/>
                </a:lnTo>
                <a:lnTo>
                  <a:pt x="2026683" y="126581"/>
                </a:lnTo>
                <a:lnTo>
                  <a:pt x="2067889" y="145983"/>
                </a:lnTo>
                <a:lnTo>
                  <a:pt x="2108368" y="166640"/>
                </a:lnTo>
                <a:lnTo>
                  <a:pt x="2148095" y="188527"/>
                </a:lnTo>
                <a:lnTo>
                  <a:pt x="2187045" y="211619"/>
                </a:lnTo>
                <a:lnTo>
                  <a:pt x="2225192" y="235890"/>
                </a:lnTo>
                <a:lnTo>
                  <a:pt x="2262511" y="261316"/>
                </a:lnTo>
                <a:lnTo>
                  <a:pt x="2298977" y="287871"/>
                </a:lnTo>
                <a:lnTo>
                  <a:pt x="2334566" y="315530"/>
                </a:lnTo>
                <a:lnTo>
                  <a:pt x="2369251" y="344269"/>
                </a:lnTo>
                <a:lnTo>
                  <a:pt x="2403008" y="374061"/>
                </a:lnTo>
                <a:lnTo>
                  <a:pt x="2435811" y="404883"/>
                </a:lnTo>
                <a:lnTo>
                  <a:pt x="2467636" y="436708"/>
                </a:lnTo>
                <a:lnTo>
                  <a:pt x="2498457" y="469511"/>
                </a:lnTo>
                <a:lnTo>
                  <a:pt x="2528250" y="503268"/>
                </a:lnTo>
                <a:lnTo>
                  <a:pt x="2556988" y="537953"/>
                </a:lnTo>
                <a:lnTo>
                  <a:pt x="2584648" y="573541"/>
                </a:lnTo>
                <a:lnTo>
                  <a:pt x="2611203" y="610008"/>
                </a:lnTo>
                <a:lnTo>
                  <a:pt x="2636629" y="647327"/>
                </a:lnTo>
                <a:lnTo>
                  <a:pt x="2660900" y="685474"/>
                </a:lnTo>
                <a:lnTo>
                  <a:pt x="2683992" y="724423"/>
                </a:lnTo>
                <a:lnTo>
                  <a:pt x="2705879" y="764150"/>
                </a:lnTo>
                <a:lnTo>
                  <a:pt x="2726536" y="804630"/>
                </a:lnTo>
                <a:lnTo>
                  <a:pt x="2745938" y="845836"/>
                </a:lnTo>
                <a:lnTo>
                  <a:pt x="2764060" y="887745"/>
                </a:lnTo>
                <a:lnTo>
                  <a:pt x="2780876" y="930330"/>
                </a:lnTo>
                <a:lnTo>
                  <a:pt x="2796362" y="973568"/>
                </a:lnTo>
                <a:lnTo>
                  <a:pt x="2810493" y="1017432"/>
                </a:lnTo>
                <a:lnTo>
                  <a:pt x="2823243" y="1061897"/>
                </a:lnTo>
                <a:lnTo>
                  <a:pt x="2834587" y="1106939"/>
                </a:lnTo>
                <a:lnTo>
                  <a:pt x="2844500" y="1152532"/>
                </a:lnTo>
                <a:lnTo>
                  <a:pt x="2852956" y="1198651"/>
                </a:lnTo>
                <a:lnTo>
                  <a:pt x="2859932" y="1245272"/>
                </a:lnTo>
                <a:lnTo>
                  <a:pt x="2865401" y="1292368"/>
                </a:lnTo>
                <a:lnTo>
                  <a:pt x="2869339" y="1339914"/>
                </a:lnTo>
                <a:lnTo>
                  <a:pt x="2871720" y="1387887"/>
                </a:lnTo>
                <a:lnTo>
                  <a:pt x="2872519" y="1436259"/>
                </a:lnTo>
                <a:close/>
              </a:path>
            </a:pathLst>
          </a:custGeom>
          <a:ln w="261772">
            <a:solidFill>
              <a:srgbClr val="FCFC3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5" name="object 16">
            <a:extLst>
              <a:ext uri="{FF2B5EF4-FFF2-40B4-BE49-F238E27FC236}">
                <a16:creationId xmlns:a16="http://schemas.microsoft.com/office/drawing/2014/main" id="{7974ACD8-F045-1A5C-5119-94CD7694F2B5}"/>
              </a:ext>
            </a:extLst>
          </p:cNvPr>
          <p:cNvSpPr txBox="1"/>
          <p:nvPr/>
        </p:nvSpPr>
        <p:spPr>
          <a:xfrm>
            <a:off x="7290942" y="2858130"/>
            <a:ext cx="1259999" cy="6384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pt-BR" sz="4093" spc="-61">
                <a:solidFill>
                  <a:srgbClr val="062C4C"/>
                </a:solidFill>
                <a:latin typeface="BancoDoBrasil Textos Light" pitchFamily="2" charset="77"/>
                <a:cs typeface="BancoDoBrasilTextos-Light"/>
              </a:rPr>
              <a:t>1202</a:t>
            </a:r>
            <a:endParaRPr sz="4093">
              <a:latin typeface="BancoDoBrasil Textos Light" pitchFamily="2" charset="77"/>
              <a:cs typeface="BancoDoBrasilTextos-Light"/>
            </a:endParaRPr>
          </a:p>
        </p:txBody>
      </p:sp>
      <p:sp>
        <p:nvSpPr>
          <p:cNvPr id="426" name="object 13">
            <a:extLst>
              <a:ext uri="{FF2B5EF4-FFF2-40B4-BE49-F238E27FC236}">
                <a16:creationId xmlns:a16="http://schemas.microsoft.com/office/drawing/2014/main" id="{C82EBD5F-2469-39F0-2D1C-FB1BD33C3767}"/>
              </a:ext>
            </a:extLst>
          </p:cNvPr>
          <p:cNvSpPr txBox="1"/>
          <p:nvPr/>
        </p:nvSpPr>
        <p:spPr>
          <a:xfrm>
            <a:off x="8977812" y="5580806"/>
            <a:ext cx="2726617" cy="31490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pt-BR" sz="2001" spc="-27">
                <a:solidFill>
                  <a:srgbClr val="FCFC30"/>
                </a:solidFill>
                <a:latin typeface="BancoDoBrasil Titulos Light" pitchFamily="2" charset="77"/>
                <a:cs typeface="BancoDoBrasilTitulos-Light"/>
              </a:rPr>
              <a:t>Carteiras Administradas</a:t>
            </a:r>
            <a:endParaRPr sz="2001">
              <a:latin typeface="BancoDoBrasil Titulos Light" pitchFamily="2" charset="77"/>
              <a:cs typeface="BancoDoBrasilTitulos-Light"/>
            </a:endParaRPr>
          </a:p>
        </p:txBody>
      </p:sp>
      <p:sp>
        <p:nvSpPr>
          <p:cNvPr id="427" name="object 15">
            <a:extLst>
              <a:ext uri="{FF2B5EF4-FFF2-40B4-BE49-F238E27FC236}">
                <a16:creationId xmlns:a16="http://schemas.microsoft.com/office/drawing/2014/main" id="{109D586E-0675-56D7-91C4-191C6317E70A}"/>
              </a:ext>
            </a:extLst>
          </p:cNvPr>
          <p:cNvSpPr/>
          <p:nvPr/>
        </p:nvSpPr>
        <p:spPr>
          <a:xfrm>
            <a:off x="9711121" y="4061754"/>
            <a:ext cx="1260000" cy="1260000"/>
          </a:xfrm>
          <a:custGeom>
            <a:avLst/>
            <a:gdLst/>
            <a:ahLst/>
            <a:cxnLst/>
            <a:rect l="l" t="t" r="r" b="b"/>
            <a:pathLst>
              <a:path w="2872740" h="2872740">
                <a:moveTo>
                  <a:pt x="2872519" y="1436259"/>
                </a:moveTo>
                <a:lnTo>
                  <a:pt x="2871720" y="1484632"/>
                </a:lnTo>
                <a:lnTo>
                  <a:pt x="2869339" y="1532605"/>
                </a:lnTo>
                <a:lnTo>
                  <a:pt x="2865401" y="1580151"/>
                </a:lnTo>
                <a:lnTo>
                  <a:pt x="2859932" y="1627247"/>
                </a:lnTo>
                <a:lnTo>
                  <a:pt x="2852956" y="1673868"/>
                </a:lnTo>
                <a:lnTo>
                  <a:pt x="2844500" y="1719987"/>
                </a:lnTo>
                <a:lnTo>
                  <a:pt x="2834587" y="1765580"/>
                </a:lnTo>
                <a:lnTo>
                  <a:pt x="2823243" y="1810622"/>
                </a:lnTo>
                <a:lnTo>
                  <a:pt x="2810493" y="1855087"/>
                </a:lnTo>
                <a:lnTo>
                  <a:pt x="2796362" y="1898951"/>
                </a:lnTo>
                <a:lnTo>
                  <a:pt x="2780876" y="1942188"/>
                </a:lnTo>
                <a:lnTo>
                  <a:pt x="2764060" y="1984774"/>
                </a:lnTo>
                <a:lnTo>
                  <a:pt x="2745938" y="2026683"/>
                </a:lnTo>
                <a:lnTo>
                  <a:pt x="2726536" y="2067889"/>
                </a:lnTo>
                <a:lnTo>
                  <a:pt x="2705879" y="2108368"/>
                </a:lnTo>
                <a:lnTo>
                  <a:pt x="2683992" y="2148095"/>
                </a:lnTo>
                <a:lnTo>
                  <a:pt x="2660900" y="2187045"/>
                </a:lnTo>
                <a:lnTo>
                  <a:pt x="2636629" y="2225192"/>
                </a:lnTo>
                <a:lnTo>
                  <a:pt x="2611203" y="2262511"/>
                </a:lnTo>
                <a:lnTo>
                  <a:pt x="2584648" y="2298977"/>
                </a:lnTo>
                <a:lnTo>
                  <a:pt x="2556988" y="2334566"/>
                </a:lnTo>
                <a:lnTo>
                  <a:pt x="2528250" y="2369251"/>
                </a:lnTo>
                <a:lnTo>
                  <a:pt x="2498457" y="2403008"/>
                </a:lnTo>
                <a:lnTo>
                  <a:pt x="2467636" y="2435811"/>
                </a:lnTo>
                <a:lnTo>
                  <a:pt x="2435811" y="2467636"/>
                </a:lnTo>
                <a:lnTo>
                  <a:pt x="2403008" y="2498457"/>
                </a:lnTo>
                <a:lnTo>
                  <a:pt x="2369251" y="2528250"/>
                </a:lnTo>
                <a:lnTo>
                  <a:pt x="2334566" y="2556988"/>
                </a:lnTo>
                <a:lnTo>
                  <a:pt x="2298977" y="2584648"/>
                </a:lnTo>
                <a:lnTo>
                  <a:pt x="2262511" y="2611203"/>
                </a:lnTo>
                <a:lnTo>
                  <a:pt x="2225192" y="2636629"/>
                </a:lnTo>
                <a:lnTo>
                  <a:pt x="2187045" y="2660900"/>
                </a:lnTo>
                <a:lnTo>
                  <a:pt x="2148095" y="2683992"/>
                </a:lnTo>
                <a:lnTo>
                  <a:pt x="2108368" y="2705879"/>
                </a:lnTo>
                <a:lnTo>
                  <a:pt x="2067889" y="2726536"/>
                </a:lnTo>
                <a:lnTo>
                  <a:pt x="2026683" y="2745938"/>
                </a:lnTo>
                <a:lnTo>
                  <a:pt x="1984774" y="2764060"/>
                </a:lnTo>
                <a:lnTo>
                  <a:pt x="1942188" y="2780876"/>
                </a:lnTo>
                <a:lnTo>
                  <a:pt x="1898951" y="2796362"/>
                </a:lnTo>
                <a:lnTo>
                  <a:pt x="1855087" y="2810493"/>
                </a:lnTo>
                <a:lnTo>
                  <a:pt x="1810622" y="2823243"/>
                </a:lnTo>
                <a:lnTo>
                  <a:pt x="1765580" y="2834587"/>
                </a:lnTo>
                <a:lnTo>
                  <a:pt x="1719987" y="2844500"/>
                </a:lnTo>
                <a:lnTo>
                  <a:pt x="1673868" y="2852956"/>
                </a:lnTo>
                <a:lnTo>
                  <a:pt x="1627247" y="2859932"/>
                </a:lnTo>
                <a:lnTo>
                  <a:pt x="1580151" y="2865401"/>
                </a:lnTo>
                <a:lnTo>
                  <a:pt x="1532605" y="2869339"/>
                </a:lnTo>
                <a:lnTo>
                  <a:pt x="1484632" y="2871720"/>
                </a:lnTo>
                <a:lnTo>
                  <a:pt x="1436259" y="2872519"/>
                </a:lnTo>
                <a:lnTo>
                  <a:pt x="1387886" y="2871720"/>
                </a:lnTo>
                <a:lnTo>
                  <a:pt x="1339913" y="2869339"/>
                </a:lnTo>
                <a:lnTo>
                  <a:pt x="1292366" y="2865401"/>
                </a:lnTo>
                <a:lnTo>
                  <a:pt x="1245269" y="2859932"/>
                </a:lnTo>
                <a:lnTo>
                  <a:pt x="1198649" y="2852956"/>
                </a:lnTo>
                <a:lnTo>
                  <a:pt x="1152529" y="2844500"/>
                </a:lnTo>
                <a:lnTo>
                  <a:pt x="1106936" y="2834587"/>
                </a:lnTo>
                <a:lnTo>
                  <a:pt x="1061894" y="2823243"/>
                </a:lnTo>
                <a:lnTo>
                  <a:pt x="1017428" y="2810493"/>
                </a:lnTo>
                <a:lnTo>
                  <a:pt x="973564" y="2796362"/>
                </a:lnTo>
                <a:lnTo>
                  <a:pt x="930326" y="2780876"/>
                </a:lnTo>
                <a:lnTo>
                  <a:pt x="887741" y="2764060"/>
                </a:lnTo>
                <a:lnTo>
                  <a:pt x="845832" y="2745938"/>
                </a:lnTo>
                <a:lnTo>
                  <a:pt x="804625" y="2726536"/>
                </a:lnTo>
                <a:lnTo>
                  <a:pt x="764146" y="2705879"/>
                </a:lnTo>
                <a:lnTo>
                  <a:pt x="724419" y="2683992"/>
                </a:lnTo>
                <a:lnTo>
                  <a:pt x="685469" y="2660900"/>
                </a:lnTo>
                <a:lnTo>
                  <a:pt x="647322" y="2636629"/>
                </a:lnTo>
                <a:lnTo>
                  <a:pt x="610003" y="2611203"/>
                </a:lnTo>
                <a:lnTo>
                  <a:pt x="573537" y="2584648"/>
                </a:lnTo>
                <a:lnTo>
                  <a:pt x="537949" y="2556988"/>
                </a:lnTo>
                <a:lnTo>
                  <a:pt x="503264" y="2528250"/>
                </a:lnTo>
                <a:lnTo>
                  <a:pt x="469507" y="2498457"/>
                </a:lnTo>
                <a:lnTo>
                  <a:pt x="436704" y="2467636"/>
                </a:lnTo>
                <a:lnTo>
                  <a:pt x="404879" y="2435811"/>
                </a:lnTo>
                <a:lnTo>
                  <a:pt x="374058" y="2403008"/>
                </a:lnTo>
                <a:lnTo>
                  <a:pt x="344265" y="2369251"/>
                </a:lnTo>
                <a:lnTo>
                  <a:pt x="315527" y="2334566"/>
                </a:lnTo>
                <a:lnTo>
                  <a:pt x="287868" y="2298977"/>
                </a:lnTo>
                <a:lnTo>
                  <a:pt x="261313" y="2262511"/>
                </a:lnTo>
                <a:lnTo>
                  <a:pt x="235887" y="2225192"/>
                </a:lnTo>
                <a:lnTo>
                  <a:pt x="211616" y="2187045"/>
                </a:lnTo>
                <a:lnTo>
                  <a:pt x="188525" y="2148095"/>
                </a:lnTo>
                <a:lnTo>
                  <a:pt x="166638" y="2108368"/>
                </a:lnTo>
                <a:lnTo>
                  <a:pt x="145981" y="2067889"/>
                </a:lnTo>
                <a:lnTo>
                  <a:pt x="126579" y="2026683"/>
                </a:lnTo>
                <a:lnTo>
                  <a:pt x="108458" y="1984774"/>
                </a:lnTo>
                <a:lnTo>
                  <a:pt x="91641" y="1942188"/>
                </a:lnTo>
                <a:lnTo>
                  <a:pt x="76156" y="1898951"/>
                </a:lnTo>
                <a:lnTo>
                  <a:pt x="62025" y="1855087"/>
                </a:lnTo>
                <a:lnTo>
                  <a:pt x="49276" y="1810622"/>
                </a:lnTo>
                <a:lnTo>
                  <a:pt x="37932" y="1765580"/>
                </a:lnTo>
                <a:lnTo>
                  <a:pt x="28019" y="1719987"/>
                </a:lnTo>
                <a:lnTo>
                  <a:pt x="19562" y="1673868"/>
                </a:lnTo>
                <a:lnTo>
                  <a:pt x="12587" y="1627247"/>
                </a:lnTo>
                <a:lnTo>
                  <a:pt x="7117" y="1580151"/>
                </a:lnTo>
                <a:lnTo>
                  <a:pt x="3180" y="1532605"/>
                </a:lnTo>
                <a:lnTo>
                  <a:pt x="799" y="1484632"/>
                </a:lnTo>
                <a:lnTo>
                  <a:pt x="0" y="1436259"/>
                </a:lnTo>
                <a:lnTo>
                  <a:pt x="799" y="1387887"/>
                </a:lnTo>
                <a:lnTo>
                  <a:pt x="3180" y="1339914"/>
                </a:lnTo>
                <a:lnTo>
                  <a:pt x="7117" y="1292368"/>
                </a:lnTo>
                <a:lnTo>
                  <a:pt x="12587" y="1245272"/>
                </a:lnTo>
                <a:lnTo>
                  <a:pt x="19562" y="1198651"/>
                </a:lnTo>
                <a:lnTo>
                  <a:pt x="28019" y="1152532"/>
                </a:lnTo>
                <a:lnTo>
                  <a:pt x="37932" y="1106939"/>
                </a:lnTo>
                <a:lnTo>
                  <a:pt x="49276" y="1061897"/>
                </a:lnTo>
                <a:lnTo>
                  <a:pt x="62025" y="1017432"/>
                </a:lnTo>
                <a:lnTo>
                  <a:pt x="76156" y="973568"/>
                </a:lnTo>
                <a:lnTo>
                  <a:pt x="91641" y="930330"/>
                </a:lnTo>
                <a:lnTo>
                  <a:pt x="108458" y="887745"/>
                </a:lnTo>
                <a:lnTo>
                  <a:pt x="126579" y="845836"/>
                </a:lnTo>
                <a:lnTo>
                  <a:pt x="145981" y="804630"/>
                </a:lnTo>
                <a:lnTo>
                  <a:pt x="166638" y="764150"/>
                </a:lnTo>
                <a:lnTo>
                  <a:pt x="188525" y="724423"/>
                </a:lnTo>
                <a:lnTo>
                  <a:pt x="211616" y="685474"/>
                </a:lnTo>
                <a:lnTo>
                  <a:pt x="235887" y="647327"/>
                </a:lnTo>
                <a:lnTo>
                  <a:pt x="261313" y="610008"/>
                </a:lnTo>
                <a:lnTo>
                  <a:pt x="287868" y="573541"/>
                </a:lnTo>
                <a:lnTo>
                  <a:pt x="315527" y="537953"/>
                </a:lnTo>
                <a:lnTo>
                  <a:pt x="344265" y="503268"/>
                </a:lnTo>
                <a:lnTo>
                  <a:pt x="374058" y="469511"/>
                </a:lnTo>
                <a:lnTo>
                  <a:pt x="404879" y="436708"/>
                </a:lnTo>
                <a:lnTo>
                  <a:pt x="436704" y="404883"/>
                </a:lnTo>
                <a:lnTo>
                  <a:pt x="469507" y="374061"/>
                </a:lnTo>
                <a:lnTo>
                  <a:pt x="503264" y="344269"/>
                </a:lnTo>
                <a:lnTo>
                  <a:pt x="537949" y="315530"/>
                </a:lnTo>
                <a:lnTo>
                  <a:pt x="573537" y="287871"/>
                </a:lnTo>
                <a:lnTo>
                  <a:pt x="610003" y="261316"/>
                </a:lnTo>
                <a:lnTo>
                  <a:pt x="647322" y="235890"/>
                </a:lnTo>
                <a:lnTo>
                  <a:pt x="685469" y="211619"/>
                </a:lnTo>
                <a:lnTo>
                  <a:pt x="724419" y="188527"/>
                </a:lnTo>
                <a:lnTo>
                  <a:pt x="764146" y="166640"/>
                </a:lnTo>
                <a:lnTo>
                  <a:pt x="804625" y="145983"/>
                </a:lnTo>
                <a:lnTo>
                  <a:pt x="845832" y="126581"/>
                </a:lnTo>
                <a:lnTo>
                  <a:pt x="887741" y="108459"/>
                </a:lnTo>
                <a:lnTo>
                  <a:pt x="930326" y="91643"/>
                </a:lnTo>
                <a:lnTo>
                  <a:pt x="973564" y="76157"/>
                </a:lnTo>
                <a:lnTo>
                  <a:pt x="1017428" y="62026"/>
                </a:lnTo>
                <a:lnTo>
                  <a:pt x="1061894" y="49276"/>
                </a:lnTo>
                <a:lnTo>
                  <a:pt x="1106936" y="37932"/>
                </a:lnTo>
                <a:lnTo>
                  <a:pt x="1152529" y="28019"/>
                </a:lnTo>
                <a:lnTo>
                  <a:pt x="1198649" y="19562"/>
                </a:lnTo>
                <a:lnTo>
                  <a:pt x="1245269" y="12587"/>
                </a:lnTo>
                <a:lnTo>
                  <a:pt x="1292366" y="7118"/>
                </a:lnTo>
                <a:lnTo>
                  <a:pt x="1339913" y="3180"/>
                </a:lnTo>
                <a:lnTo>
                  <a:pt x="1387886" y="799"/>
                </a:lnTo>
                <a:lnTo>
                  <a:pt x="1436259" y="0"/>
                </a:lnTo>
                <a:lnTo>
                  <a:pt x="1484632" y="799"/>
                </a:lnTo>
                <a:lnTo>
                  <a:pt x="1532605" y="3180"/>
                </a:lnTo>
                <a:lnTo>
                  <a:pt x="1580151" y="7118"/>
                </a:lnTo>
                <a:lnTo>
                  <a:pt x="1627247" y="12587"/>
                </a:lnTo>
                <a:lnTo>
                  <a:pt x="1673868" y="19562"/>
                </a:lnTo>
                <a:lnTo>
                  <a:pt x="1719987" y="28019"/>
                </a:lnTo>
                <a:lnTo>
                  <a:pt x="1765580" y="37932"/>
                </a:lnTo>
                <a:lnTo>
                  <a:pt x="1810622" y="49276"/>
                </a:lnTo>
                <a:lnTo>
                  <a:pt x="1855087" y="62026"/>
                </a:lnTo>
                <a:lnTo>
                  <a:pt x="1898951" y="76157"/>
                </a:lnTo>
                <a:lnTo>
                  <a:pt x="1942188" y="91643"/>
                </a:lnTo>
                <a:lnTo>
                  <a:pt x="1984774" y="108459"/>
                </a:lnTo>
                <a:lnTo>
                  <a:pt x="2026683" y="126581"/>
                </a:lnTo>
                <a:lnTo>
                  <a:pt x="2067889" y="145983"/>
                </a:lnTo>
                <a:lnTo>
                  <a:pt x="2108368" y="166640"/>
                </a:lnTo>
                <a:lnTo>
                  <a:pt x="2148095" y="188527"/>
                </a:lnTo>
                <a:lnTo>
                  <a:pt x="2187045" y="211619"/>
                </a:lnTo>
                <a:lnTo>
                  <a:pt x="2225192" y="235890"/>
                </a:lnTo>
                <a:lnTo>
                  <a:pt x="2262511" y="261316"/>
                </a:lnTo>
                <a:lnTo>
                  <a:pt x="2298977" y="287871"/>
                </a:lnTo>
                <a:lnTo>
                  <a:pt x="2334566" y="315530"/>
                </a:lnTo>
                <a:lnTo>
                  <a:pt x="2369251" y="344269"/>
                </a:lnTo>
                <a:lnTo>
                  <a:pt x="2403008" y="374061"/>
                </a:lnTo>
                <a:lnTo>
                  <a:pt x="2435811" y="404883"/>
                </a:lnTo>
                <a:lnTo>
                  <a:pt x="2467636" y="436708"/>
                </a:lnTo>
                <a:lnTo>
                  <a:pt x="2498457" y="469511"/>
                </a:lnTo>
                <a:lnTo>
                  <a:pt x="2528250" y="503268"/>
                </a:lnTo>
                <a:lnTo>
                  <a:pt x="2556988" y="537953"/>
                </a:lnTo>
                <a:lnTo>
                  <a:pt x="2584648" y="573541"/>
                </a:lnTo>
                <a:lnTo>
                  <a:pt x="2611203" y="610008"/>
                </a:lnTo>
                <a:lnTo>
                  <a:pt x="2636629" y="647327"/>
                </a:lnTo>
                <a:lnTo>
                  <a:pt x="2660900" y="685474"/>
                </a:lnTo>
                <a:lnTo>
                  <a:pt x="2683992" y="724423"/>
                </a:lnTo>
                <a:lnTo>
                  <a:pt x="2705879" y="764150"/>
                </a:lnTo>
                <a:lnTo>
                  <a:pt x="2726536" y="804630"/>
                </a:lnTo>
                <a:lnTo>
                  <a:pt x="2745938" y="845836"/>
                </a:lnTo>
                <a:lnTo>
                  <a:pt x="2764060" y="887745"/>
                </a:lnTo>
                <a:lnTo>
                  <a:pt x="2780876" y="930330"/>
                </a:lnTo>
                <a:lnTo>
                  <a:pt x="2796362" y="973568"/>
                </a:lnTo>
                <a:lnTo>
                  <a:pt x="2810493" y="1017432"/>
                </a:lnTo>
                <a:lnTo>
                  <a:pt x="2823243" y="1061897"/>
                </a:lnTo>
                <a:lnTo>
                  <a:pt x="2834587" y="1106939"/>
                </a:lnTo>
                <a:lnTo>
                  <a:pt x="2844500" y="1152532"/>
                </a:lnTo>
                <a:lnTo>
                  <a:pt x="2852956" y="1198651"/>
                </a:lnTo>
                <a:lnTo>
                  <a:pt x="2859932" y="1245272"/>
                </a:lnTo>
                <a:lnTo>
                  <a:pt x="2865401" y="1292368"/>
                </a:lnTo>
                <a:lnTo>
                  <a:pt x="2869339" y="1339914"/>
                </a:lnTo>
                <a:lnTo>
                  <a:pt x="2871720" y="1387887"/>
                </a:lnTo>
                <a:lnTo>
                  <a:pt x="2872519" y="1436259"/>
                </a:lnTo>
                <a:close/>
              </a:path>
            </a:pathLst>
          </a:custGeom>
          <a:ln w="261772">
            <a:solidFill>
              <a:srgbClr val="FCFC3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8" name="object 16">
            <a:extLst>
              <a:ext uri="{FF2B5EF4-FFF2-40B4-BE49-F238E27FC236}">
                <a16:creationId xmlns:a16="http://schemas.microsoft.com/office/drawing/2014/main" id="{2D38B622-EAAA-8C73-E319-64A1661F1D36}"/>
              </a:ext>
            </a:extLst>
          </p:cNvPr>
          <p:cNvSpPr txBox="1"/>
          <p:nvPr/>
        </p:nvSpPr>
        <p:spPr>
          <a:xfrm>
            <a:off x="9794522" y="4367104"/>
            <a:ext cx="1093198" cy="6384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algn="ctr">
              <a:spcBef>
                <a:spcPts val="67"/>
              </a:spcBef>
            </a:pPr>
            <a:r>
              <a:rPr lang="pt-BR" sz="4093" spc="-61">
                <a:solidFill>
                  <a:srgbClr val="062C4C"/>
                </a:solidFill>
                <a:latin typeface="BancoDoBrasil Textos Light" pitchFamily="2" charset="77"/>
                <a:cs typeface="BancoDoBrasilTextos-Light"/>
              </a:rPr>
              <a:t>06</a:t>
            </a:r>
            <a:endParaRPr sz="4093">
              <a:latin typeface="BancoDoBrasil Textos Light" pitchFamily="2" charset="77"/>
              <a:cs typeface="BancoDoBrasilTextos-Light"/>
            </a:endParaRPr>
          </a:p>
        </p:txBody>
      </p:sp>
      <p:sp>
        <p:nvSpPr>
          <p:cNvPr id="432" name="Text Box 47">
            <a:extLst>
              <a:ext uri="{FF2B5EF4-FFF2-40B4-BE49-F238E27FC236}">
                <a16:creationId xmlns:a16="http://schemas.microsoft.com/office/drawing/2014/main" id="{B398C46B-F64F-8FA6-D322-ACCEB4E8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25" y="6242215"/>
            <a:ext cx="4349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000">
                <a:latin typeface="BancoDoBrasil Titulos Light" panose="00000400000000000000" pitchFamily="2" charset="0"/>
                <a:cs typeface="Arial" charset="0"/>
              </a:rPr>
              <a:t>Fonte:</a:t>
            </a:r>
            <a:r>
              <a:rPr lang="en-US" sz="1000">
                <a:latin typeface="BancoDoBrasil Titulos Light" panose="00000400000000000000" pitchFamily="2" charset="0"/>
                <a:cs typeface="Arial" charset="0"/>
              </a:rPr>
              <a:t> ANIBIMA - Ranking de Administrador, Ranking de Gestão e Consolidado Histórico de Fundos de </a:t>
            </a:r>
            <a:r>
              <a:rPr lang="pt-BR" sz="1000">
                <a:latin typeface="BancoDoBrasil Titulos Light" panose="00000400000000000000" pitchFamily="2" charset="0"/>
                <a:cs typeface="Arial" charset="0"/>
              </a:rPr>
              <a:t>Investimento</a:t>
            </a:r>
            <a:r>
              <a:rPr lang="en-US" sz="1000">
                <a:latin typeface="BancoDoBrasil Titulos Light" panose="00000400000000000000" pitchFamily="2" charset="0"/>
                <a:cs typeface="Arial" charset="0"/>
              </a:rPr>
              <a:t> – abril/2024</a:t>
            </a:r>
            <a:endParaRPr lang="pt-BR" sz="1000">
              <a:latin typeface="BancoDoBrasil Titulos Light" panose="000004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3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orem ipsum dolor sit amet, consectetur adipiscing elit, sed do eiusmod tempor incididunt ut labore et dolore magna aliqua.  Ut enim ad minim veniam."/>
          <p:cNvSpPr txBox="1"/>
          <p:nvPr/>
        </p:nvSpPr>
        <p:spPr>
          <a:xfrm>
            <a:off x="480949" y="1469301"/>
            <a:ext cx="5286517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  <a:latin typeface="BancoDoBrasil Titulos Bold" panose="00000800000000000000" pitchFamily="2" charset="0"/>
              </a:rPr>
              <a:t>Ranking 10 Maiores Instituições (R$ milhões)</a:t>
            </a:r>
          </a:p>
        </p:txBody>
      </p:sp>
      <p:sp>
        <p:nvSpPr>
          <p:cNvPr id="16" name="Lorem ipsum dolor sit amet, consectetur adipiscing elit, sed do eiusmod tempor incididunt ut labore et dolore magna aliqua.  Ut enim ad minim veniam."/>
          <p:cNvSpPr txBox="1"/>
          <p:nvPr/>
        </p:nvSpPr>
        <p:spPr>
          <a:xfrm>
            <a:off x="8071460" y="1465767"/>
            <a:ext cx="295787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n-BR"/>
            </a:defPPr>
            <a:lvl1pPr algn="ctr">
              <a:defRPr>
                <a:solidFill>
                  <a:schemeClr val="bg1"/>
                </a:solidFill>
                <a:latin typeface="BancoDoBrasil Titulos Bold" panose="00000800000000000000" pitchFamily="2" charset="0"/>
              </a:defRPr>
            </a:lvl1pPr>
          </a:lstStyle>
          <a:p>
            <a:r>
              <a:rPr lang="pt-BR"/>
              <a:t>Participação de Mercado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349250" y="6357695"/>
            <a:ext cx="47179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000">
                <a:solidFill>
                  <a:srgbClr val="002060"/>
                </a:solidFill>
                <a:latin typeface="BancoDoBrasil Textos Light" panose="00000400000000000000" pitchFamily="2" charset="0"/>
                <a:cs typeface="Arial" charset="0"/>
              </a:rPr>
              <a:t>Fonte:</a:t>
            </a:r>
            <a:r>
              <a:rPr lang="en-US" sz="1000">
                <a:solidFill>
                  <a:srgbClr val="002060"/>
                </a:solidFill>
                <a:latin typeface="BancoDoBrasil Textos Light" panose="00000400000000000000" pitchFamily="2" charset="0"/>
                <a:cs typeface="Arial" charset="0"/>
              </a:rPr>
              <a:t> ANBIMA –  Ranking de Gestão de Fundos de Investimento –  </a:t>
            </a:r>
            <a:r>
              <a:rPr lang="pt-BR" sz="1000">
                <a:solidFill>
                  <a:srgbClr val="002060"/>
                </a:solidFill>
                <a:latin typeface="BancoDoBrasil Textos Light" panose="00000400000000000000" pitchFamily="2" charset="0"/>
                <a:cs typeface="Arial" charset="0"/>
              </a:rPr>
              <a:t>abril</a:t>
            </a:r>
            <a:r>
              <a:rPr lang="pt-BR" sz="1000">
                <a:solidFill>
                  <a:srgbClr val="002060"/>
                </a:solidFill>
                <a:latin typeface="BancoDoBrasil Textos Light" panose="00000400000000000000" pitchFamily="2" charset="0"/>
              </a:rPr>
              <a:t>/2024</a:t>
            </a: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BB28C3FF-B954-6A86-368A-48DD3C12EA36}"/>
              </a:ext>
            </a:extLst>
          </p:cNvPr>
          <p:cNvSpPr txBox="1">
            <a:spLocks/>
          </p:cNvSpPr>
          <p:nvPr/>
        </p:nvSpPr>
        <p:spPr>
          <a:xfrm>
            <a:off x="2484991" y="540883"/>
            <a:ext cx="7225637" cy="43827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BancoDoBrasil Titulos Light" pitchFamily="2" charset="77"/>
                <a:ea typeface="+mj-ea"/>
                <a:cs typeface="+mj-cs"/>
              </a:defRPr>
            </a:lvl1pPr>
          </a:lstStyle>
          <a:p>
            <a:pPr marL="7701" marR="3081" algn="ctr">
              <a:lnSpc>
                <a:spcPct val="100499"/>
              </a:lnSpc>
              <a:spcBef>
                <a:spcPts val="58"/>
              </a:spcBef>
            </a:pPr>
            <a:r>
              <a:rPr lang="pt-BR" sz="2800" b="1"/>
              <a:t>BB Asset Management na Indústria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1C76253-5D03-7C54-3A4E-EF9DC6F0A976}"/>
              </a:ext>
            </a:extLst>
          </p:cNvPr>
          <p:cNvSpPr/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B4B5F5A-FA91-8453-F4D9-471B95F1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365125"/>
            <a:ext cx="903828" cy="789793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F2C677A-0384-D837-3AAA-38BB8E74B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99422"/>
              </p:ext>
            </p:extLst>
          </p:nvPr>
        </p:nvGraphicFramePr>
        <p:xfrm>
          <a:off x="642874" y="2287739"/>
          <a:ext cx="6370107" cy="246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419975" imgH="2867025" progId="Excel.Sheet.12">
                  <p:embed/>
                </p:oleObj>
              </mc:Choice>
              <mc:Fallback>
                <p:oleObj name="Worksheet" r:id="rId4" imgW="7419975" imgH="2867025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F2C677A-0384-D837-3AAA-38BB8E74B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874" y="2287739"/>
                        <a:ext cx="6370107" cy="2461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3080A4C-C563-47E9-8E77-36C5C0DBB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147479"/>
              </p:ext>
            </p:extLst>
          </p:nvPr>
        </p:nvGraphicFramePr>
        <p:xfrm>
          <a:off x="7652543" y="1770693"/>
          <a:ext cx="3967958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6126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94000" y="6059221"/>
            <a:ext cx="25907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000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Fonte:</a:t>
            </a:r>
            <a:r>
              <a:rPr lang="en-US" sz="1000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 ANBIMA – Ranking de </a:t>
            </a:r>
            <a:r>
              <a:rPr lang="en-US" sz="1000" err="1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Gestão</a:t>
            </a:r>
            <a:endParaRPr lang="en-US" sz="1000">
              <a:solidFill>
                <a:srgbClr val="002C4B"/>
              </a:solidFill>
              <a:latin typeface="BancoDoBrasil Textos Light" panose="00000400000000000000" pitchFamily="2" charset="0"/>
              <a:cs typeface="Arial" charset="0"/>
              <a:sym typeface="Helvetica Neue"/>
            </a:endParaRPr>
          </a:p>
          <a:p>
            <a:pPr>
              <a:spcBef>
                <a:spcPct val="20000"/>
              </a:spcBef>
            </a:pPr>
            <a:r>
              <a:rPr lang="en-US" sz="1000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de Fundos de </a:t>
            </a:r>
            <a:r>
              <a:rPr lang="en-US" sz="1000" err="1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Investimentos</a:t>
            </a:r>
            <a:r>
              <a:rPr lang="en-US" sz="1000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  </a:t>
            </a:r>
            <a:r>
              <a:rPr lang="pt-BR" sz="1000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- abril/</a:t>
            </a:r>
            <a:r>
              <a:rPr lang="en-US" sz="1000">
                <a:solidFill>
                  <a:srgbClr val="002C4B"/>
                </a:solidFill>
                <a:latin typeface="BancoDoBrasil Textos Light" panose="00000400000000000000" pitchFamily="2" charset="0"/>
                <a:cs typeface="Arial" charset="0"/>
                <a:sym typeface="Helvetica Neue"/>
              </a:rPr>
              <a:t>2024</a:t>
            </a:r>
            <a:endParaRPr lang="pt-BR" sz="1000">
              <a:solidFill>
                <a:srgbClr val="002C4B"/>
              </a:solidFill>
              <a:latin typeface="BancoDoBrasil Textos Light" panose="00000400000000000000" pitchFamily="2" charset="0"/>
              <a:cs typeface="Arial" charset="0"/>
              <a:sym typeface="Helvetica Neue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56E04F8E-EA95-6F5A-1865-C5DB2DE489C0}"/>
              </a:ext>
            </a:extLst>
          </p:cNvPr>
          <p:cNvSpPr txBox="1">
            <a:spLocks/>
          </p:cNvSpPr>
          <p:nvPr/>
        </p:nvSpPr>
        <p:spPr>
          <a:xfrm>
            <a:off x="-221020" y="4509190"/>
            <a:ext cx="3022268" cy="86916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BancoDoBrasil Titulos Light" pitchFamily="2" charset="77"/>
                <a:ea typeface="+mj-ea"/>
                <a:cs typeface="+mj-cs"/>
              </a:defRPr>
            </a:lvl1pPr>
          </a:lstStyle>
          <a:p>
            <a:pPr marL="7701" marR="3081" algn="r">
              <a:lnSpc>
                <a:spcPct val="100499"/>
              </a:lnSpc>
              <a:spcBef>
                <a:spcPts val="58"/>
              </a:spcBef>
            </a:pPr>
            <a:r>
              <a:rPr lang="pt-BR" sz="2800"/>
              <a:t>Distribuição por Segmento</a:t>
            </a: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B1426E80-8643-3E6D-BB50-F401179C9ED0}"/>
              </a:ext>
            </a:extLst>
          </p:cNvPr>
          <p:cNvSpPr txBox="1">
            <a:spLocks/>
          </p:cNvSpPr>
          <p:nvPr/>
        </p:nvSpPr>
        <p:spPr>
          <a:xfrm>
            <a:off x="57150" y="762693"/>
            <a:ext cx="3022268" cy="120258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BancoDoBrasil Titulos Light" pitchFamily="2" charset="77"/>
                <a:ea typeface="+mj-ea"/>
                <a:cs typeface="+mj-cs"/>
              </a:defRPr>
            </a:lvl1pPr>
          </a:lstStyle>
          <a:p>
            <a:pPr marL="7701" marR="3081" algn="r">
              <a:lnSpc>
                <a:spcPct val="100499"/>
              </a:lnSpc>
              <a:spcBef>
                <a:spcPts val="58"/>
              </a:spcBef>
            </a:pPr>
            <a:r>
              <a:rPr lang="pt-BR" sz="2800"/>
              <a:t>Distribuição por Ativo</a:t>
            </a:r>
          </a:p>
          <a:p>
            <a:pPr marL="7701" marR="3081" algn="r">
              <a:lnSpc>
                <a:spcPct val="100499"/>
              </a:lnSpc>
              <a:spcBef>
                <a:spcPts val="58"/>
              </a:spcBef>
            </a:pPr>
            <a:endParaRPr lang="pt-BR" sz="1000">
              <a:solidFill>
                <a:schemeClr val="tx2"/>
              </a:solidFill>
            </a:endParaRPr>
          </a:p>
          <a:p>
            <a:pPr marL="7701" marR="3081" algn="r">
              <a:lnSpc>
                <a:spcPct val="100499"/>
              </a:lnSpc>
              <a:spcBef>
                <a:spcPts val="58"/>
              </a:spcBef>
            </a:pPr>
            <a:r>
              <a:rPr lang="pt-BR" sz="1000" i="1">
                <a:solidFill>
                  <a:srgbClr val="002C4B"/>
                </a:solidFill>
              </a:rPr>
              <a:t>(recursos administrados BB Asset versus Indústria)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7E9B60E-79DD-A7D9-2B59-232093E6917B}"/>
              </a:ext>
            </a:extLst>
          </p:cNvPr>
          <p:cNvSpPr/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16B78B1-B50F-3704-2753-575179A64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77790"/>
              </p:ext>
            </p:extLst>
          </p:nvPr>
        </p:nvGraphicFramePr>
        <p:xfrm>
          <a:off x="4545707" y="367892"/>
          <a:ext cx="6426200" cy="2095500"/>
        </p:xfrm>
        <a:graphic>
          <a:graphicData uri="http://schemas.openxmlformats.org/drawingml/2006/table">
            <a:tbl>
              <a:tblPr/>
              <a:tblGrid>
                <a:gridCol w="1756070">
                  <a:extLst>
                    <a:ext uri="{9D8B030D-6E8A-4147-A177-3AD203B41FA5}">
                      <a16:colId xmlns:a16="http://schemas.microsoft.com/office/drawing/2014/main" val="2353578059"/>
                    </a:ext>
                  </a:extLst>
                </a:gridCol>
                <a:gridCol w="1164351">
                  <a:extLst>
                    <a:ext uri="{9D8B030D-6E8A-4147-A177-3AD203B41FA5}">
                      <a16:colId xmlns:a16="http://schemas.microsoft.com/office/drawing/2014/main" val="3592125645"/>
                    </a:ext>
                  </a:extLst>
                </a:gridCol>
                <a:gridCol w="1164351">
                  <a:extLst>
                    <a:ext uri="{9D8B030D-6E8A-4147-A177-3AD203B41FA5}">
                      <a16:colId xmlns:a16="http://schemas.microsoft.com/office/drawing/2014/main" val="1393490325"/>
                    </a:ext>
                  </a:extLst>
                </a:gridCol>
                <a:gridCol w="1170714">
                  <a:extLst>
                    <a:ext uri="{9D8B030D-6E8A-4147-A177-3AD203B41FA5}">
                      <a16:colId xmlns:a16="http://schemas.microsoft.com/office/drawing/2014/main" val="2970244602"/>
                    </a:ext>
                  </a:extLst>
                </a:gridCol>
                <a:gridCol w="1170714">
                  <a:extLst>
                    <a:ext uri="{9D8B030D-6E8A-4147-A177-3AD203B41FA5}">
                      <a16:colId xmlns:a16="http://schemas.microsoft.com/office/drawing/2014/main" val="6210576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Abril_2024 (R$ Milhões)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3862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INDÚSTRIA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BB ASSET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388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134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Operação Compromissada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1.469.096,24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22,38%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590.434,84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36,40%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143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Renda Variável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616.838,00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9,40%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20.044,80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1,24%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33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Títulos Privados*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1.557.714,65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23,73%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196.851,70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12,14%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66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Títulos Públicos Federais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2.920.093,28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44,49%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814.552,63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50,22%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872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6.563.742,18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1.621.883,96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270013"/>
                  </a:ext>
                </a:extLst>
              </a:tr>
              <a:tr h="190500">
                <a:tc rowSpan="2" gridSpan="4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(*) Englobam CDB/RDB, Notas Promissórias, Debêntures, Direitos Creditórios, DPGE, CCB/CCCB, Títulos Imobiliários, Letras Financeiras, Investimento no Exterior e outros ativos de Renda Fixa.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72642"/>
                  </a:ext>
                </a:extLst>
              </a:tr>
              <a:tr h="190500"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638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Fonte : Ranking Global ANBIMA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428695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6D60F53-4858-4F57-A791-27D583B02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363339"/>
              </p:ext>
            </p:extLst>
          </p:nvPr>
        </p:nvGraphicFramePr>
        <p:xfrm>
          <a:off x="4086919" y="3429000"/>
          <a:ext cx="734377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62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2">
            <a:extLst>
              <a:ext uri="{FF2B5EF4-FFF2-40B4-BE49-F238E27FC236}">
                <a16:creationId xmlns:a16="http://schemas.microsoft.com/office/drawing/2014/main" id="{74FA01FB-62A9-50EE-C05F-4B41719D3E91}"/>
              </a:ext>
            </a:extLst>
          </p:cNvPr>
          <p:cNvSpPr txBox="1">
            <a:spLocks/>
          </p:cNvSpPr>
          <p:nvPr/>
        </p:nvSpPr>
        <p:spPr>
          <a:xfrm>
            <a:off x="2483181" y="255181"/>
            <a:ext cx="7225637" cy="43827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tx1"/>
                </a:solidFill>
                <a:latin typeface="BancoDoBrasil Titulos Light" pitchFamily="2" charset="77"/>
                <a:ea typeface="+mj-ea"/>
                <a:cs typeface="+mj-cs"/>
              </a:defRPr>
            </a:lvl1pPr>
          </a:lstStyle>
          <a:p>
            <a:pPr marL="7701" marR="3081" algn="ctr">
              <a:lnSpc>
                <a:spcPct val="100499"/>
              </a:lnSpc>
              <a:spcBef>
                <a:spcPts val="58"/>
              </a:spcBef>
            </a:pPr>
            <a:r>
              <a:rPr lang="pt-BR" sz="2800">
                <a:solidFill>
                  <a:srgbClr val="FFFF00"/>
                </a:solidFill>
              </a:rPr>
              <a:t>Evolução do </a:t>
            </a:r>
            <a:r>
              <a:rPr lang="pt-BR" sz="2800" i="1">
                <a:solidFill>
                  <a:srgbClr val="FFFF00"/>
                </a:solidFill>
              </a:rPr>
              <a:t>Market Share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64E227-C46E-E2F0-C85B-BF99C11543B0}"/>
              </a:ext>
            </a:extLst>
          </p:cNvPr>
          <p:cNvSpPr/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8BCC8E6-AF3B-1D2C-CBA0-EAB105244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60923"/>
              </p:ext>
            </p:extLst>
          </p:nvPr>
        </p:nvGraphicFramePr>
        <p:xfrm>
          <a:off x="1955799" y="1040249"/>
          <a:ext cx="8280400" cy="1714500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8678567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593411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56764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21268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942036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291756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874755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317734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07746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798476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636867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07004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jun/19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dez/19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jun/20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dez/20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jun/21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dez/21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jun/22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dez/22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jun/23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dez/23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abr/24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109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BB Asset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20,04%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20,62%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20,18%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20,24%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20,56%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21,50%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18,57%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70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Bradesco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9,78%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63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36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BTG Pactual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998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Caixa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56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Itau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13,64%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11,84%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11,78%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11,67%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341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Reag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58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355884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44D340B-F255-45AD-A058-34570B21F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306028"/>
              </p:ext>
            </p:extLst>
          </p:nvPr>
        </p:nvGraphicFramePr>
        <p:xfrm>
          <a:off x="857249" y="2754749"/>
          <a:ext cx="10296525" cy="399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44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1">
            <a:extLst>
              <a:ext uri="{FF2B5EF4-FFF2-40B4-BE49-F238E27FC236}">
                <a16:creationId xmlns:a16="http://schemas.microsoft.com/office/drawing/2014/main" id="{0E55EC54-87DB-494A-B350-283ABAF43CCD}"/>
              </a:ext>
            </a:extLst>
          </p:cNvPr>
          <p:cNvSpPr/>
          <p:nvPr/>
        </p:nvSpPr>
        <p:spPr>
          <a:xfrm>
            <a:off x="2360725" y="1253724"/>
            <a:ext cx="1889257" cy="369565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1994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35D200E0-1C0B-433D-9A93-6FCEBCAC0919}"/>
              </a:ext>
            </a:extLst>
          </p:cNvPr>
          <p:cNvSpPr/>
          <p:nvPr/>
        </p:nvSpPr>
        <p:spPr>
          <a:xfrm>
            <a:off x="4243554" y="1255321"/>
            <a:ext cx="1855148" cy="360040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2006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52BDBC20-2106-4C6A-B589-6BD296577F17}"/>
              </a:ext>
            </a:extLst>
          </p:cNvPr>
          <p:cNvSpPr/>
          <p:nvPr/>
        </p:nvSpPr>
        <p:spPr>
          <a:xfrm>
            <a:off x="6090649" y="1255321"/>
            <a:ext cx="1855148" cy="360040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2008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54D7DB-3635-45E8-B9E5-9E64D1239A33}"/>
              </a:ext>
            </a:extLst>
          </p:cNvPr>
          <p:cNvCxnSpPr/>
          <p:nvPr/>
        </p:nvCxnSpPr>
        <p:spPr>
          <a:xfrm rot="10800000" flipV="1">
            <a:off x="4241446" y="1267301"/>
            <a:ext cx="0" cy="93600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0F62B5-4BC5-46CF-BE66-73DCCD5C78D0}"/>
              </a:ext>
            </a:extLst>
          </p:cNvPr>
          <p:cNvSpPr txBox="1"/>
          <p:nvPr/>
        </p:nvSpPr>
        <p:spPr>
          <a:xfrm>
            <a:off x="2421325" y="705709"/>
            <a:ext cx="191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assume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liderança</a:t>
            </a: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 de mercado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13CFE2-0240-4FE7-9854-4D54563D8D60}"/>
              </a:ext>
            </a:extLst>
          </p:cNvPr>
          <p:cNvSpPr txBox="1"/>
          <p:nvPr/>
        </p:nvSpPr>
        <p:spPr>
          <a:xfrm>
            <a:off x="6163205" y="197877"/>
            <a:ext cx="171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Transferência da Administração dos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fundos do BESC e Nossa Caixa para a BB DTVM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D1DEC2-E570-4244-8689-E4BC6D2CE313}"/>
              </a:ext>
            </a:extLst>
          </p:cNvPr>
          <p:cNvSpPr txBox="1"/>
          <p:nvPr/>
        </p:nvSpPr>
        <p:spPr>
          <a:xfrm>
            <a:off x="781848" y="1726803"/>
            <a:ext cx="133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Criação da </a:t>
            </a:r>
          </a:p>
          <a:p>
            <a:pPr algn="ctr">
              <a:defRPr/>
            </a:pP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BB DTVM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5BB49C-5C3E-4008-B71D-776CD388C2E7}"/>
              </a:ext>
            </a:extLst>
          </p:cNvPr>
          <p:cNvSpPr txBox="1"/>
          <p:nvPr/>
        </p:nvSpPr>
        <p:spPr>
          <a:xfrm>
            <a:off x="4462878" y="1725116"/>
            <a:ext cx="141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completa 20 anos e consolida sua liderança,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rating MQ1 da Moody´s</a:t>
            </a:r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241F91D7-31AC-47DE-B28A-D5536678B7CA}"/>
              </a:ext>
            </a:extLst>
          </p:cNvPr>
          <p:cNvSpPr/>
          <p:nvPr/>
        </p:nvSpPr>
        <p:spPr>
          <a:xfrm>
            <a:off x="7932941" y="1255321"/>
            <a:ext cx="1855148" cy="360040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2010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0E55EC54-87DB-494A-B350-283ABAF43CCD}"/>
              </a:ext>
            </a:extLst>
          </p:cNvPr>
          <p:cNvSpPr/>
          <p:nvPr/>
        </p:nvSpPr>
        <p:spPr>
          <a:xfrm>
            <a:off x="9792892" y="1256543"/>
            <a:ext cx="1855148" cy="358818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2012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35D200E0-1C0B-433D-9A93-6FCEBCAC0919}"/>
              </a:ext>
            </a:extLst>
          </p:cNvPr>
          <p:cNvSpPr/>
          <p:nvPr/>
        </p:nvSpPr>
        <p:spPr>
          <a:xfrm>
            <a:off x="8033842" y="3307861"/>
            <a:ext cx="1855148" cy="366196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2015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52BDBC20-2106-4C6A-B589-6BD296577F17}"/>
              </a:ext>
            </a:extLst>
          </p:cNvPr>
          <p:cNvSpPr/>
          <p:nvPr/>
        </p:nvSpPr>
        <p:spPr>
          <a:xfrm>
            <a:off x="9888990" y="3307861"/>
            <a:ext cx="1855148" cy="366196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2014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330F62B5-4BC5-46CF-BE66-73DCCD5C78D0}"/>
              </a:ext>
            </a:extLst>
          </p:cNvPr>
          <p:cNvSpPr txBox="1"/>
          <p:nvPr/>
        </p:nvSpPr>
        <p:spPr>
          <a:xfrm>
            <a:off x="9843734" y="390483"/>
            <a:ext cx="175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Análise de Risco de Crédito recebe a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Certificação ISO 9001-08</a:t>
            </a:r>
          </a:p>
        </p:txBody>
      </p:sp>
      <p:sp>
        <p:nvSpPr>
          <p:cNvPr id="44" name="TextBox 17">
            <a:extLst>
              <a:ext uri="{FF2B5EF4-FFF2-40B4-BE49-F238E27FC236}">
                <a16:creationId xmlns:a16="http://schemas.microsoft.com/office/drawing/2014/main" id="{F113CFE2-0240-4FE7-9854-4D54563D8D60}"/>
              </a:ext>
            </a:extLst>
          </p:cNvPr>
          <p:cNvSpPr txBox="1"/>
          <p:nvPr/>
        </p:nvSpPr>
        <p:spPr>
          <a:xfrm>
            <a:off x="10183244" y="2019521"/>
            <a:ext cx="1308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54125">
              <a:tabLst>
                <a:tab pos="1704975" algn="l"/>
              </a:tabLst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Criação das Gerências de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Governança e Regulação, Produtos, Risco e Conformidade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1CD1DEC2-E570-4244-8689-E4BC6D2CE313}"/>
              </a:ext>
            </a:extLst>
          </p:cNvPr>
          <p:cNvSpPr txBox="1"/>
          <p:nvPr/>
        </p:nvSpPr>
        <p:spPr>
          <a:xfrm>
            <a:off x="7922376" y="1716283"/>
            <a:ext cx="16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</a:t>
            </a:r>
          </a:p>
          <a:p>
            <a:pPr marL="360363"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torna-se signatária do PRI</a:t>
            </a: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9C5BB49C-5C3E-4008-B71D-776CD388C2E7}"/>
              </a:ext>
            </a:extLst>
          </p:cNvPr>
          <p:cNvSpPr txBox="1"/>
          <p:nvPr/>
        </p:nvSpPr>
        <p:spPr>
          <a:xfrm>
            <a:off x="8226812" y="3774936"/>
            <a:ext cx="146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atinge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R$ 600 bilhões </a:t>
            </a: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de recursos administrados</a:t>
            </a:r>
          </a:p>
        </p:txBody>
      </p:sp>
      <p:sp>
        <p:nvSpPr>
          <p:cNvPr id="51" name="직사각형 1">
            <a:extLst>
              <a:ext uri="{FF2B5EF4-FFF2-40B4-BE49-F238E27FC236}">
                <a16:creationId xmlns:a16="http://schemas.microsoft.com/office/drawing/2014/main" id="{241F91D7-31AC-47DE-B28A-D5536678B7CA}"/>
              </a:ext>
            </a:extLst>
          </p:cNvPr>
          <p:cNvSpPr/>
          <p:nvPr/>
        </p:nvSpPr>
        <p:spPr>
          <a:xfrm>
            <a:off x="4329698" y="3302688"/>
            <a:ext cx="1855148" cy="369772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2017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52" name="직사각형 1">
            <a:extLst>
              <a:ext uri="{FF2B5EF4-FFF2-40B4-BE49-F238E27FC236}">
                <a16:creationId xmlns:a16="http://schemas.microsoft.com/office/drawing/2014/main" id="{0E55EC54-87DB-494A-B350-283ABAF43CCD}"/>
              </a:ext>
            </a:extLst>
          </p:cNvPr>
          <p:cNvSpPr/>
          <p:nvPr/>
        </p:nvSpPr>
        <p:spPr>
          <a:xfrm>
            <a:off x="6178694" y="3302688"/>
            <a:ext cx="1855148" cy="373223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2016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330F62B5-4BC5-46CF-BE66-73DCCD5C78D0}"/>
              </a:ext>
            </a:extLst>
          </p:cNvPr>
          <p:cNvSpPr txBox="1"/>
          <p:nvPr/>
        </p:nvSpPr>
        <p:spPr>
          <a:xfrm>
            <a:off x="6518324" y="2661530"/>
            <a:ext cx="115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completa</a:t>
            </a:r>
          </a:p>
          <a:p>
            <a:pPr algn="ctr">
              <a:defRPr/>
            </a:pP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 30 anos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1CD1DEC2-E570-4244-8689-E4BC6D2CE313}"/>
              </a:ext>
            </a:extLst>
          </p:cNvPr>
          <p:cNvSpPr txBox="1"/>
          <p:nvPr/>
        </p:nvSpPr>
        <p:spPr>
          <a:xfrm>
            <a:off x="4362002" y="3774936"/>
            <a:ext cx="181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54125" algn="l"/>
              </a:tabLst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ultrapassa R$ 800 bilhões em recursos administrados e recebe a nota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“Excelente” da Fitch Rating</a:t>
            </a:r>
          </a:p>
        </p:txBody>
      </p:sp>
      <p:sp>
        <p:nvSpPr>
          <p:cNvPr id="77" name="직사각형 1">
            <a:extLst>
              <a:ext uri="{FF2B5EF4-FFF2-40B4-BE49-F238E27FC236}">
                <a16:creationId xmlns:a16="http://schemas.microsoft.com/office/drawing/2014/main" id="{241F91D7-31AC-47DE-B28A-D5536678B7CA}"/>
              </a:ext>
            </a:extLst>
          </p:cNvPr>
          <p:cNvSpPr/>
          <p:nvPr/>
        </p:nvSpPr>
        <p:spPr>
          <a:xfrm>
            <a:off x="628358" y="3307861"/>
            <a:ext cx="1855148" cy="366196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2019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78" name="직사각형 1">
            <a:extLst>
              <a:ext uri="{FF2B5EF4-FFF2-40B4-BE49-F238E27FC236}">
                <a16:creationId xmlns:a16="http://schemas.microsoft.com/office/drawing/2014/main" id="{0E55EC54-87DB-494A-B350-283ABAF43CCD}"/>
              </a:ext>
            </a:extLst>
          </p:cNvPr>
          <p:cNvSpPr/>
          <p:nvPr/>
        </p:nvSpPr>
        <p:spPr>
          <a:xfrm>
            <a:off x="2474550" y="3304492"/>
            <a:ext cx="1855148" cy="369565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2018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86" name="TextBox 20">
            <a:extLst>
              <a:ext uri="{FF2B5EF4-FFF2-40B4-BE49-F238E27FC236}">
                <a16:creationId xmlns:a16="http://schemas.microsoft.com/office/drawing/2014/main" id="{1CD1DEC2-E570-4244-8689-E4BC6D2CE313}"/>
              </a:ext>
            </a:extLst>
          </p:cNvPr>
          <p:cNvSpPr txBox="1"/>
          <p:nvPr/>
        </p:nvSpPr>
        <p:spPr>
          <a:xfrm>
            <a:off x="940763" y="3764833"/>
            <a:ext cx="121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supera marca de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R$ 1 trilhão</a:t>
            </a: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 em recursos administrados</a:t>
            </a:r>
          </a:p>
        </p:txBody>
      </p:sp>
      <p:sp>
        <p:nvSpPr>
          <p:cNvPr id="88" name="Seta em curva para a esquerda 87"/>
          <p:cNvSpPr/>
          <p:nvPr/>
        </p:nvSpPr>
        <p:spPr>
          <a:xfrm flipH="1">
            <a:off x="114535" y="3774936"/>
            <a:ext cx="432751" cy="1683258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  <a:latin typeface="Calibri"/>
              <a:sym typeface="Helvetica Neue"/>
            </a:endParaRPr>
          </a:p>
        </p:txBody>
      </p:sp>
      <p:sp>
        <p:nvSpPr>
          <p:cNvPr id="45" name="직사각형 1">
            <a:extLst>
              <a:ext uri="{FF2B5EF4-FFF2-40B4-BE49-F238E27FC236}">
                <a16:creationId xmlns:a16="http://schemas.microsoft.com/office/drawing/2014/main" id="{77ADB03D-3727-4094-A38F-7C6012596AA1}"/>
              </a:ext>
            </a:extLst>
          </p:cNvPr>
          <p:cNvSpPr/>
          <p:nvPr/>
        </p:nvSpPr>
        <p:spPr>
          <a:xfrm>
            <a:off x="751580" y="5220049"/>
            <a:ext cx="1855148" cy="360040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2022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953BC-518E-4CA8-A4A3-3A1547400C04}"/>
              </a:ext>
            </a:extLst>
          </p:cNvPr>
          <p:cNvSpPr txBox="1"/>
          <p:nvPr/>
        </p:nvSpPr>
        <p:spPr>
          <a:xfrm>
            <a:off x="2607374" y="3767321"/>
            <a:ext cx="145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garante a certificação </a:t>
            </a:r>
            <a:r>
              <a:rPr lang="pt-BR" sz="1200" err="1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Great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 </a:t>
            </a:r>
            <a:r>
              <a:rPr lang="pt-BR" sz="1200" err="1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Place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 </a:t>
            </a:r>
            <a:r>
              <a:rPr lang="pt-BR" sz="1200" err="1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to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 </a:t>
            </a:r>
            <a:r>
              <a:rPr lang="pt-BR" sz="1200" err="1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Work</a:t>
            </a:r>
            <a:endParaRPr lang="pt-BR" sz="1200">
              <a:solidFill>
                <a:srgbClr val="FFFF00"/>
              </a:solidFill>
              <a:latin typeface="BancoDoBrasil Textos Light" panose="00000400000000000000" pitchFamily="2" charset="0"/>
              <a:sym typeface="Helvetica Neue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1CD1DEC2-E570-4244-8689-E4BC6D2CE313}"/>
              </a:ext>
            </a:extLst>
          </p:cNvPr>
          <p:cNvSpPr txBox="1"/>
          <p:nvPr/>
        </p:nvSpPr>
        <p:spPr>
          <a:xfrm>
            <a:off x="2927172" y="5677938"/>
            <a:ext cx="1441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Asset atinge a marca de </a:t>
            </a: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R$ 1,5 trilhão em recursos administrados</a:t>
            </a:r>
          </a:p>
        </p:txBody>
      </p:sp>
      <p:sp>
        <p:nvSpPr>
          <p:cNvPr id="49" name="직사각형 1">
            <a:extLst>
              <a:ext uri="{FF2B5EF4-FFF2-40B4-BE49-F238E27FC236}">
                <a16:creationId xmlns:a16="http://schemas.microsoft.com/office/drawing/2014/main" id="{77ADB03D-3727-4094-A38F-7C6012596AA1}"/>
              </a:ext>
            </a:extLst>
          </p:cNvPr>
          <p:cNvSpPr/>
          <p:nvPr/>
        </p:nvSpPr>
        <p:spPr>
          <a:xfrm>
            <a:off x="2606728" y="5220049"/>
            <a:ext cx="1855148" cy="360040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2023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1CD1DEC2-E570-4244-8689-E4BC6D2CE313}"/>
              </a:ext>
            </a:extLst>
          </p:cNvPr>
          <p:cNvSpPr txBox="1"/>
          <p:nvPr/>
        </p:nvSpPr>
        <p:spPr>
          <a:xfrm>
            <a:off x="1029371" y="5677939"/>
            <a:ext cx="129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Mudança da marca</a:t>
            </a:r>
            <a:b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</a:br>
            <a: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  <a:t>BB DTVM para</a:t>
            </a:r>
            <a:br>
              <a:rPr lang="pt-BR" sz="1200">
                <a:solidFill>
                  <a:prstClr val="white"/>
                </a:solidFill>
                <a:latin typeface="BancoDoBrasil Textos Light" panose="00000400000000000000" pitchFamily="2" charset="0"/>
                <a:sym typeface="Helvetica Neue"/>
              </a:rPr>
            </a:br>
            <a:r>
              <a:rPr lang="pt-BR" sz="1200">
                <a:solidFill>
                  <a:srgbClr val="FFFF00"/>
                </a:solidFill>
                <a:latin typeface="BancoDoBrasil Textos Light" panose="00000400000000000000" pitchFamily="2" charset="0"/>
                <a:sym typeface="Helvetica Neue"/>
              </a:rPr>
              <a:t>BB Asset Management</a:t>
            </a: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2A6C35FD-2400-9785-B53D-12AAFC5770EA}"/>
              </a:ext>
            </a:extLst>
          </p:cNvPr>
          <p:cNvSpPr/>
          <p:nvPr/>
        </p:nvSpPr>
        <p:spPr>
          <a:xfrm>
            <a:off x="503408" y="1253724"/>
            <a:ext cx="1889257" cy="366197"/>
          </a:xfrm>
          <a:prstGeom prst="rect">
            <a:avLst/>
          </a:prstGeom>
          <a:solidFill>
            <a:srgbClr val="54DC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465EFF"/>
                </a:solidFill>
                <a:latin typeface="BancoDoBrasil Textos Light" panose="00000400000000000000" pitchFamily="2" charset="0"/>
                <a:ea typeface="맑은 고딕" panose="020B0503020000020004" pitchFamily="34" charset="-127"/>
                <a:sym typeface="Helvetica Neue"/>
              </a:rPr>
              <a:t>1986</a:t>
            </a:r>
            <a:endParaRPr lang="ko-KR" altLang="en-US" sz="1400" b="1">
              <a:solidFill>
                <a:srgbClr val="465EFF"/>
              </a:solidFill>
              <a:latin typeface="BancoDoBrasil Textos Light" panose="00000400000000000000" pitchFamily="2" charset="0"/>
              <a:ea typeface="맑은 고딕" panose="020B0503020000020004" pitchFamily="34" charset="-127"/>
              <a:sym typeface="Helvetica Neue"/>
            </a:endParaRPr>
          </a:p>
        </p:txBody>
      </p:sp>
      <p:cxnSp>
        <p:nvCxnSpPr>
          <p:cNvPr id="17" name="Straight Arrow Connector 6">
            <a:extLst>
              <a:ext uri="{FF2B5EF4-FFF2-40B4-BE49-F238E27FC236}">
                <a16:creationId xmlns:a16="http://schemas.microsoft.com/office/drawing/2014/main" id="{0CDDD2FA-5D3F-8B54-7829-B9936564E550}"/>
              </a:ext>
            </a:extLst>
          </p:cNvPr>
          <p:cNvCxnSpPr/>
          <p:nvPr/>
        </p:nvCxnSpPr>
        <p:spPr>
          <a:xfrm rot="10800000" flipV="1">
            <a:off x="512933" y="1266955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">
            <a:extLst>
              <a:ext uri="{FF2B5EF4-FFF2-40B4-BE49-F238E27FC236}">
                <a16:creationId xmlns:a16="http://schemas.microsoft.com/office/drawing/2014/main" id="{8FC1B750-03C2-FC99-3865-F86E864D7D49}"/>
              </a:ext>
            </a:extLst>
          </p:cNvPr>
          <p:cNvCxnSpPr/>
          <p:nvPr/>
        </p:nvCxnSpPr>
        <p:spPr>
          <a:xfrm flipV="1">
            <a:off x="6082964" y="469252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5">
            <a:extLst>
              <a:ext uri="{FF2B5EF4-FFF2-40B4-BE49-F238E27FC236}">
                <a16:creationId xmlns:a16="http://schemas.microsoft.com/office/drawing/2014/main" id="{67312F88-7622-2006-FE41-C3B030347D72}"/>
              </a:ext>
            </a:extLst>
          </p:cNvPr>
          <p:cNvCxnSpPr/>
          <p:nvPr/>
        </p:nvCxnSpPr>
        <p:spPr>
          <a:xfrm flipV="1">
            <a:off x="2217744" y="475551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id="{0A8366D3-2E7C-2805-6F67-887395E3F638}"/>
              </a:ext>
            </a:extLst>
          </p:cNvPr>
          <p:cNvCxnSpPr/>
          <p:nvPr/>
        </p:nvCxnSpPr>
        <p:spPr>
          <a:xfrm flipV="1">
            <a:off x="9788089" y="469252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">
            <a:extLst>
              <a:ext uri="{FF2B5EF4-FFF2-40B4-BE49-F238E27FC236}">
                <a16:creationId xmlns:a16="http://schemas.microsoft.com/office/drawing/2014/main" id="{7E25215E-85C3-C406-11CD-B0C53362CCAB}"/>
              </a:ext>
            </a:extLst>
          </p:cNvPr>
          <p:cNvCxnSpPr/>
          <p:nvPr/>
        </p:nvCxnSpPr>
        <p:spPr>
          <a:xfrm flipV="1">
            <a:off x="2463444" y="2539900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">
            <a:extLst>
              <a:ext uri="{FF2B5EF4-FFF2-40B4-BE49-F238E27FC236}">
                <a16:creationId xmlns:a16="http://schemas.microsoft.com/office/drawing/2014/main" id="{9AAE5972-9128-8145-71DF-9DF18B0DBEDF}"/>
              </a:ext>
            </a:extLst>
          </p:cNvPr>
          <p:cNvCxnSpPr/>
          <p:nvPr/>
        </p:nvCxnSpPr>
        <p:spPr>
          <a:xfrm flipV="1">
            <a:off x="6201400" y="2539900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6">
            <a:extLst>
              <a:ext uri="{FF2B5EF4-FFF2-40B4-BE49-F238E27FC236}">
                <a16:creationId xmlns:a16="http://schemas.microsoft.com/office/drawing/2014/main" id="{C1A6416D-CB68-85B1-FA1E-819995B9793D}"/>
              </a:ext>
            </a:extLst>
          </p:cNvPr>
          <p:cNvCxnSpPr/>
          <p:nvPr/>
        </p:nvCxnSpPr>
        <p:spPr>
          <a:xfrm rot="10800000" flipV="1">
            <a:off x="7966142" y="1269084"/>
            <a:ext cx="0" cy="93600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5">
            <a:extLst>
              <a:ext uri="{FF2B5EF4-FFF2-40B4-BE49-F238E27FC236}">
                <a16:creationId xmlns:a16="http://schemas.microsoft.com/office/drawing/2014/main" id="{E117BF6C-9012-47F3-1695-C4EE034F662E}"/>
              </a:ext>
            </a:extLst>
          </p:cNvPr>
          <p:cNvCxnSpPr/>
          <p:nvPr/>
        </p:nvCxnSpPr>
        <p:spPr>
          <a:xfrm flipV="1">
            <a:off x="9888990" y="2539900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6">
            <a:extLst>
              <a:ext uri="{FF2B5EF4-FFF2-40B4-BE49-F238E27FC236}">
                <a16:creationId xmlns:a16="http://schemas.microsoft.com/office/drawing/2014/main" id="{C5EEEFA9-6EEF-0337-6A17-B9CB4D4A218E}"/>
              </a:ext>
            </a:extLst>
          </p:cNvPr>
          <p:cNvCxnSpPr/>
          <p:nvPr/>
        </p:nvCxnSpPr>
        <p:spPr>
          <a:xfrm rot="10800000" flipV="1">
            <a:off x="637865" y="3316237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AC69256D-08FA-565B-B0EF-1CB83C30BFC3}"/>
              </a:ext>
            </a:extLst>
          </p:cNvPr>
          <p:cNvCxnSpPr/>
          <p:nvPr/>
        </p:nvCxnSpPr>
        <p:spPr>
          <a:xfrm rot="10800000" flipV="1">
            <a:off x="4341257" y="3316237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6">
            <a:extLst>
              <a:ext uri="{FF2B5EF4-FFF2-40B4-BE49-F238E27FC236}">
                <a16:creationId xmlns:a16="http://schemas.microsoft.com/office/drawing/2014/main" id="{FC9F5EA8-9336-19EF-6545-AD9AD0D524E0}"/>
              </a:ext>
            </a:extLst>
          </p:cNvPr>
          <p:cNvCxnSpPr/>
          <p:nvPr/>
        </p:nvCxnSpPr>
        <p:spPr>
          <a:xfrm rot="10800000" flipV="1">
            <a:off x="8035355" y="3316237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6">
            <a:extLst>
              <a:ext uri="{FF2B5EF4-FFF2-40B4-BE49-F238E27FC236}">
                <a16:creationId xmlns:a16="http://schemas.microsoft.com/office/drawing/2014/main" id="{B9F27995-6E33-9BE1-3C77-18650898B6AC}"/>
              </a:ext>
            </a:extLst>
          </p:cNvPr>
          <p:cNvCxnSpPr/>
          <p:nvPr/>
        </p:nvCxnSpPr>
        <p:spPr>
          <a:xfrm rot="10800000" flipV="1">
            <a:off x="2467501" y="3317473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6">
            <a:extLst>
              <a:ext uri="{FF2B5EF4-FFF2-40B4-BE49-F238E27FC236}">
                <a16:creationId xmlns:a16="http://schemas.microsoft.com/office/drawing/2014/main" id="{D288F0E7-EFE1-2FBB-1F77-352C87C1C3F6}"/>
              </a:ext>
            </a:extLst>
          </p:cNvPr>
          <p:cNvCxnSpPr/>
          <p:nvPr/>
        </p:nvCxnSpPr>
        <p:spPr>
          <a:xfrm rot="10800000" flipV="1">
            <a:off x="766493" y="5229574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6">
            <a:extLst>
              <a:ext uri="{FF2B5EF4-FFF2-40B4-BE49-F238E27FC236}">
                <a16:creationId xmlns:a16="http://schemas.microsoft.com/office/drawing/2014/main" id="{01B1C416-E0D8-935D-A0B4-F0A49EFBD928}"/>
              </a:ext>
            </a:extLst>
          </p:cNvPr>
          <p:cNvCxnSpPr/>
          <p:nvPr/>
        </p:nvCxnSpPr>
        <p:spPr>
          <a:xfrm rot="10800000" flipV="1">
            <a:off x="2833711" y="5229574"/>
            <a:ext cx="0" cy="1132560"/>
          </a:xfrm>
          <a:prstGeom prst="straightConnector1">
            <a:avLst/>
          </a:prstGeom>
          <a:ln w="28575">
            <a:solidFill>
              <a:srgbClr val="FFFF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eta em curva para a esquerda 87">
            <a:extLst>
              <a:ext uri="{FF2B5EF4-FFF2-40B4-BE49-F238E27FC236}">
                <a16:creationId xmlns:a16="http://schemas.microsoft.com/office/drawing/2014/main" id="{56658185-2CF5-2664-E645-5561B3F68389}"/>
              </a:ext>
            </a:extLst>
          </p:cNvPr>
          <p:cNvSpPr/>
          <p:nvPr/>
        </p:nvSpPr>
        <p:spPr>
          <a:xfrm>
            <a:off x="11788861" y="1678434"/>
            <a:ext cx="350663" cy="1683258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  <a:latin typeface="Calibri"/>
              <a:sym typeface="Helvetica Neue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9648" y="186293"/>
            <a:ext cx="209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BancoDoBrasil Titulos Light" panose="00000400000000000000" pitchFamily="2" charset="0"/>
              </a:rPr>
              <a:t>Nossa história...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7BBB8D3-BC13-5B86-AAD5-54708611756F}"/>
              </a:ext>
            </a:extLst>
          </p:cNvPr>
          <p:cNvSpPr/>
          <p:nvPr/>
        </p:nvSpPr>
        <p:spPr>
          <a:xfrm>
            <a:off x="11355572" y="0"/>
            <a:ext cx="836428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59972"/>
      </p:ext>
    </p:extLst>
  </p:cSld>
  <p:clrMapOvr>
    <a:masterClrMapping/>
  </p:clrMapOvr>
</p:sld>
</file>

<file path=ppt/theme/theme1.xml><?xml version="1.0" encoding="utf-8"?>
<a:theme xmlns:a="http://schemas.openxmlformats.org/drawingml/2006/main" name="bb_corporativo">
  <a:themeElements>
    <a:clrScheme name="Personalizada 2">
      <a:dk1>
        <a:srgbClr val="002C4B"/>
      </a:dk1>
      <a:lt1>
        <a:srgbClr val="FCFB30"/>
      </a:lt1>
      <a:dk2>
        <a:srgbClr val="9186AE"/>
      </a:dk2>
      <a:lt2>
        <a:srgbClr val="FFFFFF"/>
      </a:lt2>
      <a:accent1>
        <a:srgbClr val="9186AE"/>
      </a:accent1>
      <a:accent2>
        <a:srgbClr val="B37D7D"/>
      </a:accent2>
      <a:accent3>
        <a:srgbClr val="69696D"/>
      </a:accent3>
      <a:accent4>
        <a:srgbClr val="AEAEAE"/>
      </a:accent4>
      <a:accent5>
        <a:srgbClr val="59AAA0"/>
      </a:accent5>
      <a:accent6>
        <a:srgbClr val="88C3BE"/>
      </a:accent6>
      <a:hlink>
        <a:srgbClr val="FCFB30"/>
      </a:hlink>
      <a:folHlink>
        <a:srgbClr val="002B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_corporativo" id="{061DB049-BF9A-DD4A-946D-872170920669}" vid="{A21E052E-DCFE-3842-AC55-F3DCE5F39BA4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426344542594AA89331585E38DA33" ma:contentTypeVersion="17" ma:contentTypeDescription="Create a new document." ma:contentTypeScope="" ma:versionID="9825c4523b91653743beb7c9ed8b4a9c">
  <xsd:schema xmlns:xsd="http://www.w3.org/2001/XMLSchema" xmlns:xs="http://www.w3.org/2001/XMLSchema" xmlns:p="http://schemas.microsoft.com/office/2006/metadata/properties" xmlns:ns3="f4215ad5-84db-418c-be9b-74086216a4de" xmlns:ns4="63479f8f-35bd-4c9f-9249-835cf06d0679" targetNamespace="http://schemas.microsoft.com/office/2006/metadata/properties" ma:root="true" ma:fieldsID="ec5fbbd6c8f67e70b6f244b3d25567b8" ns3:_="" ns4:_="">
    <xsd:import namespace="f4215ad5-84db-418c-be9b-74086216a4de"/>
    <xsd:import namespace="63479f8f-35bd-4c9f-9249-835cf06d06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15ad5-84db-418c-be9b-74086216a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79f8f-35bd-4c9f-9249-835cf06d0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4215ad5-84db-418c-be9b-74086216a4de" xsi:nil="true"/>
  </documentManagement>
</p:properties>
</file>

<file path=customXml/itemProps1.xml><?xml version="1.0" encoding="utf-8"?>
<ds:datastoreItem xmlns:ds="http://schemas.openxmlformats.org/officeDocument/2006/customXml" ds:itemID="{183AEF2A-D153-4EEA-9EEA-D6863F73F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A3833-7BEC-4EFE-A873-1F49F3ED2864}">
  <ds:schemaRefs>
    <ds:schemaRef ds:uri="63479f8f-35bd-4c9f-9249-835cf06d0679"/>
    <ds:schemaRef ds:uri="f4215ad5-84db-418c-be9b-74086216a4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3F0BED-303D-466F-9DC4-FE52AEDAC5B7}">
  <ds:schemaRefs>
    <ds:schemaRef ds:uri="63479f8f-35bd-4c9f-9249-835cf06d0679"/>
    <ds:schemaRef ds:uri="f4215ad5-84db-418c-be9b-74086216a4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1412</Words>
  <Application>Microsoft Office PowerPoint</Application>
  <PresentationFormat>Widescreen</PresentationFormat>
  <Paragraphs>368</Paragraphs>
  <Slides>15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32" baseType="lpstr">
      <vt:lpstr>Arial</vt:lpstr>
      <vt:lpstr>BancoDoBrasil Textos</vt:lpstr>
      <vt:lpstr>BancoDoBrasil Textos ExtraBold</vt:lpstr>
      <vt:lpstr>BancoDoBrasil Textos Light</vt:lpstr>
      <vt:lpstr>BancoDoBrasil Textos Regular</vt:lpstr>
      <vt:lpstr>BancoDoBrasil Titulos</vt:lpstr>
      <vt:lpstr>BancoDoBrasil Titulos Bold</vt:lpstr>
      <vt:lpstr>BancoDoBrasil Titulos ExtraBold</vt:lpstr>
      <vt:lpstr>BancoDoBrasil Titulos Light</vt:lpstr>
      <vt:lpstr>BancoDoBrasil Titulos Medium</vt:lpstr>
      <vt:lpstr>BancoDoBrasilTitulos-Light</vt:lpstr>
      <vt:lpstr>Calibri</vt:lpstr>
      <vt:lpstr>Calibri Light</vt:lpstr>
      <vt:lpstr>Helvetica Neue Medium</vt:lpstr>
      <vt:lpstr>bb_corporativo</vt:lpstr>
      <vt:lpstr>1_Personalizar design</vt:lpstr>
      <vt:lpstr>Worksheet</vt:lpstr>
      <vt:lpstr>Apresentação Institucional</vt:lpstr>
      <vt:lpstr>Apresentação do PowerPoint</vt:lpstr>
      <vt:lpstr>Apresentação do PowerPoint</vt:lpstr>
      <vt:lpstr>R$ 1,62 trilhão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Nossa Diretoria Executiva</vt:lpstr>
      <vt:lpstr>Apresentação do PowerPoint</vt:lpstr>
      <vt:lpstr>Apresentação do PowerPoint</vt:lpstr>
      <vt:lpstr>Apresentação do PowerPoint</vt:lpstr>
      <vt:lpstr>Escritório Municípios RJ</vt:lpstr>
      <vt:lpstr>Busque mais para os seus investimentos.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pesquisa</dc:title>
  <dc:creator>Microsoft Office User</dc:creator>
  <cp:lastModifiedBy>Whelen Leite</cp:lastModifiedBy>
  <cp:revision>23</cp:revision>
  <dcterms:created xsi:type="dcterms:W3CDTF">2020-10-02T18:49:15Z</dcterms:created>
  <dcterms:modified xsi:type="dcterms:W3CDTF">2024-08-28T01:27:34Z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0x010100689426344542594AA89331585E38DA33</vt:lpwstr>
  </property>
  <property fmtid="{D5CDD505-2E9C-101B-9397-08002B2CF9AE}" pid="3" name="MSIP_Label_1ba22eba-d59e-42ba-acb9-085eb1026b66_Enabled">
    <vt:lpwstr>true</vt:lpwstr>
  </property>
  <property fmtid="{D5CDD505-2E9C-101B-9397-08002B2CF9AE}" pid="4" name="MSIP_Label_1ba22eba-d59e-42ba-acb9-085eb1026b66_SetDate">
    <vt:lpwstr>2024-06-24T20:08:46Z</vt:lpwstr>
  </property>
  <property fmtid="{D5CDD505-2E9C-101B-9397-08002B2CF9AE}" pid="5" name="MSIP_Label_1ba22eba-d59e-42ba-acb9-085eb1026b66_Method">
    <vt:lpwstr>Privileged</vt:lpwstr>
  </property>
  <property fmtid="{D5CDD505-2E9C-101B-9397-08002B2CF9AE}" pid="6" name="MSIP_Label_1ba22eba-d59e-42ba-acb9-085eb1026b66_Name">
    <vt:lpwstr>1ba22eba-d59e-42ba-acb9-085eb1026b66</vt:lpwstr>
  </property>
  <property fmtid="{D5CDD505-2E9C-101B-9397-08002B2CF9AE}" pid="7" name="MSIP_Label_1ba22eba-d59e-42ba-acb9-085eb1026b66_SiteId">
    <vt:lpwstr>ea0c2907-38d2-4181-8750-b0b190b60443</vt:lpwstr>
  </property>
  <property fmtid="{D5CDD505-2E9C-101B-9397-08002B2CF9AE}" pid="8" name="MSIP_Label_1ba22eba-d59e-42ba-acb9-085eb1026b66_ActionId">
    <vt:lpwstr>b3f2c6c1-bcb5-4e49-bc9e-4a3f1973eb3b</vt:lpwstr>
  </property>
  <property fmtid="{D5CDD505-2E9C-101B-9397-08002B2CF9AE}" pid="9" name="MSIP_Label_1ba22eba-d59e-42ba-acb9-085eb1026b66_ContentBits">
    <vt:lpwstr>1</vt:lpwstr>
  </property>
</Properties>
</file>