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443" r:id="rId6"/>
    <p:sldId id="444" r:id="rId7"/>
    <p:sldId id="445" r:id="rId8"/>
    <p:sldId id="260" r:id="rId9"/>
    <p:sldId id="262" r:id="rId10"/>
    <p:sldId id="440" r:id="rId11"/>
    <p:sldId id="265" r:id="rId12"/>
    <p:sldId id="441" r:id="rId13"/>
    <p:sldId id="264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A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ábio Souza" userId="9b5cec1655f4dabe" providerId="LiveId" clId="{A9F875A2-F712-4683-9D66-0B42DEA571BE}"/>
    <pc:docChg chg="undo custSel modSld">
      <pc:chgData name="Fábio Souza" userId="9b5cec1655f4dabe" providerId="LiveId" clId="{A9F875A2-F712-4683-9D66-0B42DEA571BE}" dt="2024-08-26T00:14:36.235" v="14" actId="1076"/>
      <pc:docMkLst>
        <pc:docMk/>
      </pc:docMkLst>
      <pc:sldChg chg="addSp delSp modSp mod">
        <pc:chgData name="Fábio Souza" userId="9b5cec1655f4dabe" providerId="LiveId" clId="{A9F875A2-F712-4683-9D66-0B42DEA571BE}" dt="2024-08-26T00:13:38.431" v="12" actId="1037"/>
        <pc:sldMkLst>
          <pc:docMk/>
          <pc:sldMk cId="2798562847" sldId="262"/>
        </pc:sldMkLst>
        <pc:picChg chg="add del mod">
          <ac:chgData name="Fábio Souza" userId="9b5cec1655f4dabe" providerId="LiveId" clId="{A9F875A2-F712-4683-9D66-0B42DEA571BE}" dt="2024-08-26T00:13:38.431" v="12" actId="1037"/>
          <ac:picMkLst>
            <pc:docMk/>
            <pc:sldMk cId="2798562847" sldId="262"/>
            <ac:picMk id="9" creationId="{F4FD1F2B-6933-9F39-80E0-0E95577B2C09}"/>
          </ac:picMkLst>
        </pc:picChg>
      </pc:sldChg>
      <pc:sldChg chg="delSp modSp mod">
        <pc:chgData name="Fábio Souza" userId="9b5cec1655f4dabe" providerId="LiveId" clId="{A9F875A2-F712-4683-9D66-0B42DEA571BE}" dt="2024-08-26T00:14:36.235" v="14" actId="1076"/>
        <pc:sldMkLst>
          <pc:docMk/>
          <pc:sldMk cId="1729845070" sldId="263"/>
        </pc:sldMkLst>
        <pc:spChg chg="del">
          <ac:chgData name="Fábio Souza" userId="9b5cec1655f4dabe" providerId="LiveId" clId="{A9F875A2-F712-4683-9D66-0B42DEA571BE}" dt="2024-08-26T00:14:31.140" v="13" actId="478"/>
          <ac:spMkLst>
            <pc:docMk/>
            <pc:sldMk cId="1729845070" sldId="263"/>
            <ac:spMk id="2" creationId="{E7CCA1EA-C3D9-0DAA-6935-8699904378B6}"/>
          </ac:spMkLst>
        </pc:spChg>
        <pc:picChg chg="mod">
          <ac:chgData name="Fábio Souza" userId="9b5cec1655f4dabe" providerId="LiveId" clId="{A9F875A2-F712-4683-9D66-0B42DEA571BE}" dt="2024-08-26T00:14:36.235" v="14" actId="1076"/>
          <ac:picMkLst>
            <pc:docMk/>
            <pc:sldMk cId="1729845070" sldId="263"/>
            <ac:picMk id="5" creationId="{D3BDB63C-AB09-E26F-B848-325D06D3727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D590E-CAEC-4399-B036-B0AE3627C11C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458E0-6BEF-41EF-9714-06AC913F014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61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458E0-6BEF-41EF-9714-06AC913F01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5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8A571-4C53-6DA5-69A6-85E5239C4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45835C-ECCF-ED48-E029-67739D525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6AFBFA-D9B6-1F8A-A07C-09BF6BDE8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124E78-815D-A6CA-9002-7EB6C5C5D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A3EFE9-CB77-B09E-B5BA-310E8693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3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836D2-35E4-5813-C276-048F45F44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83FCCEF-2D36-7826-7350-781DE6067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DBD7B6-AA13-DAF0-365A-DE958040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CA9B5A-FBCD-DF8C-89EB-DE0549B76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79C94B-C41F-FC33-ECE5-9A68E830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5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CC032A-998A-1748-616A-6D3E6E757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7DB3F38-F31B-92D2-D128-D585D720F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E7E879-135A-F8B1-C275-48191559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13BCEF-071B-DF8C-F859-8E1111D76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DEA932-B77C-9726-354D-6DC2E9702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B326C-AB1F-B364-2916-689DEAFB3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68478A-CD47-085B-4C83-CEE76CE91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634DE2-9744-91BD-0C69-08BCAE22E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721D0F-FABF-194E-67EB-7F5D69C66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2A9EB2-DCE7-79EE-B90C-897D9260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7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4E95E-7F5D-3844-E247-B5383290F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4F1FCF-18EB-EFB7-5BBF-407A7B1D9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2D52C1-E89D-39B9-83CA-2FBD928FD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C9A626-5322-B599-6E82-B31310F4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9B82D4-69E3-32E7-D7DC-35711235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5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70AFB-D6C0-2648-25AB-C57D97018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C89E05-8A35-7CC5-B16D-C6EF1D864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64FAC0D-31EA-6E54-954C-39E9CD5C8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F73684-AC2C-0F9D-028B-28738B35D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ED13DD-1A37-0103-DA25-9FB72D26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26A6E5-1E4A-7F36-2E96-7E947EDB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0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5E202-2B26-44BD-B6A0-C9A7F456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AABD26B-4BBE-24ED-AC39-C7B10767B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154B384-555B-1FF8-A760-DBE8333FA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82CE603-DCDF-6FCF-FCBB-EBD4A6496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7650C14-4873-8FA1-01CB-BE66F43C0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CFB8335-71AA-BE29-FC41-52B4AE261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1EA99DD-3A10-9C75-3802-E7D66039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E4A2B45-2DBA-3B69-FCA1-CA9A9EE0A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8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C1ACE-F9A7-EF29-78FC-4411113F2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83165C4-5027-EDFC-849B-7CDC4097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747D28-9456-7813-A9B4-6C099FED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9CB5D58-4C2C-4994-9F89-603744D3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5D8E2A-05FB-B9C3-9D4A-9C771A437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D224EDE-317D-A9EB-27BE-A27C7030D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B7BA4A7-1E35-265C-B4A7-28FD9E18D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5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9E61B-AC84-FE36-A38C-83E79E1B4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4EE1FD-D703-78EA-37B1-821CF8243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E1F7410-0B9D-3B24-49DB-F75B811DE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E85764-4CC3-AA99-4BED-C1FCFFC3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583EC8-5852-1764-A325-DB0B6750C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7E22A0-A2F7-4978-2224-FC790ACB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DC0D6-9544-88A5-6270-3F3857A44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9C353EE-C010-7389-6204-68C70DF1DF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EAEFD61-29D0-4567-7440-513012717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4EA663-E082-A32B-3FE3-308ECC242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DD6360-ADCE-39F7-DB30-922972E9C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8B285A-05DB-27BA-A325-5B2D68EC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4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A2D2849-54E5-1B23-7427-F36B769E1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4F7A2C-6DC1-772E-8A47-655CFCEFD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72F696-028D-B803-C77B-A8DFE5032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72F576-3CA3-4624-B483-0B30D31CB6E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6F2A5C-0D2C-1279-8BDE-E298A5B91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7288A0-A6C8-A193-39E8-2FBB48F31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539DC6-736E-4826-9B1E-D3B8239DB6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7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5BA3B-55F8-D6C5-DF6D-20B6277A6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539" y="1938068"/>
            <a:ext cx="10380453" cy="1322716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7800" b="1" dirty="0">
                <a:ln>
                  <a:solidFill>
                    <a:schemeClr val="tx1"/>
                  </a:solidFill>
                </a:ln>
                <a:solidFill>
                  <a:srgbClr val="36A09A"/>
                </a:solidFill>
              </a:rPr>
              <a:t>RPPS NA VISÃO DO STF</a:t>
            </a:r>
          </a:p>
        </p:txBody>
      </p:sp>
      <p:pic>
        <p:nvPicPr>
          <p:cNvPr id="5" name="Imagem 4" descr="Forma&#10;&#10;Descrição gerada automaticamente com confiança média">
            <a:extLst>
              <a:ext uri="{FF2B5EF4-FFF2-40B4-BE49-F238E27FC236}">
                <a16:creationId xmlns:a16="http://schemas.microsoft.com/office/drawing/2014/main" id="{1281E7FC-858C-60D2-FE38-E1C40D9E77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223" y="3597217"/>
            <a:ext cx="4865808" cy="1440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1CAB956-FF81-0E3A-6E3F-887288CC33F7}"/>
              </a:ext>
            </a:extLst>
          </p:cNvPr>
          <p:cNvSpPr txBox="1"/>
          <p:nvPr/>
        </p:nvSpPr>
        <p:spPr>
          <a:xfrm>
            <a:off x="333555" y="5686946"/>
            <a:ext cx="115651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36A09A"/>
                </a:solidFill>
              </a:rPr>
              <a:t>@prof.fabiosouza</a:t>
            </a:r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1DAB031-8A52-0D6F-C804-9FEF3A9B2C0D}"/>
              </a:ext>
            </a:extLst>
          </p:cNvPr>
          <p:cNvSpPr/>
          <p:nvPr/>
        </p:nvSpPr>
        <p:spPr>
          <a:xfrm>
            <a:off x="333555" y="201283"/>
            <a:ext cx="11565147" cy="6423804"/>
          </a:xfrm>
          <a:prstGeom prst="rect">
            <a:avLst/>
          </a:prstGeom>
          <a:noFill/>
          <a:ln w="57150">
            <a:solidFill>
              <a:srgbClr val="36A09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C871F8F-73AC-E839-96A8-0353A7A4FB30}"/>
              </a:ext>
            </a:extLst>
          </p:cNvPr>
          <p:cNvSpPr txBox="1">
            <a:spLocks/>
          </p:cNvSpPr>
          <p:nvPr/>
        </p:nvSpPr>
        <p:spPr>
          <a:xfrm>
            <a:off x="925901" y="272960"/>
            <a:ext cx="10380453" cy="7967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36A09A"/>
                </a:solidFill>
              </a:rPr>
              <a:t>XVII </a:t>
            </a:r>
            <a:r>
              <a:rPr lang="en-US" sz="3000" b="1" dirty="0" err="1">
                <a:solidFill>
                  <a:srgbClr val="36A09A"/>
                </a:solidFill>
              </a:rPr>
              <a:t>Congresso</a:t>
            </a:r>
            <a:r>
              <a:rPr lang="en-US" sz="3000" b="1" dirty="0">
                <a:solidFill>
                  <a:srgbClr val="36A09A"/>
                </a:solidFill>
              </a:rPr>
              <a:t> </a:t>
            </a:r>
            <a:r>
              <a:rPr lang="en-US" sz="3000" b="1" dirty="0" err="1">
                <a:solidFill>
                  <a:srgbClr val="36A09A"/>
                </a:solidFill>
              </a:rPr>
              <a:t>Previdenciário</a:t>
            </a:r>
            <a:r>
              <a:rPr lang="en-US" sz="3000" b="1" dirty="0">
                <a:solidFill>
                  <a:srgbClr val="36A09A"/>
                </a:solidFill>
              </a:rPr>
              <a:t> AEPREMERJ</a:t>
            </a:r>
          </a:p>
        </p:txBody>
      </p:sp>
    </p:spTree>
    <p:extLst>
      <p:ext uri="{BB962C8B-B14F-4D97-AF65-F5344CB8AC3E}">
        <p14:creationId xmlns:p14="http://schemas.microsoft.com/office/powerpoint/2010/main" val="1268955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Perfil masculino">
            <a:extLst>
              <a:ext uri="{FF2B5EF4-FFF2-40B4-BE49-F238E27FC236}">
                <a16:creationId xmlns:a16="http://schemas.microsoft.com/office/drawing/2014/main" id="{F2B1E68E-30C0-42D0-B822-497B1F4706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11432" y="3450670"/>
            <a:ext cx="2161327" cy="2161327"/>
          </a:xfrm>
        </p:spPr>
      </p:pic>
      <p:pic>
        <p:nvPicPr>
          <p:cNvPr id="7" name="Gráfico 6" descr="Perfil Feminino">
            <a:extLst>
              <a:ext uri="{FF2B5EF4-FFF2-40B4-BE49-F238E27FC236}">
                <a16:creationId xmlns:a16="http://schemas.microsoft.com/office/drawing/2014/main" id="{B555F2A7-A85C-41A4-A154-B295D3CE16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11432" y="854932"/>
            <a:ext cx="2160000" cy="2160000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9C9ABC8-0A98-4E9E-BEAB-5BF07B445128}"/>
              </a:ext>
            </a:extLst>
          </p:cNvPr>
          <p:cNvSpPr txBox="1"/>
          <p:nvPr/>
        </p:nvSpPr>
        <p:spPr>
          <a:xfrm>
            <a:off x="4735388" y="728342"/>
            <a:ext cx="57773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9E0000"/>
                </a:solidFill>
              </a:rPr>
              <a:t>60%  </a:t>
            </a:r>
          </a:p>
          <a:p>
            <a:pPr algn="ctr"/>
            <a:r>
              <a:rPr lang="pt-BR" sz="3200" b="1" dirty="0">
                <a:solidFill>
                  <a:srgbClr val="9E0000"/>
                </a:solidFill>
              </a:rPr>
              <a:t>+</a:t>
            </a:r>
          </a:p>
          <a:p>
            <a:pPr algn="ctr"/>
            <a:r>
              <a:rPr lang="pt-BR" sz="3200" b="1" dirty="0">
                <a:solidFill>
                  <a:srgbClr val="9E0000"/>
                </a:solidFill>
              </a:rPr>
              <a:t>2% por ano de contribuição que exceder a 15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6087809-A328-46C6-A4F1-631A730D3E79}"/>
              </a:ext>
            </a:extLst>
          </p:cNvPr>
          <p:cNvSpPr txBox="1"/>
          <p:nvPr/>
        </p:nvSpPr>
        <p:spPr>
          <a:xfrm>
            <a:off x="4766280" y="3500281"/>
            <a:ext cx="59142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222A35"/>
                </a:solidFill>
              </a:rPr>
              <a:t>60%  </a:t>
            </a:r>
          </a:p>
          <a:p>
            <a:pPr algn="ctr"/>
            <a:r>
              <a:rPr lang="pt-BR" sz="3200" b="1" dirty="0">
                <a:solidFill>
                  <a:srgbClr val="222A35"/>
                </a:solidFill>
              </a:rPr>
              <a:t>+</a:t>
            </a:r>
          </a:p>
          <a:p>
            <a:pPr algn="ctr"/>
            <a:r>
              <a:rPr lang="pt-BR" sz="3200" b="1" dirty="0">
                <a:solidFill>
                  <a:srgbClr val="222A35"/>
                </a:solidFill>
              </a:rPr>
              <a:t>2% por ano de contribuição que exceder a 20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95102D6-8F44-8566-4D88-27F39030B486}"/>
              </a:ext>
            </a:extLst>
          </p:cNvPr>
          <p:cNvSpPr/>
          <p:nvPr/>
        </p:nvSpPr>
        <p:spPr>
          <a:xfrm>
            <a:off x="1178943" y="523336"/>
            <a:ext cx="10018144" cy="5555411"/>
          </a:xfrm>
          <a:prstGeom prst="rect">
            <a:avLst/>
          </a:prstGeom>
          <a:noFill/>
          <a:ln>
            <a:solidFill>
              <a:srgbClr val="36A09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m 2" descr="Forma&#10;&#10;Descrição gerada automaticamente com confiança média">
            <a:extLst>
              <a:ext uri="{FF2B5EF4-FFF2-40B4-BE49-F238E27FC236}">
                <a16:creationId xmlns:a16="http://schemas.microsoft.com/office/drawing/2014/main" id="{5DAA99CA-021B-D707-B070-22A68742DA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86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125"/>
            <a:ext cx="10515600" cy="5325750"/>
          </a:xfrm>
          <a:ln>
            <a:solidFill>
              <a:srgbClr val="36A09A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REFORMA DA PREVIDÊNCIA</a:t>
            </a:r>
          </a:p>
          <a:p>
            <a:pPr marL="0" indent="0" algn="just">
              <a:buNone/>
            </a:pPr>
            <a:endParaRPr lang="pt-BR" sz="4500" b="1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pt-BR" sz="36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CF art. 149, § 1º-A. Quando houver déficit atuarial, a contribuição ordinária dos aposentados e pensionistas poderá incidir sobre o valor dos proventos de aposentadoria e de pensões que supere o salário-mínimo. </a:t>
            </a:r>
          </a:p>
        </p:txBody>
      </p:sp>
      <p:pic>
        <p:nvPicPr>
          <p:cNvPr id="2" name="Imagem 1" descr="Forma&#10;&#10;Descrição gerada automaticamente com confiança média">
            <a:extLst>
              <a:ext uri="{FF2B5EF4-FFF2-40B4-BE49-F238E27FC236}">
                <a16:creationId xmlns:a16="http://schemas.microsoft.com/office/drawing/2014/main" id="{D1E24A28-EEBE-38AC-7CE7-B0029DC1F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398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125"/>
            <a:ext cx="10515600" cy="5325750"/>
          </a:xfrm>
          <a:ln>
            <a:solidFill>
              <a:srgbClr val="36A09A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REFORMA DA PREVIDÊNCIA</a:t>
            </a:r>
          </a:p>
          <a:p>
            <a:pPr marL="0" indent="0" algn="just">
              <a:buNone/>
            </a:pPr>
            <a:endParaRPr lang="pt-BR" sz="4500" b="1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pt-BR" sz="36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CF art. 149, § 1º-B. Demonstrada a insuficiência da medida prevista no § 1º-A para equacionar o </a:t>
            </a:r>
            <a:r>
              <a:rPr lang="pt-BR" sz="3600" b="1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deficit</a:t>
            </a:r>
            <a:r>
              <a:rPr lang="pt-BR" sz="36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atuarial, é facultada a instituição de contribuição extraordinária, no âmbito da União, dos servidores públicos ativos, dos aposentados e dos pensionistas. </a:t>
            </a:r>
          </a:p>
        </p:txBody>
      </p:sp>
      <p:pic>
        <p:nvPicPr>
          <p:cNvPr id="2" name="Imagem 1" descr="Forma&#10;&#10;Descrição gerada automaticamente com confiança média">
            <a:extLst>
              <a:ext uri="{FF2B5EF4-FFF2-40B4-BE49-F238E27FC236}">
                <a16:creationId xmlns:a16="http://schemas.microsoft.com/office/drawing/2014/main" id="{D5294B14-3EF6-7173-2444-5FDED9E0C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9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125"/>
            <a:ext cx="10515600" cy="5325750"/>
          </a:xfrm>
          <a:ln>
            <a:solidFill>
              <a:srgbClr val="36A09A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REFORMA DA PREVIDÊNCIA</a:t>
            </a:r>
          </a:p>
          <a:p>
            <a:pPr marL="0" indent="0" algn="just">
              <a:buNone/>
            </a:pPr>
            <a:endParaRPr lang="pt-BR" sz="2200" b="1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pt-BR" sz="3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EC 103/19, art</a:t>
            </a:r>
            <a:r>
              <a:rPr lang="pt-BR" sz="3200" b="1" dirty="0">
                <a:solidFill>
                  <a:srgbClr val="212529"/>
                </a:solidFill>
                <a:latin typeface="Open sans" panose="020B0606030504020204" pitchFamily="34" charset="0"/>
              </a:rPr>
              <a:t>. 25, § 3º Considera-se nula a aposentadoria que tenha sido concedida ou que venha a ser concedida por regime próprio de previdência social com contagem recíproca do Regime Geral de Previdência Social mediante o cômputo de tempo de serviço sem o recolhimento da respectiva contribuição ou da correspondente indenização pelo segurado obrigatório responsável, à época do exercício da atividade, pelo recolhimento de suas próprias contribuições previdenciárias.</a:t>
            </a:r>
          </a:p>
          <a:p>
            <a:pPr marL="0" indent="0" algn="just">
              <a:buNone/>
            </a:pPr>
            <a:endParaRPr lang="pt-BR" sz="3600" b="1" dirty="0">
              <a:solidFill>
                <a:srgbClr val="212529"/>
              </a:solidFill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endParaRPr lang="pt-BR" sz="3600" b="1" i="0" dirty="0">
              <a:solidFill>
                <a:srgbClr val="212529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endParaRPr lang="pt-BR" sz="3600" b="1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</p:txBody>
      </p:sp>
      <p:pic>
        <p:nvPicPr>
          <p:cNvPr id="2" name="Imagem 1" descr="Forma&#10;&#10;Descrição gerada automaticamente com confiança média">
            <a:extLst>
              <a:ext uri="{FF2B5EF4-FFF2-40B4-BE49-F238E27FC236}">
                <a16:creationId xmlns:a16="http://schemas.microsoft.com/office/drawing/2014/main" id="{3B18B505-4FF6-FBAA-AD90-0C523E4A7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Código QR&#10;&#10;Descrição gerada automaticamente">
            <a:extLst>
              <a:ext uri="{FF2B5EF4-FFF2-40B4-BE49-F238E27FC236}">
                <a16:creationId xmlns:a16="http://schemas.microsoft.com/office/drawing/2014/main" id="{D3BDB63C-AB09-E26F-B848-325D06D372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335" y="1118259"/>
            <a:ext cx="4045782" cy="4351338"/>
          </a:xfrm>
        </p:spPr>
      </p:pic>
    </p:spTree>
    <p:extLst>
      <p:ext uri="{BB962C8B-B14F-4D97-AF65-F5344CB8AC3E}">
        <p14:creationId xmlns:p14="http://schemas.microsoft.com/office/powerpoint/2010/main" val="172984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8269"/>
            <a:ext cx="10515600" cy="5101461"/>
          </a:xfrm>
          <a:ln>
            <a:solidFill>
              <a:srgbClr val="36A09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STF Tema 968</a:t>
            </a:r>
          </a:p>
          <a:p>
            <a:pPr marL="0" indent="0" algn="just">
              <a:buNone/>
            </a:pPr>
            <a:endParaRPr lang="pt-BR" sz="4500" b="1" dirty="0"/>
          </a:p>
          <a:p>
            <a:pPr marL="0" indent="0" algn="just">
              <a:buNone/>
            </a:pPr>
            <a:r>
              <a:rPr lang="pt-BR" sz="4500" b="1" dirty="0"/>
              <a:t>Questão jurídica</a:t>
            </a:r>
          </a:p>
          <a:p>
            <a:pPr marL="0" indent="0" algn="just">
              <a:buNone/>
            </a:pPr>
            <a:endParaRPr lang="pt-BR" sz="4500" b="1" dirty="0"/>
          </a:p>
          <a:p>
            <a:pPr marL="0" indent="0" algn="just">
              <a:buNone/>
            </a:pPr>
            <a:r>
              <a:rPr lang="pt-BR" sz="4500" b="1" dirty="0"/>
              <a:t>Competência legislativa da União para dispor sobre normas gerais em matéria previdenciária no que diz respeito ao descumprimento da Lei 9.717/1998 e do Decreto 3.778/2001 pelos demais entes federados.</a:t>
            </a:r>
          </a:p>
          <a:p>
            <a:pPr marL="0" indent="0" algn="just">
              <a:buNone/>
            </a:pPr>
            <a:endParaRPr lang="pt-BR" sz="4500" b="1" dirty="0"/>
          </a:p>
          <a:p>
            <a:pPr marL="0" indent="0" algn="just">
              <a:buNone/>
            </a:pPr>
            <a:endParaRPr lang="pt-BR" sz="4500" b="1" dirty="0"/>
          </a:p>
        </p:txBody>
      </p:sp>
      <p:pic>
        <p:nvPicPr>
          <p:cNvPr id="6" name="Imagem 5" descr="Forma&#10;&#10;Descrição gerada automaticamente com confiança média">
            <a:extLst>
              <a:ext uri="{FF2B5EF4-FFF2-40B4-BE49-F238E27FC236}">
                <a16:creationId xmlns:a16="http://schemas.microsoft.com/office/drawing/2014/main" id="{44A1AC14-8E0D-7CE7-FF0C-1EF253AB7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6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125"/>
            <a:ext cx="10515600" cy="5325750"/>
          </a:xfrm>
          <a:ln>
            <a:solidFill>
              <a:srgbClr val="36A09A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STF Tema 968</a:t>
            </a:r>
          </a:p>
          <a:p>
            <a:pPr marL="0" indent="0" algn="just">
              <a:buNone/>
            </a:pPr>
            <a:endParaRPr lang="pt-BR" sz="4500" b="1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pt-BR" sz="4500" b="1" dirty="0"/>
              <a:t>Voto do Relator Min. Fachin:</a:t>
            </a:r>
          </a:p>
          <a:p>
            <a:pPr marL="0" indent="0" algn="just">
              <a:buNone/>
            </a:pPr>
            <a:endParaRPr lang="pt-BR" sz="4500" b="1" dirty="0"/>
          </a:p>
          <a:p>
            <a:pPr marL="0" indent="0" algn="just">
              <a:buNone/>
            </a:pPr>
            <a:r>
              <a:rPr lang="pt-BR" sz="4500" b="1" i="1" dirty="0"/>
              <a:t>É inconstitucional o estabelecimento de medidas sancionatórias ao ente federado que não cumpra as regras gerais para a organização e o funcionamento dos regimes próprios de previdência social dos servidores públicos, previsto nos </a:t>
            </a:r>
            <a:r>
              <a:rPr lang="pt-BR" sz="4500" b="1" i="1" dirty="0" err="1"/>
              <a:t>arts</a:t>
            </a:r>
            <a:r>
              <a:rPr lang="pt-BR" sz="4500" b="1" i="1" dirty="0"/>
              <a:t>. 7º e 9º da Lei 9.717/1998 e do Decreto 3.788/2001</a:t>
            </a:r>
          </a:p>
          <a:p>
            <a:pPr marL="0" indent="0" algn="just">
              <a:buNone/>
            </a:pPr>
            <a:endParaRPr lang="pt-BR" sz="4500" b="1" dirty="0"/>
          </a:p>
        </p:txBody>
      </p:sp>
      <p:pic>
        <p:nvPicPr>
          <p:cNvPr id="5" name="Imagem 4" descr="Forma&#10;&#10;Descrição gerada automaticamente com confiança média">
            <a:extLst>
              <a:ext uri="{FF2B5EF4-FFF2-40B4-BE49-F238E27FC236}">
                <a16:creationId xmlns:a16="http://schemas.microsoft.com/office/drawing/2014/main" id="{492B9230-79A5-378F-232C-9BFC3F18F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054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1058"/>
            <a:ext cx="10515600" cy="4831167"/>
          </a:xfrm>
          <a:ln>
            <a:solidFill>
              <a:srgbClr val="36A09A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STF Tema 968</a:t>
            </a:r>
          </a:p>
          <a:p>
            <a:pPr marL="0" indent="0" algn="just">
              <a:buNone/>
            </a:pPr>
            <a:r>
              <a:rPr lang="pt-BR" sz="3600" b="1" dirty="0"/>
              <a:t>Iniciado o julgamento 28</a:t>
            </a:r>
            <a:r>
              <a:rPr lang="en-US" sz="3600" b="1" dirty="0"/>
              <a:t>/6/2024</a:t>
            </a:r>
          </a:p>
          <a:p>
            <a:pPr marL="0" indent="0" algn="just">
              <a:buNone/>
            </a:pPr>
            <a:r>
              <a:rPr lang="en-US" sz="3600" b="1" dirty="0" err="1"/>
              <a:t>Acompanharam</a:t>
            </a:r>
            <a:r>
              <a:rPr lang="en-US" sz="3600" b="1" dirty="0"/>
              <a:t> o relator:</a:t>
            </a:r>
          </a:p>
          <a:p>
            <a:pPr marL="0" indent="0" algn="just">
              <a:buNone/>
            </a:pPr>
            <a:r>
              <a:rPr lang="pt-BR" sz="3600" b="1" dirty="0"/>
              <a:t>Ministros Alexandre de Moraes</a:t>
            </a:r>
          </a:p>
          <a:p>
            <a:pPr marL="0" indent="0" algn="just">
              <a:buNone/>
            </a:pPr>
            <a:r>
              <a:rPr lang="pt-BR" sz="3600" b="1" dirty="0"/>
              <a:t>Ministra </a:t>
            </a:r>
            <a:r>
              <a:rPr lang="pt-BR" sz="3600" b="1" dirty="0" err="1"/>
              <a:t>Cármen</a:t>
            </a:r>
            <a:r>
              <a:rPr lang="pt-BR" sz="3600" b="1" dirty="0"/>
              <a:t> Lúcia</a:t>
            </a:r>
          </a:p>
          <a:p>
            <a:pPr marL="0" indent="0" algn="just">
              <a:buNone/>
            </a:pPr>
            <a:r>
              <a:rPr lang="pt-BR" sz="3600" b="1" dirty="0"/>
              <a:t>Pediu vista:</a:t>
            </a:r>
          </a:p>
          <a:p>
            <a:pPr marL="0" indent="0" algn="just">
              <a:buNone/>
            </a:pPr>
            <a:r>
              <a:rPr lang="pt-BR" sz="3600" b="1" dirty="0"/>
              <a:t>Ministro Flávio Dino</a:t>
            </a:r>
          </a:p>
          <a:p>
            <a:pPr marL="0" indent="0" algn="just">
              <a:buNone/>
            </a:pPr>
            <a:endParaRPr lang="pt-BR" sz="4000" b="1" dirty="0"/>
          </a:p>
          <a:p>
            <a:pPr marL="0" indent="0" algn="just">
              <a:buNone/>
            </a:pPr>
            <a:endParaRPr lang="pt-BR" sz="4500" b="1" dirty="0"/>
          </a:p>
        </p:txBody>
      </p:sp>
      <p:pic>
        <p:nvPicPr>
          <p:cNvPr id="2" name="Imagem 1" descr="Forma&#10;&#10;Descrição gerada automaticamente com confiança média">
            <a:extLst>
              <a:ext uri="{FF2B5EF4-FFF2-40B4-BE49-F238E27FC236}">
                <a16:creationId xmlns:a16="http://schemas.microsoft.com/office/drawing/2014/main" id="{BE777307-A483-DE2A-4B70-1E9842E24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99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125"/>
            <a:ext cx="10515600" cy="5325750"/>
          </a:xfrm>
          <a:ln>
            <a:solidFill>
              <a:srgbClr val="36A09A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STF Tema 968</a:t>
            </a:r>
          </a:p>
          <a:p>
            <a:pPr marL="0" indent="0" algn="just">
              <a:buNone/>
            </a:pPr>
            <a:endParaRPr lang="pt-BR" sz="4500" b="1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pt-BR" sz="4500" b="1" dirty="0"/>
              <a:t>Voto do Relator Min. Fachin:</a:t>
            </a:r>
          </a:p>
          <a:p>
            <a:pPr marL="0" indent="0" algn="just">
              <a:buNone/>
            </a:pPr>
            <a:endParaRPr lang="pt-BR" sz="4500" b="1" dirty="0"/>
          </a:p>
          <a:p>
            <a:pPr marL="0" indent="0" algn="just">
              <a:buNone/>
            </a:pPr>
            <a:r>
              <a:rPr lang="pt-BR" sz="4500" b="1" i="1" dirty="0"/>
              <a:t>É inconstitucional o estabelecimento de medidas sancionatórias ao ente federado que não cumpra as regras gerais para a organização e o funcionamento dos regimes próprios de previdência social dos servidores públicos, previsto nos </a:t>
            </a:r>
            <a:r>
              <a:rPr lang="pt-BR" sz="4500" b="1" i="1" dirty="0" err="1"/>
              <a:t>arts</a:t>
            </a:r>
            <a:r>
              <a:rPr lang="pt-BR" sz="4500" b="1" i="1" dirty="0"/>
              <a:t>. 7º e 9º da Lei 9.717/1998 e do Decreto 3.788/2001</a:t>
            </a:r>
          </a:p>
          <a:p>
            <a:pPr marL="0" indent="0" algn="just">
              <a:buNone/>
            </a:pPr>
            <a:endParaRPr lang="pt-BR" sz="4500" b="1" dirty="0"/>
          </a:p>
        </p:txBody>
      </p:sp>
      <p:pic>
        <p:nvPicPr>
          <p:cNvPr id="2" name="Imagem 1" descr="Forma&#10;&#10;Descrição gerada automaticamente com confiança média">
            <a:extLst>
              <a:ext uri="{FF2B5EF4-FFF2-40B4-BE49-F238E27FC236}">
                <a16:creationId xmlns:a16="http://schemas.microsoft.com/office/drawing/2014/main" id="{B21A77A5-0B93-F831-A65E-5F3F56D5C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9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125"/>
            <a:ext cx="10515600" cy="5243611"/>
          </a:xfrm>
          <a:ln>
            <a:solidFill>
              <a:srgbClr val="36A09A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REFORMA DA PREVIDÊNCIA</a:t>
            </a:r>
          </a:p>
          <a:p>
            <a:pPr marL="0" indent="0" algn="just">
              <a:buNone/>
            </a:pPr>
            <a:endParaRPr lang="pt-BR" sz="4500" b="1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pt-BR" sz="3600" b="1" dirty="0">
                <a:solidFill>
                  <a:srgbClr val="212529"/>
                </a:solidFill>
                <a:highlight>
                  <a:srgbClr val="FFFFFF"/>
                </a:highlight>
                <a:latin typeface="Open sans" panose="020B0606030504020204" pitchFamily="34" charset="0"/>
              </a:rPr>
              <a:t>APOSENTADORIA ESPECIAL</a:t>
            </a:r>
            <a:endParaRPr lang="pt-BR" sz="3600" b="1" i="0" dirty="0">
              <a:solidFill>
                <a:srgbClr val="212529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endParaRPr lang="pt-BR" sz="1200" b="1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pt-BR" sz="36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ADI 6.309</a:t>
            </a:r>
          </a:p>
        </p:txBody>
      </p:sp>
      <p:pic>
        <p:nvPicPr>
          <p:cNvPr id="2" name="Imagem 1" descr="Forma&#10;&#10;Descrição gerada automaticamente com confiança média">
            <a:extLst>
              <a:ext uri="{FF2B5EF4-FFF2-40B4-BE49-F238E27FC236}">
                <a16:creationId xmlns:a16="http://schemas.microsoft.com/office/drawing/2014/main" id="{87D221C7-C804-4432-7482-36CC050D3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414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125"/>
            <a:ext cx="10515600" cy="5325750"/>
          </a:xfrm>
          <a:ln>
            <a:solidFill>
              <a:srgbClr val="36A09A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REFORMA DA PREVIDÊNCIA</a:t>
            </a:r>
          </a:p>
          <a:p>
            <a:pPr marL="0" indent="0" algn="just">
              <a:buNone/>
            </a:pPr>
            <a:endParaRPr lang="pt-BR" sz="3600" b="1" dirty="0">
              <a:solidFill>
                <a:srgbClr val="212529"/>
              </a:solidFill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pt-BR" sz="3600" b="1" dirty="0">
                <a:solidFill>
                  <a:srgbClr val="212529"/>
                </a:solidFill>
                <a:latin typeface="Open sans" panose="020B0606030504020204" pitchFamily="34" charset="0"/>
              </a:rPr>
              <a:t>É constitucional o art. 23, caput, da Emenda Constitucional nº 103/2019, que fixa novos critérios de cálculo para a pensão por morte no Regime Geral e nos Regimes Próprios de Previdência Social.</a:t>
            </a:r>
          </a:p>
          <a:p>
            <a:pPr marL="0" indent="0" algn="just">
              <a:buNone/>
            </a:pPr>
            <a:endParaRPr lang="pt-BR" sz="1200" b="1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pt-BR" sz="36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ADI 7.051</a:t>
            </a:r>
          </a:p>
        </p:txBody>
      </p:sp>
      <p:pic>
        <p:nvPicPr>
          <p:cNvPr id="2" name="Imagem 1" descr="Forma&#10;&#10;Descrição gerada automaticamente com confiança média">
            <a:extLst>
              <a:ext uri="{FF2B5EF4-FFF2-40B4-BE49-F238E27FC236}">
                <a16:creationId xmlns:a16="http://schemas.microsoft.com/office/drawing/2014/main" id="{7EC904FC-C75A-0081-3CF7-85548F495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0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EC2FCD86-4CCC-97ED-6C34-200AEC51D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125"/>
            <a:ext cx="10515600" cy="5325750"/>
          </a:xfrm>
          <a:ln>
            <a:solidFill>
              <a:srgbClr val="36A09A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800" b="1" dirty="0"/>
          </a:p>
          <a:p>
            <a:pPr marL="0" indent="0" algn="just">
              <a:buNone/>
            </a:pPr>
            <a:r>
              <a:rPr lang="pt-BR" sz="4500" b="1" dirty="0">
                <a:solidFill>
                  <a:srgbClr val="36A09A"/>
                </a:solidFill>
              </a:rPr>
              <a:t>REFORMA DA PREVIDÊNCIA</a:t>
            </a:r>
          </a:p>
          <a:p>
            <a:pPr marL="0" indent="0" algn="just">
              <a:buNone/>
            </a:pPr>
            <a:endParaRPr lang="pt-BR" sz="4500" b="1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pt-BR" sz="3600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Julgamento conjunto</a:t>
            </a:r>
          </a:p>
          <a:p>
            <a:pPr marL="0" indent="0" algn="just">
              <a:buNone/>
            </a:pPr>
            <a:endParaRPr lang="pt-BR" sz="1200" b="1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pt-BR" sz="36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6.254, 6.255, </a:t>
            </a:r>
            <a:r>
              <a:rPr lang="pt-BR" sz="3600" b="1" dirty="0">
                <a:solidFill>
                  <a:srgbClr val="212529"/>
                </a:solidFill>
                <a:latin typeface="Open sans" panose="020B0606030504020204" pitchFamily="34" charset="0"/>
              </a:rPr>
              <a:t>6.256</a:t>
            </a:r>
            <a:r>
              <a:rPr lang="pt-BR" sz="36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6.258, 6.271, 6.279,6.289, 6.361, 6.367, 6.384, 6.385, 6.916 e 6.73</a:t>
            </a:r>
            <a:r>
              <a:rPr lang="pt-BR" sz="3600" b="1" dirty="0">
                <a:solidFill>
                  <a:srgbClr val="212529"/>
                </a:solidFill>
                <a:latin typeface="Open sans" panose="020B0606030504020204" pitchFamily="34" charset="0"/>
              </a:rPr>
              <a:t>1</a:t>
            </a:r>
            <a:endParaRPr lang="pt-BR" sz="3600" b="1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</p:txBody>
      </p:sp>
      <p:pic>
        <p:nvPicPr>
          <p:cNvPr id="2" name="Imagem 1" descr="Forma&#10;&#10;Descrição gerada automaticamente com confiança média">
            <a:extLst>
              <a:ext uri="{FF2B5EF4-FFF2-40B4-BE49-F238E27FC236}">
                <a16:creationId xmlns:a16="http://schemas.microsoft.com/office/drawing/2014/main" id="{93943A11-E1E5-D4D1-8990-132DBD589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55" y="6138000"/>
            <a:ext cx="24329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01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6643A5-3DA4-4797-8734-206030D50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819" y="577671"/>
            <a:ext cx="4228381" cy="2533889"/>
          </a:xfrm>
          <a:solidFill>
            <a:srgbClr val="36A09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3200" b="1" dirty="0"/>
              <a:t>C</a:t>
            </a:r>
            <a:r>
              <a:rPr lang="en-US" sz="3200" b="1" dirty="0" err="1"/>
              <a:t>álculo</a:t>
            </a:r>
            <a:r>
              <a:rPr lang="en-US" sz="3200" b="1" dirty="0"/>
              <a:t> da </a:t>
            </a:r>
            <a:r>
              <a:rPr lang="en-US" sz="3200" b="1" dirty="0" err="1"/>
              <a:t>aposentadoria</a:t>
            </a:r>
            <a:r>
              <a:rPr lang="en-US" sz="3200" b="1" dirty="0"/>
              <a:t> das </a:t>
            </a:r>
            <a:r>
              <a:rPr lang="en-US" sz="3200" b="1" dirty="0" err="1"/>
              <a:t>servidoras</a:t>
            </a:r>
            <a:endParaRPr lang="en-US" sz="3200" b="1" dirty="0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6BD0145A-AE01-7908-F569-10ED41CBAC5A}"/>
              </a:ext>
            </a:extLst>
          </p:cNvPr>
          <p:cNvSpPr txBox="1">
            <a:spLocks/>
          </p:cNvSpPr>
          <p:nvPr/>
        </p:nvSpPr>
        <p:spPr>
          <a:xfrm>
            <a:off x="6781800" y="577671"/>
            <a:ext cx="4228381" cy="2533889"/>
          </a:xfrm>
          <a:prstGeom prst="rect">
            <a:avLst/>
          </a:prstGeom>
          <a:solidFill>
            <a:srgbClr val="36A09A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 err="1"/>
              <a:t>Nulidade</a:t>
            </a:r>
            <a:r>
              <a:rPr lang="en-US" sz="3200" b="1" dirty="0"/>
              <a:t> de </a:t>
            </a:r>
            <a:r>
              <a:rPr lang="en-US" sz="3200" b="1" dirty="0" err="1"/>
              <a:t>aposentadorias</a:t>
            </a:r>
            <a:r>
              <a:rPr lang="en-US" sz="3200" b="1" dirty="0"/>
              <a:t> </a:t>
            </a:r>
            <a:r>
              <a:rPr lang="en-US" sz="3200" b="1" dirty="0" err="1"/>
              <a:t>concedidas</a:t>
            </a:r>
            <a:r>
              <a:rPr lang="en-US" sz="3200" b="1" dirty="0"/>
              <a:t> com tempo </a:t>
            </a:r>
            <a:r>
              <a:rPr lang="en-US" sz="3200" b="1" dirty="0" err="1"/>
              <a:t>sem</a:t>
            </a:r>
            <a:r>
              <a:rPr lang="en-US" sz="3200" b="1" dirty="0"/>
              <a:t> </a:t>
            </a:r>
            <a:r>
              <a:rPr lang="en-US" sz="3200" b="1" dirty="0" err="1"/>
              <a:t>contribuição</a:t>
            </a:r>
            <a:endParaRPr lang="en-US" sz="3200" b="1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7F7E83B3-A2EE-AD33-328F-B6F1CDEDD990}"/>
              </a:ext>
            </a:extLst>
          </p:cNvPr>
          <p:cNvSpPr txBox="1">
            <a:spLocks/>
          </p:cNvSpPr>
          <p:nvPr/>
        </p:nvSpPr>
        <p:spPr>
          <a:xfrm>
            <a:off x="1181819" y="3746440"/>
            <a:ext cx="4228381" cy="2533889"/>
          </a:xfrm>
          <a:prstGeom prst="rect">
            <a:avLst/>
          </a:prstGeom>
          <a:solidFill>
            <a:srgbClr val="36A09A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 err="1"/>
              <a:t>Contribuição</a:t>
            </a:r>
            <a:r>
              <a:rPr lang="en-US" sz="3200" b="1" dirty="0"/>
              <a:t> </a:t>
            </a:r>
            <a:r>
              <a:rPr lang="en-US" sz="3200" b="1" dirty="0" err="1"/>
              <a:t>extraordinária</a:t>
            </a:r>
            <a:endParaRPr lang="en-US" sz="3200" b="1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77D53539-B1F1-1BBF-EA0A-26E380196E8B}"/>
              </a:ext>
            </a:extLst>
          </p:cNvPr>
          <p:cNvSpPr txBox="1">
            <a:spLocks/>
          </p:cNvSpPr>
          <p:nvPr/>
        </p:nvSpPr>
        <p:spPr>
          <a:xfrm>
            <a:off x="6783238" y="3746440"/>
            <a:ext cx="4228381" cy="2533889"/>
          </a:xfrm>
          <a:prstGeom prst="rect">
            <a:avLst/>
          </a:prstGeom>
          <a:solidFill>
            <a:srgbClr val="36A09A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 err="1"/>
              <a:t>Ampliação</a:t>
            </a:r>
            <a:r>
              <a:rPr lang="en-US" sz="3200" b="1" dirty="0"/>
              <a:t> da base de </a:t>
            </a:r>
            <a:r>
              <a:rPr lang="en-US" sz="3200" b="1" dirty="0" err="1"/>
              <a:t>cálculo</a:t>
            </a:r>
            <a:r>
              <a:rPr lang="en-US" sz="3200" b="1" dirty="0"/>
              <a:t> da </a:t>
            </a:r>
            <a:r>
              <a:rPr lang="en-US" sz="3200" b="1" dirty="0" err="1"/>
              <a:t>contribuição</a:t>
            </a:r>
            <a:r>
              <a:rPr lang="en-US" sz="3200" b="1" dirty="0"/>
              <a:t> dos </a:t>
            </a:r>
            <a:r>
              <a:rPr lang="en-US" sz="3200" b="1" dirty="0" err="1"/>
              <a:t>inativos</a:t>
            </a:r>
            <a:endParaRPr lang="en-US" sz="3200" b="1" dirty="0"/>
          </a:p>
        </p:txBody>
      </p:sp>
      <p:pic>
        <p:nvPicPr>
          <p:cNvPr id="9" name="Imagem 8" descr="Forma&#10;&#10;Descrição gerada automaticamente com confiança média">
            <a:extLst>
              <a:ext uri="{FF2B5EF4-FFF2-40B4-BE49-F238E27FC236}">
                <a16:creationId xmlns:a16="http://schemas.microsoft.com/office/drawing/2014/main" id="{F4FD1F2B-6933-9F39-80E0-0E95577B2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800" y="3195000"/>
            <a:ext cx="1581387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562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482</Words>
  <Application>Microsoft Office PowerPoint</Application>
  <PresentationFormat>Widescreen</PresentationFormat>
  <Paragraphs>71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Open sans</vt:lpstr>
      <vt:lpstr>Tema do Office</vt:lpstr>
      <vt:lpstr>RPPS NA VISÃO DO STF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Fábio Souza</dc:creator>
  <cp:lastModifiedBy>Fábio Souza</cp:lastModifiedBy>
  <cp:revision>1</cp:revision>
  <dcterms:created xsi:type="dcterms:W3CDTF">2024-08-25T22:37:43Z</dcterms:created>
  <dcterms:modified xsi:type="dcterms:W3CDTF">2024-08-26T00:14:39Z</dcterms:modified>
</cp:coreProperties>
</file>